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6" r:id="rId3"/>
    <p:sldId id="259" r:id="rId4"/>
    <p:sldId id="264" r:id="rId5"/>
    <p:sldId id="260" r:id="rId6"/>
    <p:sldId id="262" r:id="rId7"/>
    <p:sldId id="263" r:id="rId8"/>
    <p:sldId id="266" r:id="rId9"/>
    <p:sldId id="268" r:id="rId10"/>
    <p:sldId id="267" r:id="rId11"/>
    <p:sldId id="271" r:id="rId12"/>
    <p:sldId id="269" r:id="rId13"/>
    <p:sldId id="270" r:id="rId14"/>
    <p:sldId id="272" r:id="rId15"/>
    <p:sldId id="274" r:id="rId16"/>
    <p:sldId id="273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obbystranky.cz/zajimavosti/cteni-na-leto-pribehy-slavnych-sperku-marie-antoinett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Louis_XVI_of_France" TargetMode="External"/><Relationship Id="rId3" Type="http://schemas.openxmlformats.org/officeDocument/2006/relationships/hyperlink" Target="http://commons.wikimedia.org/wiki/File:Troisordres.jpg" TargetMode="External"/><Relationship Id="rId7" Type="http://schemas.openxmlformats.org/officeDocument/2006/relationships/hyperlink" Target="http://fr.wikipedia.org/wiki/Bastille" TargetMode="External"/><Relationship Id="rId2" Type="http://schemas.openxmlformats.org/officeDocument/2006/relationships/hyperlink" Target="http://commons.wikimedia.org/wiki/File:Ich_wusste_ja,_dass_wir_auch_noch_an_die_Reihe_k%C3%A4me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r.wikipedia.org/wiki/Grande_Peur" TargetMode="External"/><Relationship Id="rId5" Type="http://schemas.openxmlformats.org/officeDocument/2006/relationships/hyperlink" Target="http://fr.wikipedia.org/wiki/Serment_du_Jeu_de_paume?oldid=85252822" TargetMode="External"/><Relationship Id="rId4" Type="http://schemas.openxmlformats.org/officeDocument/2006/relationships/hyperlink" Target="http://fi.wikipedia.org/wiki/Postimpressionis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7263305"/>
              </p:ext>
            </p:extLst>
          </p:nvPr>
        </p:nvGraphicFramePr>
        <p:xfrm>
          <a:off x="179512" y="1627887"/>
          <a:ext cx="8784976" cy="51206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2.1.9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3. 2. 2013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Francouzská revoluce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0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Obsahuje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hlavní informace o francouzské revoluci a následujícím vývoji ve Francii  až do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pádu absolutismu.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04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Lze využít k podpoře výkladu ve výuce, žáci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využijí materiál jako studijní oporu pro domácí přípravu.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861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Výuka byla názornější, zajímavější, žákům usnadnil tvorbu zápisu.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22047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Francouzská revoluce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Vypuknutí </a:t>
            </a:r>
            <a:r>
              <a:rPr lang="cs-CZ" dirty="0" smtClean="0"/>
              <a:t>revoluce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Mezník moderních dějin</a:t>
            </a:r>
          </a:p>
          <a:p>
            <a:r>
              <a:rPr lang="cs-CZ" dirty="0" smtClean="0"/>
              <a:t>Stavovská společnost se změnila v občanskou</a:t>
            </a:r>
          </a:p>
          <a:p>
            <a:r>
              <a:rPr lang="cs-CZ" dirty="0" smtClean="0"/>
              <a:t>Rovnost občanů</a:t>
            </a:r>
          </a:p>
          <a:p>
            <a:r>
              <a:rPr lang="cs-CZ" dirty="0" smtClean="0"/>
              <a:t>Zavedení občanských práv a svobod</a:t>
            </a:r>
          </a:p>
          <a:p>
            <a:r>
              <a:rPr lang="cs-CZ" dirty="0" smtClean="0"/>
              <a:t>Církev podřízena státu</a:t>
            </a:r>
          </a:p>
          <a:p>
            <a:r>
              <a:rPr lang="cs-CZ" dirty="0" smtClean="0"/>
              <a:t>„Revoluce požírá své vlastní děti“ – teror</a:t>
            </a:r>
          </a:p>
          <a:p>
            <a:r>
              <a:rPr lang="cs-CZ" dirty="0" smtClean="0"/>
              <a:t>Jedna z nejslavnějších kapitol dějin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Periodizace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9992" y="1052736"/>
            <a:ext cx="8229600" cy="197281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Období konstituční monarchie (1789 – 1792)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Období republiky (1792 – 1795)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Období direktoria (1795 – 1799)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cs-CZ" dirty="0" err="1"/>
              <a:t>Postimpressionismi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2013-02-04]. Dostupné z: http://fi.wikipedia.org/wiki/Postimpressionismi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131" y="2996952"/>
            <a:ext cx="4818112" cy="3348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509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Předrevoluční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Francie nejlidnatější a nejmocnější stát</a:t>
            </a:r>
          </a:p>
          <a:p>
            <a:r>
              <a:rPr lang="cs-CZ" dirty="0" smtClean="0"/>
              <a:t>Doba Ludvíka XIV. a XV. – výbojné války</a:t>
            </a:r>
          </a:p>
          <a:p>
            <a:r>
              <a:rPr lang="cs-CZ" dirty="0" smtClean="0"/>
              <a:t>Rozdělení obyvatel na tři stavy</a:t>
            </a:r>
          </a:p>
          <a:p>
            <a:r>
              <a:rPr lang="cs-CZ" dirty="0" smtClean="0"/>
              <a:t>Třetí stav – 98% spol.</a:t>
            </a:r>
          </a:p>
          <a:p>
            <a:pPr lvl="1"/>
            <a:r>
              <a:rPr lang="cs-CZ" dirty="0" smtClean="0"/>
              <a:t>Také bohatá buržoazie</a:t>
            </a:r>
          </a:p>
          <a:p>
            <a:pPr lvl="1"/>
            <a:r>
              <a:rPr lang="cs-CZ" dirty="0" smtClean="0"/>
              <a:t>Platí veškeré daně</a:t>
            </a:r>
          </a:p>
          <a:p>
            <a:pPr lvl="1"/>
            <a:r>
              <a:rPr lang="cs-CZ" dirty="0" smtClean="0"/>
              <a:t>Nemá politická práva</a:t>
            </a:r>
          </a:p>
          <a:p>
            <a:r>
              <a:rPr lang="cs-CZ" dirty="0" smtClean="0"/>
              <a:t>Poddanství</a:t>
            </a:r>
          </a:p>
          <a:p>
            <a:r>
              <a:rPr lang="cs-CZ" dirty="0" smtClean="0"/>
              <a:t>Cenzura, náboženské pronásledování, merkantilistické zásahy do hospodářství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5" y="6356350"/>
            <a:ext cx="8496945" cy="365125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en-US" dirty="0" err="1" smtClean="0"/>
              <a:t>Qu'est</a:t>
            </a:r>
            <a:r>
              <a:rPr lang="en-US" dirty="0" smtClean="0"/>
              <a:t> </a:t>
            </a:r>
            <a:r>
              <a:rPr lang="en-US" dirty="0" err="1"/>
              <a:t>ce</a:t>
            </a:r>
            <a:r>
              <a:rPr lang="en-US" dirty="0"/>
              <a:t> </a:t>
            </a:r>
            <a:r>
              <a:rPr lang="en-US" dirty="0" err="1"/>
              <a:t>que</a:t>
            </a:r>
            <a:r>
              <a:rPr lang="en-US" dirty="0"/>
              <a:t> le Tiers </a:t>
            </a:r>
            <a:r>
              <a:rPr lang="en-US" dirty="0" err="1"/>
              <a:t>Etat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2013-02-03]. </a:t>
            </a:r>
            <a:r>
              <a:rPr lang="en-US" dirty="0" err="1"/>
              <a:t>Dostupné</a:t>
            </a:r>
            <a:r>
              <a:rPr lang="en-US" dirty="0"/>
              <a:t> z: http://en.wikipedia.org/wiki/File:Qu%27est_ce_que_le_Tiers_Etat.jpg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332656"/>
            <a:ext cx="3851955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94352" y="764704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Titulní strana pamfletu </a:t>
            </a:r>
            <a:r>
              <a:rPr lang="cs-CZ" sz="2800" b="1" dirty="0" smtClean="0"/>
              <a:t>Abbé </a:t>
            </a:r>
            <a:r>
              <a:rPr lang="cs-CZ" sz="2800" b="1" dirty="0" err="1" smtClean="0"/>
              <a:t>Sieyèse</a:t>
            </a:r>
            <a:r>
              <a:rPr lang="cs-CZ" sz="2800" dirty="0"/>
              <a:t>, který se stal manifestem revoluce.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490" y="2523434"/>
            <a:ext cx="4896510" cy="1353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1518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508104" y="5229200"/>
            <a:ext cx="2895600" cy="1152128"/>
          </a:xfrm>
        </p:spPr>
        <p:txBody>
          <a:bodyPr/>
          <a:lstStyle/>
          <a:p>
            <a:pPr algn="l"/>
            <a:r>
              <a:rPr lang="cs-CZ" dirty="0" smtClean="0"/>
              <a:t>Obr. 2, </a:t>
            </a:r>
            <a:r>
              <a:rPr lang="cs-CZ" dirty="0" err="1"/>
              <a:t>Troisordres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http://commons.wikimedia.org/wiki/File:Troisordres.jpg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12"/>
            <a:ext cx="4800600" cy="643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2054867"/>
            <a:ext cx="33123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Pokuste se interpretovat tuto dobovou karikaturu.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384681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Finanční krize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Náklady na chod královského dvora</a:t>
            </a:r>
          </a:p>
          <a:p>
            <a:pPr lvl="1"/>
            <a:r>
              <a:rPr lang="cs-CZ" dirty="0" smtClean="0"/>
              <a:t>Veřejnost pohoršuje Marie Antoinetta – </a:t>
            </a:r>
            <a:r>
              <a:rPr lang="cs-CZ" dirty="0" smtClean="0">
                <a:hlinkClick r:id="rId2"/>
              </a:rPr>
              <a:t>aféra s diamantovým náhrdelníkem</a:t>
            </a:r>
            <a:endParaRPr lang="cs-CZ" dirty="0" smtClean="0"/>
          </a:p>
          <a:p>
            <a:r>
              <a:rPr lang="cs-CZ" dirty="0" smtClean="0"/>
              <a:t>Pomoc v boji americkým koloniím</a:t>
            </a:r>
          </a:p>
          <a:p>
            <a:r>
              <a:rPr lang="cs-CZ" dirty="0" smtClean="0"/>
              <a:t>Král se snažil prosadit daňové reformy</a:t>
            </a:r>
          </a:p>
          <a:p>
            <a:pPr lvl="1"/>
            <a:r>
              <a:rPr lang="cs-CZ" dirty="0" err="1" smtClean="0"/>
              <a:t>Necker</a:t>
            </a:r>
            <a:r>
              <a:rPr lang="cs-CZ" dirty="0" smtClean="0"/>
              <a:t> zveřejnil výši státního dluhu, byl odvolán</a:t>
            </a:r>
          </a:p>
          <a:p>
            <a:r>
              <a:rPr lang="cs-CZ" dirty="0" smtClean="0"/>
              <a:t>Poprvé od roku 1614 svolány generální stavy</a:t>
            </a:r>
          </a:p>
          <a:p>
            <a:pPr lvl="1"/>
            <a:r>
              <a:rPr lang="cs-CZ" dirty="0" smtClean="0"/>
              <a:t>Stavy tlačí na radikální reformy</a:t>
            </a:r>
          </a:p>
          <a:p>
            <a:pPr lvl="1"/>
            <a:r>
              <a:rPr lang="cs-CZ" dirty="0" smtClean="0"/>
              <a:t>Šlechta a klérus je odmítají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440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850106"/>
          </a:xfrm>
        </p:spPr>
        <p:txBody>
          <a:bodyPr/>
          <a:lstStyle/>
          <a:p>
            <a:r>
              <a:rPr lang="cs-CZ" dirty="0" smtClean="0"/>
              <a:t>Vypuknutí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68552"/>
          </a:xfrm>
        </p:spPr>
        <p:txBody>
          <a:bodyPr>
            <a:normAutofit/>
          </a:bodyPr>
          <a:lstStyle/>
          <a:p>
            <a:r>
              <a:rPr lang="cs-CZ" dirty="0" smtClean="0"/>
              <a:t>Třetí stav se prohlásil za Národní shromáždění</a:t>
            </a:r>
          </a:p>
          <a:p>
            <a:pPr lvl="1"/>
            <a:r>
              <a:rPr lang="cs-CZ" dirty="0" smtClean="0"/>
              <a:t>Požadují ústavu, rozdělení státní moci, svobody</a:t>
            </a:r>
          </a:p>
          <a:p>
            <a:pPr lvl="1"/>
            <a:r>
              <a:rPr lang="cs-CZ" dirty="0" smtClean="0"/>
              <a:t>Král reaguje uzavřením sněmovny</a:t>
            </a:r>
          </a:p>
          <a:p>
            <a:r>
              <a:rPr lang="cs-CZ" dirty="0" smtClean="0"/>
              <a:t>Přísaha v míčovně</a:t>
            </a:r>
          </a:p>
          <a:p>
            <a:r>
              <a:rPr lang="cs-CZ" dirty="0" smtClean="0"/>
              <a:t>Většina šlechty a duchovenstva se přidala</a:t>
            </a:r>
          </a:p>
          <a:p>
            <a:r>
              <a:rPr lang="cs-CZ" dirty="0" smtClean="0"/>
              <a:t>14. 7. 1789 – dobyta Bastila</a:t>
            </a:r>
          </a:p>
          <a:p>
            <a:r>
              <a:rPr lang="cs-CZ" dirty="0" smtClean="0"/>
              <a:t>Národní garda – La </a:t>
            </a:r>
            <a:r>
              <a:rPr lang="cs-CZ" dirty="0" err="1" smtClean="0"/>
              <a:t>Fayette</a:t>
            </a:r>
            <a:endParaRPr lang="cs-CZ" dirty="0" smtClean="0"/>
          </a:p>
          <a:p>
            <a:r>
              <a:rPr lang="cs-CZ" dirty="0" smtClean="0"/>
              <a:t>Povstání na venkově – „velký strach“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96944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0991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 err="1"/>
              <a:t>Serment</a:t>
            </a:r>
            <a:r>
              <a:rPr lang="cs-CZ" dirty="0"/>
              <a:t> </a:t>
            </a: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/>
              <a:t>Jeu</a:t>
            </a:r>
            <a:r>
              <a:rPr lang="cs-CZ" dirty="0"/>
              <a:t> de </a:t>
            </a:r>
            <a:r>
              <a:rPr lang="cs-CZ" dirty="0" err="1"/>
              <a:t>paume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2013-02-04]. Dostupné z: http://fr.wikipedia.org/wiki/Serment_du_Jeu_de_paume?oldid=85252822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3875" cy="5886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3629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95535" y="6356350"/>
            <a:ext cx="8382709" cy="365125"/>
          </a:xfrm>
        </p:spPr>
        <p:txBody>
          <a:bodyPr/>
          <a:lstStyle/>
          <a:p>
            <a:pPr algn="l"/>
            <a:r>
              <a:rPr lang="cs-CZ" dirty="0" err="1"/>
              <a:t>Bastille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2013-02-04]. Dostupné z: http://fr.wikipedia.org/wiki/Bastille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8382709" cy="6294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1040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07504" y="116632"/>
            <a:ext cx="599177" cy="6120680"/>
          </a:xfrm>
        </p:spPr>
        <p:txBody>
          <a:bodyPr vert="vert"/>
          <a:lstStyle/>
          <a:p>
            <a:pPr algn="l"/>
            <a:r>
              <a:rPr lang="cs-CZ" dirty="0" smtClean="0"/>
              <a:t>Obr. </a:t>
            </a:r>
            <a:r>
              <a:rPr lang="cs-CZ" dirty="0"/>
              <a:t>5, Grande </a:t>
            </a:r>
            <a:r>
              <a:rPr lang="cs-CZ" dirty="0" err="1"/>
              <a:t>peur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2013-02-04]. Dostupné z: http://fr.wikipedia.org/wiki/Grande_Peur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842"/>
            <a:ext cx="6552728" cy="6868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66549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Zrušení poddanství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r>
              <a:rPr lang="cs-CZ" dirty="0" smtClean="0"/>
              <a:t>4/5. 8. zrušení poddanství a šlechtických výsad</a:t>
            </a:r>
          </a:p>
          <a:p>
            <a:r>
              <a:rPr lang="cs-CZ" dirty="0" smtClean="0"/>
              <a:t>Přístup k úřadům pouze na základě schopností</a:t>
            </a:r>
          </a:p>
          <a:p>
            <a:r>
              <a:rPr lang="cs-CZ" dirty="0" smtClean="0"/>
              <a:t>Místo feudální renty progresivní zdanění</a:t>
            </a:r>
          </a:p>
          <a:p>
            <a:r>
              <a:rPr lang="cs-CZ" dirty="0" smtClean="0"/>
              <a:t>Duchovenstvo ztratilo desátky</a:t>
            </a:r>
          </a:p>
          <a:p>
            <a:r>
              <a:rPr lang="cs-CZ" dirty="0" smtClean="0"/>
              <a:t>Města a cechy svoje výsady</a:t>
            </a:r>
          </a:p>
          <a:p>
            <a:r>
              <a:rPr lang="cs-CZ" dirty="0" smtClean="0"/>
              <a:t>Uzákoněna občanská rovnost – oslovení „občan“</a:t>
            </a:r>
          </a:p>
          <a:p>
            <a:pPr marL="0" indent="0" algn="ctr">
              <a:buNone/>
            </a:pPr>
            <a:r>
              <a:rPr lang="cs-CZ" dirty="0" smtClean="0"/>
              <a:t>Konec „ancien régime“</a:t>
            </a:r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028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4402832" cy="1143000"/>
          </a:xfrm>
        </p:spPr>
        <p:txBody>
          <a:bodyPr/>
          <a:lstStyle/>
          <a:p>
            <a:r>
              <a:rPr lang="cs-CZ" dirty="0" smtClean="0"/>
              <a:t>Pád absolutismu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4176464" cy="4641379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Ústavodárné národní shromáždění</a:t>
            </a:r>
          </a:p>
          <a:p>
            <a:r>
              <a:rPr lang="cs-CZ" dirty="0" smtClean="0"/>
              <a:t>Deklarace práv člověka a občana</a:t>
            </a:r>
          </a:p>
          <a:p>
            <a:pPr lvl="1"/>
            <a:r>
              <a:rPr lang="cs-CZ" dirty="0" smtClean="0"/>
              <a:t>Rovnost občanů (i Židé)</a:t>
            </a:r>
          </a:p>
          <a:p>
            <a:pPr lvl="1"/>
            <a:r>
              <a:rPr lang="cs-CZ" dirty="0" smtClean="0"/>
              <a:t>Svoboda vlastnictví</a:t>
            </a:r>
          </a:p>
          <a:p>
            <a:pPr lvl="1"/>
            <a:r>
              <a:rPr lang="cs-CZ" dirty="0" smtClean="0"/>
              <a:t>Zdrojem moci je lid</a:t>
            </a:r>
          </a:p>
          <a:p>
            <a:pPr lvl="1"/>
            <a:r>
              <a:rPr lang="cs-CZ" dirty="0" smtClean="0"/>
              <a:t>Presumpce neviny</a:t>
            </a:r>
          </a:p>
          <a:p>
            <a:pPr lvl="1"/>
            <a:r>
              <a:rPr lang="cs-CZ" dirty="0" smtClean="0"/>
              <a:t>Svoboda slova a vyznání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568952" cy="365125"/>
          </a:xfrm>
        </p:spPr>
        <p:txBody>
          <a:bodyPr/>
          <a:lstStyle/>
          <a:p>
            <a:pPr algn="l"/>
            <a:r>
              <a:rPr lang="cs-CZ" dirty="0" smtClean="0"/>
              <a:t>Obr. 6, </a:t>
            </a:r>
            <a:r>
              <a:rPr lang="cs-CZ" dirty="0"/>
              <a:t>Deklarace práv člověka a občana.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2013-02-04]. Dostupné z: http://cs.wikipedia.org/wiki/Deklarace_pr%C3%A1v_%C4%8Dlov%C4%9Bka_a_ob%C4%8Dana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1910" y="404663"/>
            <a:ext cx="41624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2606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 zajatcem Paříže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/>
          <a:lstStyle/>
          <a:p>
            <a:r>
              <a:rPr lang="cs-CZ" dirty="0" smtClean="0"/>
              <a:t>Král váhá s přijetím změn</a:t>
            </a:r>
          </a:p>
          <a:p>
            <a:r>
              <a:rPr lang="cs-CZ" dirty="0" smtClean="0"/>
              <a:t>Má schvalovat zákony král?</a:t>
            </a:r>
          </a:p>
          <a:p>
            <a:pPr lvl="1"/>
            <a:r>
              <a:rPr lang="cs-CZ" dirty="0" smtClean="0"/>
              <a:t>Přiznáno odročující veto</a:t>
            </a:r>
          </a:p>
          <a:p>
            <a:r>
              <a:rPr lang="cs-CZ" dirty="0" smtClean="0"/>
              <a:t>Král povolává věrné pluky</a:t>
            </a:r>
          </a:p>
          <a:p>
            <a:r>
              <a:rPr lang="cs-CZ" dirty="0" smtClean="0"/>
              <a:t>Tažení žen a národní gardy do Versailles</a:t>
            </a:r>
          </a:p>
          <a:p>
            <a:r>
              <a:rPr lang="cs-CZ" dirty="0" smtClean="0"/>
              <a:t>Král přinucen přesídlit do Paříže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569744" cy="365125"/>
          </a:xfrm>
        </p:spPr>
        <p:txBody>
          <a:bodyPr/>
          <a:lstStyle/>
          <a:p>
            <a:pPr algn="l"/>
            <a:r>
              <a:rPr lang="cs-CZ" dirty="0" smtClean="0"/>
              <a:t>Obr. 7, </a:t>
            </a:r>
            <a:r>
              <a:rPr lang="en-US" dirty="0" err="1"/>
              <a:t>Louis_XVI_of_France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2013-02-26]. </a:t>
            </a:r>
            <a:r>
              <a:rPr lang="en-US" dirty="0" err="1"/>
              <a:t>Dostupné</a:t>
            </a:r>
            <a:r>
              <a:rPr lang="en-US" dirty="0"/>
              <a:t> z: http://en.wikipedia.org/wiki/Louis_XVI_of_France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0736" y="1669994"/>
            <a:ext cx="3144544" cy="35112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884368" y="518127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079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64088" y="4869160"/>
            <a:ext cx="2895600" cy="1512168"/>
          </a:xfrm>
        </p:spPr>
        <p:txBody>
          <a:bodyPr/>
          <a:lstStyle/>
          <a:p>
            <a:pPr algn="l"/>
            <a:r>
              <a:rPr lang="cs-CZ" dirty="0" smtClean="0"/>
              <a:t>Obr. 8, Ich_wusste_</a:t>
            </a:r>
            <a:r>
              <a:rPr lang="cs-CZ" dirty="0" err="1" smtClean="0"/>
              <a:t>ja</a:t>
            </a:r>
            <a:r>
              <a:rPr lang="cs-CZ" dirty="0"/>
              <a:t>,_</a:t>
            </a:r>
            <a:r>
              <a:rPr lang="cs-CZ" dirty="0" err="1"/>
              <a:t>dass_wir_auch_noch_an_die_Reihe_kämen</a:t>
            </a:r>
            <a:r>
              <a:rPr lang="cs-CZ" dirty="0"/>
              <a:t>. In: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http://commons.wikimedia.org/wiki/File:Ich_wusste_ja,_dass_wir_auch_noch_an_die_Reihe_k%C3%A4men.png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628" y="292277"/>
            <a:ext cx="4823935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64088" y="1052736"/>
            <a:ext cx="338437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„Já to věděl, že na nás taky přijde řada!“</a:t>
            </a:r>
          </a:p>
          <a:p>
            <a:endParaRPr lang="cs-CZ" sz="2800" dirty="0"/>
          </a:p>
          <a:p>
            <a:r>
              <a:rPr lang="cs-CZ" sz="2800" dirty="0" smtClean="0"/>
              <a:t>Jaká situace je vyobrazena na této karikatuře?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84192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424936" cy="5544616"/>
          </a:xfrm>
        </p:spPr>
        <p:txBody>
          <a:bodyPr>
            <a:normAutofit fontScale="77500" lnSpcReduction="20000"/>
          </a:bodyPr>
          <a:lstStyle/>
          <a:p>
            <a:r>
              <a:rPr lang="cs-CZ" sz="2000" dirty="0"/>
              <a:t>Ich_wusste_</a:t>
            </a:r>
            <a:r>
              <a:rPr lang="cs-CZ" sz="2000" dirty="0" err="1"/>
              <a:t>ja</a:t>
            </a:r>
            <a:r>
              <a:rPr lang="cs-CZ" sz="2000" dirty="0"/>
              <a:t>,_</a:t>
            </a:r>
            <a:r>
              <a:rPr lang="cs-CZ" sz="2000" dirty="0" err="1"/>
              <a:t>dass_wir_auch_noch_an_die_Reihe_kämen</a:t>
            </a:r>
            <a:r>
              <a:rPr lang="cs-CZ" sz="2000" dirty="0"/>
              <a:t>. In: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2"/>
              </a:rPr>
              <a:t>http://commons.wikimedia.org/wiki/File:Ich_wusste_ja,_</a:t>
            </a:r>
            <a:r>
              <a:rPr lang="cs-CZ" sz="2000" dirty="0" smtClean="0">
                <a:hlinkClick r:id="rId2"/>
              </a:rPr>
              <a:t>dass_wir_auch_noch_an_die_Reihe_k%C3%A4men.png</a:t>
            </a:r>
            <a:endParaRPr lang="cs-CZ" sz="2000" dirty="0" smtClean="0"/>
          </a:p>
          <a:p>
            <a:r>
              <a:rPr lang="cs-CZ" sz="2000" dirty="0" err="1"/>
              <a:t>Troisordres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commons.wikimedia.org/wiki/File:Troisordres.jpg</a:t>
            </a:r>
            <a:endParaRPr lang="cs-CZ" sz="2000" dirty="0" smtClean="0"/>
          </a:p>
          <a:p>
            <a:r>
              <a:rPr lang="cs-CZ" sz="2000" dirty="0" err="1"/>
              <a:t>Postimpressionismi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2013-02-04]. 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fi.wikipedia.org/wiki/Postimpressionismi</a:t>
            </a:r>
            <a:endParaRPr lang="cs-CZ" sz="2000" dirty="0" smtClean="0"/>
          </a:p>
          <a:p>
            <a:r>
              <a:rPr lang="cs-CZ" sz="2000" dirty="0" err="1"/>
              <a:t>Serment</a:t>
            </a:r>
            <a:r>
              <a:rPr lang="cs-CZ" sz="2000" dirty="0"/>
              <a:t> </a:t>
            </a:r>
            <a:r>
              <a:rPr lang="cs-CZ" sz="2000" dirty="0" err="1"/>
              <a:t>du</a:t>
            </a:r>
            <a:r>
              <a:rPr lang="cs-CZ" sz="2000" dirty="0"/>
              <a:t> </a:t>
            </a:r>
            <a:r>
              <a:rPr lang="cs-CZ" sz="2000" dirty="0" err="1"/>
              <a:t>Jeu</a:t>
            </a:r>
            <a:r>
              <a:rPr lang="cs-CZ" sz="2000" dirty="0"/>
              <a:t> de </a:t>
            </a:r>
            <a:r>
              <a:rPr lang="cs-CZ" sz="2000" dirty="0" err="1"/>
              <a:t>paume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2013-02-04]. Dostupné z: </a:t>
            </a: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fr.wikipedia.org/wiki/Serment_du_Jeu_de_paume?oldid=85252822</a:t>
            </a:r>
            <a:endParaRPr lang="cs-CZ" sz="2000" dirty="0" smtClean="0"/>
          </a:p>
          <a:p>
            <a:r>
              <a:rPr lang="cs-CZ" sz="2000" dirty="0"/>
              <a:t>Grande </a:t>
            </a:r>
            <a:r>
              <a:rPr lang="cs-CZ" sz="2000" dirty="0" err="1"/>
              <a:t>peur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2013-02-04]. Dostupné z: </a:t>
            </a: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fr.wikipedia.org/wiki/Grande_Peur</a:t>
            </a:r>
            <a:endParaRPr lang="cs-CZ" sz="2000" dirty="0" smtClean="0"/>
          </a:p>
          <a:p>
            <a:r>
              <a:rPr lang="cs-CZ" sz="2000" dirty="0" err="1"/>
              <a:t>Bastille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2013-02-04]. Dostupné z: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fr.wikipedia.org/wiki/Bastille</a:t>
            </a:r>
            <a:endParaRPr lang="cs-CZ" sz="2000" dirty="0" smtClean="0"/>
          </a:p>
          <a:p>
            <a:r>
              <a:rPr lang="cs-CZ" sz="2000" dirty="0"/>
              <a:t>Deklarace práv člověka a občana.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2013-02-04]. Dostupné z: http://cs.wikipedia.org/wiki/Deklarace_pr%C3%A1v_%C4%8Dlov%C4%9Bka_a_ob%C4%8Dana </a:t>
            </a:r>
            <a:endParaRPr lang="cs-CZ" sz="2000" dirty="0" smtClean="0"/>
          </a:p>
          <a:p>
            <a:r>
              <a:rPr lang="en-US" sz="2100" dirty="0" err="1"/>
              <a:t>Louis_XVI_of_France</a:t>
            </a:r>
            <a:r>
              <a:rPr lang="en-US" sz="2100" dirty="0"/>
              <a:t>. In: Wikipedia: the free encyclopedia [online]. San Francisco (CA): Wikimedia Foundation, 2001- [cit. 2013-02-26]. </a:t>
            </a:r>
            <a:r>
              <a:rPr lang="en-US" sz="2100" dirty="0" err="1"/>
              <a:t>Dostupné</a:t>
            </a:r>
            <a:r>
              <a:rPr lang="en-US" sz="2100" dirty="0"/>
              <a:t> z: </a:t>
            </a:r>
            <a:r>
              <a:rPr lang="en-US" sz="2100" dirty="0">
                <a:hlinkClick r:id="rId8"/>
              </a:rPr>
              <a:t>http://</a:t>
            </a:r>
            <a:r>
              <a:rPr lang="en-US" sz="2100" dirty="0" smtClean="0">
                <a:hlinkClick r:id="rId8"/>
              </a:rPr>
              <a:t>en.wikipedia.org/wiki/Louis_XVI_of_France</a:t>
            </a:r>
            <a:endParaRPr lang="cs-CZ" sz="2100" dirty="0" smtClean="0"/>
          </a:p>
          <a:p>
            <a:r>
              <a:rPr lang="cs-CZ" sz="2000" dirty="0"/>
              <a:t>HLAVAČKA, Milan. </a:t>
            </a:r>
            <a:r>
              <a:rPr lang="cs-CZ" sz="2000" i="1" dirty="0"/>
              <a:t>Dějepis pro gymnázia a střední školy</a:t>
            </a:r>
            <a:r>
              <a:rPr lang="cs-CZ" sz="2000" dirty="0"/>
              <a:t>. 1. vyd. Praha: SPN - pedagogické nakladatelství, 2001, 175 s. </a:t>
            </a:r>
            <a:r>
              <a:rPr lang="cs-CZ" sz="2000"/>
              <a:t>ISBN 80-723-5172-9.</a:t>
            </a:r>
            <a:endParaRPr lang="cs-CZ" sz="2100" dirty="0"/>
          </a:p>
          <a:p>
            <a:endParaRPr lang="cs-CZ" sz="2100" dirty="0"/>
          </a:p>
          <a:p>
            <a:endParaRPr lang="cs-CZ" sz="21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1136</Words>
  <Application>Microsoft Office PowerPoint</Application>
  <PresentationFormat>Předvádění na obrazovce (4:3)</PresentationFormat>
  <Paragraphs>124</Paragraphs>
  <Slides>17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Francouzská revoluce I.</vt:lpstr>
      <vt:lpstr>Význam</vt:lpstr>
      <vt:lpstr>Periodizace</vt:lpstr>
      <vt:lpstr>Předrevoluční situace</vt:lpstr>
      <vt:lpstr>Prezentace aplikace PowerPoint</vt:lpstr>
      <vt:lpstr>Prezentace aplikace PowerPoint</vt:lpstr>
      <vt:lpstr>Finanční krize</vt:lpstr>
      <vt:lpstr>Vypuknutí revoluce</vt:lpstr>
      <vt:lpstr>Prezentace aplikace PowerPoint</vt:lpstr>
      <vt:lpstr>Prezentace aplikace PowerPoint</vt:lpstr>
      <vt:lpstr>Prezentace aplikace PowerPoint</vt:lpstr>
      <vt:lpstr>Zrušení poddanství</vt:lpstr>
      <vt:lpstr>Pád absolutismu</vt:lpstr>
      <vt:lpstr>Král zajatcem Paříže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40</cp:revision>
  <dcterms:created xsi:type="dcterms:W3CDTF">2012-12-23T08:55:19Z</dcterms:created>
  <dcterms:modified xsi:type="dcterms:W3CDTF">2013-06-04T14:27:13Z</dcterms:modified>
</cp:coreProperties>
</file>