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56" r:id="rId3"/>
    <p:sldId id="259" r:id="rId4"/>
    <p:sldId id="260" r:id="rId5"/>
    <p:sldId id="262" r:id="rId6"/>
    <p:sldId id="261" r:id="rId7"/>
    <p:sldId id="263" r:id="rId8"/>
    <p:sldId id="264" r:id="rId9"/>
    <p:sldId id="265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DFA402-1ADD-4F86-8A72-77028727E140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026641-2904-435E-9B35-74102D60F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441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5573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EF8C8-C60C-4A43-A3D1-031AA3F1724A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A71B3-DA92-4D0D-942C-41A885A640AC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F27C8-EAA0-4452-9133-68C4CE487FDE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9C93C-F1C1-47F5-B889-5E21B85A6BD3}" type="datetime1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8DBF8-FC53-491B-8E06-6EDE944CCACE}" type="datetime1">
              <a:rPr lang="cs-CZ" smtClean="0"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35097-CCFA-4280-806E-F5148790B05A}" type="datetime1">
              <a:rPr lang="cs-CZ" smtClean="0"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76A39-EEF3-4AA1-80C2-FD953D97B09D}" type="datetime1">
              <a:rPr lang="cs-CZ" smtClean="0"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6C3ED-461B-42B4-85C8-54547015C20D}" type="datetime1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22D65-3A55-4D1F-8440-D6B397E50D43}" type="datetime1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6EB2C-E867-4A93-8373-7AAD2BCB1E0C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4B60C-C27A-4055-8686-7DE223D3A980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CDD136-B9E4-4D10-9050-0CF9D9B4299C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Champ-de-Mars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hyperlink" Target="http://cs.wikipedia.org/wiki/Jean_Paul_Marat" TargetMode="External"/><Relationship Id="rId7" Type="http://schemas.openxmlformats.org/officeDocument/2006/relationships/image" Target="../media/image3.png"/><Relationship Id="rId2" Type="http://schemas.openxmlformats.org/officeDocument/2006/relationships/hyperlink" Target="http://en.wikipedia.org/wiki/Maximilien_de_Robespierre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png"/><Relationship Id="rId5" Type="http://schemas.openxmlformats.org/officeDocument/2006/relationships/hyperlink" Target="http://en.wikipedia.org/wiki/Marquis_de_Condorcet" TargetMode="External"/><Relationship Id="rId10" Type="http://schemas.openxmlformats.org/officeDocument/2006/relationships/image" Target="../media/image6.png"/><Relationship Id="rId4" Type="http://schemas.openxmlformats.org/officeDocument/2006/relationships/hyperlink" Target="http://cs.wikipedia.org/wiki/Camille_Desmoulins" TargetMode="External"/><Relationship Id="rId9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Francouzsk%C3%A1_hymna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Povst%C3%A1n%C3%AD_ve_Vend%C3%A9e" TargetMode="External"/><Relationship Id="rId3" Type="http://schemas.openxmlformats.org/officeDocument/2006/relationships/hyperlink" Target="http://cs.wikipedia.org/wiki/Jean_Paul_Marat" TargetMode="External"/><Relationship Id="rId7" Type="http://schemas.openxmlformats.org/officeDocument/2006/relationships/hyperlink" Target="http://en.wikipedia.org/wiki/Flight_to_Varennes" TargetMode="External"/><Relationship Id="rId2" Type="http://schemas.openxmlformats.org/officeDocument/2006/relationships/hyperlink" Target="http://en.wikipedia.org/wiki/Maximilien_de_Robespierr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Georges_Danton" TargetMode="External"/><Relationship Id="rId5" Type="http://schemas.openxmlformats.org/officeDocument/2006/relationships/hyperlink" Target="http://en.wikipedia.org/wiki/Marquis_de_Condorcet" TargetMode="External"/><Relationship Id="rId4" Type="http://schemas.openxmlformats.org/officeDocument/2006/relationships/hyperlink" Target="http://cs.wikipedia.org/wiki/Camille_Desmoulins" TargetMode="External"/><Relationship Id="rId9" Type="http://schemas.openxmlformats.org/officeDocument/2006/relationships/hyperlink" Target="http://cs.wikipedia.org/wiki/Pilnick%C3%A1_deklara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7528087"/>
              </p:ext>
            </p:extLst>
          </p:nvPr>
        </p:nvGraphicFramePr>
        <p:xfrm>
          <a:off x="179512" y="1676045"/>
          <a:ext cx="8784976" cy="519117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1276"/>
                <a:gridCol w="6383700"/>
              </a:tblGrid>
              <a:tr h="30654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654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654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654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Šablona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654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Autor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Soňa Havlíčková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654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Francouzská revoluce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6549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2.1.10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306549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3. 2. 2013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654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Předmět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Dějepis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654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Tematická oblast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Evropa</a:t>
                      </a:r>
                      <a:r>
                        <a:rPr lang="cs-CZ" sz="14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v raném novověku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654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Učivo </a:t>
                      </a:r>
                      <a:r>
                        <a:rPr lang="cs-CZ" sz="1400" dirty="0">
                          <a:effectLst/>
                        </a:rPr>
                        <a:t>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Francouzská revoluce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873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Anotace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Obsahuje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hlavní informace o historickém vývoji v době nastolení konstituční monarchie ve Francii až do  vyhlášení republiky a nastolení vlády jakobínů.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873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Metodický popis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Lze využít k podpoře výkladu ve výuce, žáci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využijí materiál jako studijní oporu pro domácí přípravu.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654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Hodnocení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se osvědčil.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Výuka byla názornější, zajímavější, žákům usnadnil tvorbu zápisu.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97256">
                <a:tc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298" y="228600"/>
            <a:ext cx="6413403" cy="139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Francouzská revoluce II.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Konstituční </a:t>
            </a:r>
            <a:r>
              <a:rPr lang="cs-CZ" dirty="0" smtClean="0"/>
              <a:t>monarchie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69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92088"/>
          </a:xfrm>
        </p:spPr>
        <p:txBody>
          <a:bodyPr>
            <a:normAutofit/>
          </a:bodyPr>
          <a:lstStyle/>
          <a:p>
            <a:r>
              <a:rPr lang="cs-CZ" dirty="0" smtClean="0"/>
              <a:t>Zavádění ústavy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76064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Francie od r. 1790 konstituční monarchií</a:t>
            </a:r>
          </a:p>
          <a:p>
            <a:pPr lvl="1"/>
            <a:r>
              <a:rPr lang="cs-CZ" dirty="0" smtClean="0"/>
              <a:t>Ústava definitivně schválena v září 1791</a:t>
            </a:r>
          </a:p>
          <a:p>
            <a:r>
              <a:rPr lang="cs-CZ" dirty="0" smtClean="0"/>
              <a:t>Zákony tvoří poslanci – Zákonodárné národní shromáždění</a:t>
            </a:r>
          </a:p>
          <a:p>
            <a:r>
              <a:rPr lang="cs-CZ" dirty="0" smtClean="0"/>
              <a:t>Král má odročující veto</a:t>
            </a:r>
          </a:p>
          <a:p>
            <a:r>
              <a:rPr lang="cs-CZ" dirty="0" smtClean="0"/>
              <a:t>Volební právo i členství v národní gardě pouze pro bohatší</a:t>
            </a:r>
          </a:p>
          <a:p>
            <a:r>
              <a:rPr lang="cs-CZ" dirty="0" smtClean="0"/>
              <a:t>Decentralizace – departementy (kraje)</a:t>
            </a:r>
          </a:p>
          <a:p>
            <a:r>
              <a:rPr lang="cs-CZ" dirty="0" smtClean="0"/>
              <a:t>Volby krajských a obecních samospráv</a:t>
            </a:r>
          </a:p>
          <a:p>
            <a:pPr lvl="1"/>
            <a:r>
              <a:rPr lang="cs-CZ" dirty="0" smtClean="0"/>
              <a:t>I v soudnictví a armádě</a:t>
            </a:r>
          </a:p>
          <a:p>
            <a:r>
              <a:rPr lang="cs-CZ" dirty="0" smtClean="0"/>
              <a:t>Z krále Francie král Francouzů</a:t>
            </a:r>
          </a:p>
          <a:p>
            <a:r>
              <a:rPr lang="cs-CZ" dirty="0" smtClean="0"/>
              <a:t>Oslovení „občane“</a:t>
            </a:r>
          </a:p>
          <a:p>
            <a:r>
              <a:rPr lang="cs-CZ" dirty="0" smtClean="0"/>
              <a:t>14. 7. 1790 slavnost usmíření na </a:t>
            </a:r>
            <a:r>
              <a:rPr lang="cs-CZ" dirty="0" err="1" smtClean="0">
                <a:hlinkClick r:id="rId3"/>
              </a:rPr>
              <a:t>Martově</a:t>
            </a:r>
            <a:r>
              <a:rPr lang="cs-CZ" dirty="0" smtClean="0">
                <a:hlinkClick r:id="rId3"/>
              </a:rPr>
              <a:t> poli</a:t>
            </a:r>
            <a:endParaRPr lang="cs-CZ" dirty="0" smtClean="0"/>
          </a:p>
          <a:p>
            <a:pPr lvl="1"/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011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Politické kluby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968552"/>
          </a:xfrm>
        </p:spPr>
        <p:txBody>
          <a:bodyPr>
            <a:normAutofit/>
          </a:bodyPr>
          <a:lstStyle/>
          <a:p>
            <a:r>
              <a:rPr lang="cs-CZ" dirty="0" smtClean="0"/>
              <a:t>Dočasná stabilizace přinesla politické štěpení</a:t>
            </a:r>
          </a:p>
          <a:p>
            <a:r>
              <a:rPr lang="cs-CZ" dirty="0" smtClean="0"/>
              <a:t>Levice, pravice</a:t>
            </a:r>
          </a:p>
          <a:p>
            <a:r>
              <a:rPr lang="cs-CZ" dirty="0" smtClean="0"/>
              <a:t>Politické kluby</a:t>
            </a:r>
          </a:p>
          <a:p>
            <a:pPr lvl="1"/>
            <a:r>
              <a:rPr lang="cs-CZ" dirty="0" smtClean="0"/>
              <a:t>Klub </a:t>
            </a:r>
            <a:r>
              <a:rPr lang="cs-CZ" dirty="0"/>
              <a:t>P</a:t>
            </a:r>
            <a:r>
              <a:rPr lang="cs-CZ" dirty="0" smtClean="0"/>
              <a:t>řátel konstituce – jakobíni</a:t>
            </a:r>
          </a:p>
          <a:p>
            <a:pPr lvl="2"/>
            <a:r>
              <a:rPr lang="cs-CZ" dirty="0" err="1" smtClean="0"/>
              <a:t>Maximilien</a:t>
            </a:r>
            <a:r>
              <a:rPr lang="cs-CZ" dirty="0" smtClean="0"/>
              <a:t> Robespierre</a:t>
            </a:r>
          </a:p>
          <a:p>
            <a:pPr lvl="1"/>
            <a:r>
              <a:rPr lang="cs-CZ" dirty="0" smtClean="0"/>
              <a:t>Klub </a:t>
            </a:r>
            <a:r>
              <a:rPr lang="cs-CZ" dirty="0" err="1" smtClean="0"/>
              <a:t>cordelierů</a:t>
            </a:r>
            <a:endParaRPr lang="cs-CZ" dirty="0" smtClean="0"/>
          </a:p>
          <a:p>
            <a:pPr lvl="2"/>
            <a:r>
              <a:rPr lang="cs-CZ" dirty="0" smtClean="0"/>
              <a:t>Jean Paul Marat</a:t>
            </a:r>
          </a:p>
          <a:p>
            <a:pPr lvl="2"/>
            <a:r>
              <a:rPr lang="cs-CZ" dirty="0" smtClean="0"/>
              <a:t>Camille </a:t>
            </a:r>
            <a:r>
              <a:rPr lang="cs-CZ" dirty="0" err="1" smtClean="0"/>
              <a:t>Desmoulins</a:t>
            </a:r>
            <a:endParaRPr lang="cs-CZ" dirty="0" smtClean="0"/>
          </a:p>
          <a:p>
            <a:pPr lvl="2"/>
            <a:r>
              <a:rPr lang="cs-CZ" dirty="0" smtClean="0"/>
              <a:t>Marie Jean </a:t>
            </a:r>
            <a:r>
              <a:rPr lang="cs-CZ" dirty="0" err="1" smtClean="0"/>
              <a:t>Condorcet</a:t>
            </a:r>
            <a:endParaRPr lang="cs-CZ" dirty="0" smtClean="0"/>
          </a:p>
          <a:p>
            <a:pPr lvl="2"/>
            <a:r>
              <a:rPr lang="cs-CZ" dirty="0" smtClean="0"/>
              <a:t>Georges Jacques Danton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371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0" y="5373216"/>
            <a:ext cx="9144000" cy="1484784"/>
          </a:xfrm>
        </p:spPr>
        <p:txBody>
          <a:bodyPr/>
          <a:lstStyle/>
          <a:p>
            <a:pPr algn="l"/>
            <a:r>
              <a:rPr lang="cs-CZ" sz="1000" dirty="0" smtClean="0"/>
              <a:t>Obr. 1, </a:t>
            </a:r>
            <a:r>
              <a:rPr lang="cs-CZ" sz="1000" dirty="0" err="1"/>
              <a:t>Maximilien_de_Robespierre</a:t>
            </a:r>
            <a:r>
              <a:rPr lang="cs-CZ" sz="1000" dirty="0"/>
              <a:t>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2001- [cit. 2013-02-26]. Dostupné z: </a:t>
            </a:r>
            <a:r>
              <a:rPr lang="cs-CZ" sz="1000" dirty="0">
                <a:hlinkClick r:id="rId2"/>
              </a:rPr>
              <a:t>http://</a:t>
            </a:r>
            <a:r>
              <a:rPr lang="cs-CZ" sz="1000" dirty="0" smtClean="0">
                <a:hlinkClick r:id="rId2"/>
              </a:rPr>
              <a:t>en.wikipedia.org/wiki/Maximilien_de_Robespierre</a:t>
            </a:r>
            <a:endParaRPr lang="cs-CZ" sz="1000" dirty="0" smtClean="0"/>
          </a:p>
          <a:p>
            <a:pPr algn="l"/>
            <a:r>
              <a:rPr lang="cs-CZ" sz="1000" dirty="0" smtClean="0"/>
              <a:t>Obr. </a:t>
            </a:r>
            <a:r>
              <a:rPr lang="cs-CZ" sz="1000" dirty="0"/>
              <a:t>2, </a:t>
            </a:r>
            <a:r>
              <a:rPr lang="cs-CZ" sz="1000" dirty="0" err="1"/>
              <a:t>Jean_Paul_Marat</a:t>
            </a:r>
            <a:r>
              <a:rPr lang="cs-CZ" sz="1000" dirty="0"/>
              <a:t>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2001- [cit. 2013-02-26]. Dostupné z: </a:t>
            </a:r>
            <a:r>
              <a:rPr lang="cs-CZ" sz="1000" dirty="0">
                <a:hlinkClick r:id="rId3"/>
              </a:rPr>
              <a:t>http://</a:t>
            </a:r>
            <a:r>
              <a:rPr lang="cs-CZ" sz="1000" dirty="0" smtClean="0">
                <a:hlinkClick r:id="rId3"/>
              </a:rPr>
              <a:t>cs.wikipedia.org/wiki/Jean_Paul_Marat</a:t>
            </a:r>
            <a:endParaRPr lang="cs-CZ" sz="1000" dirty="0" smtClean="0"/>
          </a:p>
          <a:p>
            <a:pPr algn="l"/>
            <a:r>
              <a:rPr lang="cs-CZ" sz="1000" dirty="0" smtClean="0"/>
              <a:t>Obr. </a:t>
            </a:r>
            <a:r>
              <a:rPr lang="cs-CZ" sz="1000" dirty="0"/>
              <a:t>3, </a:t>
            </a:r>
            <a:r>
              <a:rPr lang="cs-CZ" sz="1000" dirty="0" err="1"/>
              <a:t>Camille_Desmoulins</a:t>
            </a:r>
            <a:r>
              <a:rPr lang="cs-CZ" sz="1000" dirty="0"/>
              <a:t>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2001- [cit. 2013-02-26]. Dostupné z: </a:t>
            </a:r>
            <a:r>
              <a:rPr lang="cs-CZ" sz="1000" dirty="0">
                <a:hlinkClick r:id="rId4"/>
              </a:rPr>
              <a:t>http://</a:t>
            </a:r>
            <a:r>
              <a:rPr lang="cs-CZ" sz="1000" dirty="0" smtClean="0">
                <a:hlinkClick r:id="rId4"/>
              </a:rPr>
              <a:t>cs.wikipedia.org/wiki/Camille_Desmoulins</a:t>
            </a:r>
            <a:endParaRPr lang="cs-CZ" sz="1000" dirty="0" smtClean="0"/>
          </a:p>
          <a:p>
            <a:pPr algn="l"/>
            <a:r>
              <a:rPr lang="cs-CZ" sz="1000" dirty="0" smtClean="0"/>
              <a:t>Obr. </a:t>
            </a:r>
            <a:r>
              <a:rPr lang="cs-CZ" sz="1000" dirty="0"/>
              <a:t>4 </a:t>
            </a:r>
            <a:r>
              <a:rPr lang="cs-CZ" sz="1000" dirty="0" err="1"/>
              <a:t>Marquis_de_Condorcet</a:t>
            </a:r>
            <a:r>
              <a:rPr lang="cs-CZ" sz="1000" dirty="0"/>
              <a:t>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2001- [cit. 2013-02-26]. Dostupné z: </a:t>
            </a:r>
            <a:r>
              <a:rPr lang="cs-CZ" sz="1000" dirty="0">
                <a:hlinkClick r:id="rId5"/>
              </a:rPr>
              <a:t>http://</a:t>
            </a:r>
            <a:r>
              <a:rPr lang="cs-CZ" sz="1000" dirty="0" smtClean="0">
                <a:hlinkClick r:id="rId5"/>
              </a:rPr>
              <a:t>en.wikipedia.org/wiki/Marquis_de_Condorcet</a:t>
            </a:r>
            <a:endParaRPr lang="cs-CZ" sz="1000" dirty="0" smtClean="0"/>
          </a:p>
          <a:p>
            <a:pPr algn="l"/>
            <a:r>
              <a:rPr lang="cs-CZ" dirty="0" smtClean="0"/>
              <a:t>Obr. 5, </a:t>
            </a:r>
            <a:r>
              <a:rPr lang="en-US" dirty="0" err="1"/>
              <a:t>Georges_Danton</a:t>
            </a:r>
            <a:r>
              <a:rPr lang="en-US" dirty="0"/>
              <a:t>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2013-02-26]. </a:t>
            </a:r>
            <a:r>
              <a:rPr lang="en-US" dirty="0" err="1"/>
              <a:t>Dostupné</a:t>
            </a:r>
            <a:r>
              <a:rPr lang="en-US" dirty="0"/>
              <a:t> z: http://en.wikipedia.org/wiki/Georges_Danton </a:t>
            </a:r>
            <a:endParaRPr lang="cs-CZ" dirty="0" smtClean="0"/>
          </a:p>
          <a:p>
            <a:pPr algn="l"/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095500" cy="2657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095500" y="2288143"/>
            <a:ext cx="8713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2061" y="87776"/>
            <a:ext cx="2509204" cy="2657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59217" y="2288143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2714" y="39029"/>
            <a:ext cx="2475275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9904" y="2559309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4456" y="2707554"/>
            <a:ext cx="1704994" cy="24334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146376" y="4827362"/>
            <a:ext cx="849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9425" y="2657475"/>
            <a:ext cx="2095500" cy="2533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915893" y="4821793"/>
            <a:ext cx="8244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91712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Útěk do </a:t>
            </a:r>
            <a:r>
              <a:rPr lang="cs-CZ" dirty="0" err="1" smtClean="0"/>
              <a:t>Varennes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32859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Finanční krize</a:t>
            </a:r>
          </a:p>
          <a:p>
            <a:pPr lvl="1"/>
            <a:r>
              <a:rPr lang="cs-CZ" dirty="0" smtClean="0"/>
              <a:t>Staré daně zrušeny, nové teprve zaváděny</a:t>
            </a:r>
          </a:p>
          <a:p>
            <a:pPr lvl="1"/>
            <a:r>
              <a:rPr lang="cs-CZ" dirty="0" smtClean="0"/>
              <a:t>Rozhodnutí vyvlastnit církev</a:t>
            </a:r>
          </a:p>
          <a:p>
            <a:r>
              <a:rPr lang="cs-CZ" dirty="0" smtClean="0"/>
              <a:t>Povstání (</a:t>
            </a:r>
            <a:r>
              <a:rPr lang="cs-CZ" dirty="0" err="1" smtClean="0"/>
              <a:t>Vendée</a:t>
            </a:r>
            <a:r>
              <a:rPr lang="cs-CZ" dirty="0" smtClean="0"/>
              <a:t>), emigrace</a:t>
            </a:r>
          </a:p>
          <a:p>
            <a:pPr lvl="1"/>
            <a:r>
              <a:rPr lang="cs-CZ" dirty="0" smtClean="0"/>
              <a:t>První genocida</a:t>
            </a:r>
          </a:p>
          <a:p>
            <a:r>
              <a:rPr lang="cs-CZ" dirty="0" smtClean="0"/>
              <a:t>Liberální obchodní politika ruinuje řemeslníky</a:t>
            </a:r>
          </a:p>
          <a:p>
            <a:pPr lvl="1"/>
            <a:r>
              <a:rPr lang="cs-CZ" dirty="0" smtClean="0"/>
              <a:t>Levné dovozy, zrušení cechů</a:t>
            </a:r>
          </a:p>
          <a:p>
            <a:pPr lvl="1"/>
            <a:r>
              <a:rPr lang="cs-CZ" dirty="0" smtClean="0"/>
              <a:t>Růst cen potravin</a:t>
            </a:r>
          </a:p>
          <a:p>
            <a:pPr lvl="1"/>
            <a:r>
              <a:rPr lang="cs-CZ" dirty="0" smtClean="0"/>
              <a:t>Stávky dělníků</a:t>
            </a:r>
          </a:p>
          <a:p>
            <a:r>
              <a:rPr lang="cs-CZ" dirty="0" smtClean="0"/>
              <a:t>Král se pokusil o útěk – dopaden a zajat</a:t>
            </a:r>
          </a:p>
          <a:p>
            <a:r>
              <a:rPr lang="cs-CZ" dirty="0" smtClean="0"/>
              <a:t>Masakr radikálů na </a:t>
            </a:r>
            <a:r>
              <a:rPr lang="cs-CZ" dirty="0" err="1" smtClean="0"/>
              <a:t>Martově</a:t>
            </a:r>
            <a:r>
              <a:rPr lang="cs-CZ" dirty="0" smtClean="0"/>
              <a:t> poli (17. 7. 1791)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9512" y="6356350"/>
            <a:ext cx="8712968" cy="365125"/>
          </a:xfrm>
        </p:spPr>
        <p:txBody>
          <a:bodyPr/>
          <a:lstStyle/>
          <a:p>
            <a:pPr algn="l"/>
            <a:r>
              <a:rPr lang="cs-CZ" dirty="0" smtClean="0"/>
              <a:t>Obr. 6, </a:t>
            </a:r>
            <a:r>
              <a:rPr lang="cs-CZ" dirty="0" err="1"/>
              <a:t>Povstání_ve_Vendée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2013-02-26]. Dostupné z: http://cs.wikipedia.org/wiki/Povst%C3%A1n%C3%AD_ve_Vend%C3%A9e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484784"/>
            <a:ext cx="1428750" cy="180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100392" y="3285009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2979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179512" y="6356350"/>
            <a:ext cx="8784976" cy="365125"/>
          </a:xfrm>
        </p:spPr>
        <p:txBody>
          <a:bodyPr/>
          <a:lstStyle/>
          <a:p>
            <a:pPr algn="l"/>
            <a:r>
              <a:rPr lang="cs-CZ" dirty="0" smtClean="0"/>
              <a:t>Obr. 7, </a:t>
            </a:r>
            <a:r>
              <a:rPr lang="en-US" dirty="0" err="1"/>
              <a:t>Flight_to_Varennes</a:t>
            </a:r>
            <a:r>
              <a:rPr lang="en-US" dirty="0"/>
              <a:t>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2013-02-26]. </a:t>
            </a:r>
            <a:r>
              <a:rPr lang="en-US" dirty="0" err="1"/>
              <a:t>Dostupné</a:t>
            </a:r>
            <a:r>
              <a:rPr lang="en-US" dirty="0"/>
              <a:t> z: http://en.wikipedia.org/wiki/Flight_to_Varennes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0"/>
            <a:ext cx="8784976" cy="63691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531218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Francie v ohrožení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1791 </a:t>
            </a:r>
            <a:r>
              <a:rPr lang="cs-CZ" dirty="0" err="1" smtClean="0"/>
              <a:t>Pilnická</a:t>
            </a:r>
            <a:r>
              <a:rPr lang="cs-CZ" dirty="0" smtClean="0"/>
              <a:t> deklarace</a:t>
            </a:r>
          </a:p>
          <a:p>
            <a:pPr lvl="1"/>
            <a:r>
              <a:rPr lang="cs-CZ" dirty="0" smtClean="0"/>
              <a:t>Císař, pruský král a saský kurfiřt hrozí intervencí</a:t>
            </a:r>
            <a:r>
              <a:rPr lang="cs-CZ" baseline="30000" dirty="0" smtClean="0"/>
              <a:t>1</a:t>
            </a:r>
          </a:p>
          <a:p>
            <a:pPr lvl="1"/>
            <a:r>
              <a:rPr lang="cs-CZ" dirty="0" smtClean="0"/>
              <a:t>Na popud emigrantů, vytváření vojsko</a:t>
            </a:r>
          </a:p>
          <a:p>
            <a:r>
              <a:rPr lang="cs-CZ" dirty="0" smtClean="0"/>
              <a:t>Radikalizace společnosti ve Francii</a:t>
            </a:r>
          </a:p>
          <a:p>
            <a:r>
              <a:rPr lang="cs-CZ" dirty="0" smtClean="0"/>
              <a:t>V zákonodárném NS mají navrch republikáni</a:t>
            </a:r>
          </a:p>
          <a:p>
            <a:pPr lvl="1"/>
            <a:r>
              <a:rPr lang="cs-CZ" dirty="0" smtClean="0"/>
              <a:t>Girondini, jakobíni a </a:t>
            </a:r>
            <a:r>
              <a:rPr lang="cs-CZ" dirty="0" err="1" smtClean="0"/>
              <a:t>cordeliéři</a:t>
            </a:r>
            <a:endParaRPr lang="cs-CZ" dirty="0" smtClean="0"/>
          </a:p>
          <a:p>
            <a:r>
              <a:rPr lang="cs-CZ" dirty="0" smtClean="0"/>
              <a:t>Zaváděno tykáni, likvidovány symboly ancien régime (paruky, punčochy… )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356350"/>
            <a:ext cx="8640960" cy="365125"/>
          </a:xfrm>
        </p:spPr>
        <p:txBody>
          <a:bodyPr/>
          <a:lstStyle/>
          <a:p>
            <a:pPr algn="l"/>
            <a:r>
              <a:rPr lang="cs-CZ" dirty="0" smtClean="0"/>
              <a:t>1 </a:t>
            </a:r>
            <a:r>
              <a:rPr lang="cs-CZ" dirty="0" err="1" smtClean="0"/>
              <a:t>Pilnická_deklarace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2013-02-26]. Dostupné z: http://</a:t>
            </a:r>
            <a:r>
              <a:rPr lang="cs-CZ" dirty="0" smtClean="0"/>
              <a:t>cs.wikipedia.org/wiki/Pilnick%C3%A1_deklarace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71949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Pád monarchie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18457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1792 – vypukla revoluční válka</a:t>
            </a:r>
          </a:p>
          <a:p>
            <a:pPr lvl="1"/>
            <a:r>
              <a:rPr lang="cs-CZ" dirty="0" smtClean="0"/>
              <a:t>Zpočátku vítězí koalice vedená Františkem I.</a:t>
            </a:r>
          </a:p>
          <a:p>
            <a:r>
              <a:rPr lang="cs-CZ" dirty="0" smtClean="0"/>
              <a:t>V Paříži vzniká revoluční komuna</a:t>
            </a:r>
          </a:p>
          <a:p>
            <a:pPr lvl="1"/>
            <a:r>
              <a:rPr lang="cs-CZ" dirty="0" smtClean="0"/>
              <a:t>Dobytí Tuilerií, král s rodinou uvězněn</a:t>
            </a:r>
          </a:p>
          <a:p>
            <a:r>
              <a:rPr lang="cs-CZ" dirty="0" smtClean="0"/>
              <a:t>Vyhlášeny volby do Národního konventu</a:t>
            </a:r>
          </a:p>
          <a:p>
            <a:pPr lvl="1"/>
            <a:r>
              <a:rPr lang="cs-CZ" dirty="0" smtClean="0"/>
              <a:t>Všeobecné volební právo pro muže</a:t>
            </a:r>
          </a:p>
          <a:p>
            <a:r>
              <a:rPr lang="cs-CZ" dirty="0" smtClean="0"/>
              <a:t>21. 9. 1792 Národní konvent vyhlásil republiku</a:t>
            </a:r>
          </a:p>
          <a:p>
            <a:r>
              <a:rPr lang="cs-CZ" dirty="0" smtClean="0"/>
              <a:t>Pronásledování nepřátel revoluce</a:t>
            </a:r>
          </a:p>
          <a:p>
            <a:r>
              <a:rPr lang="cs-CZ" dirty="0" smtClean="0"/>
              <a:t>Úspěchy francouzské revoluční armády</a:t>
            </a:r>
          </a:p>
          <a:p>
            <a:pPr lvl="1"/>
            <a:r>
              <a:rPr lang="cs-CZ" dirty="0" smtClean="0">
                <a:hlinkClick r:id="rId2"/>
              </a:rPr>
              <a:t>Marseillaise</a:t>
            </a:r>
            <a:r>
              <a:rPr lang="cs-CZ" dirty="0" smtClean="0"/>
              <a:t> – Bojová píseň rýnské armády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4440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 fontScale="85000" lnSpcReduction="20000"/>
          </a:bodyPr>
          <a:lstStyle/>
          <a:p>
            <a:r>
              <a:rPr lang="cs-CZ" sz="2000" dirty="0" err="1"/>
              <a:t>Maximilien_de_Robespierre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2013-02-26]. Dostupné z: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en.wikipedia.org/wiki/Maximilien_de_Robespierre</a:t>
            </a:r>
            <a:endParaRPr lang="cs-CZ" sz="2000" dirty="0" smtClean="0"/>
          </a:p>
          <a:p>
            <a:r>
              <a:rPr lang="cs-CZ" sz="2000" dirty="0" err="1"/>
              <a:t>Jean_Paul_Marat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2013-02-26]. Dostupné z: </a:t>
            </a: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cs.wikipedia.org/wiki/Jean_Paul_Marat</a:t>
            </a:r>
            <a:endParaRPr lang="cs-CZ" sz="2000" dirty="0" smtClean="0"/>
          </a:p>
          <a:p>
            <a:r>
              <a:rPr lang="cs-CZ" sz="2000" dirty="0" err="1"/>
              <a:t>Camille_Desmoulins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2013-02-26]. Dostupné z: </a:t>
            </a: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cs.wikipedia.org/wiki/Camille_Desmoulins</a:t>
            </a:r>
            <a:endParaRPr lang="cs-CZ" sz="2000" dirty="0" smtClean="0"/>
          </a:p>
          <a:p>
            <a:r>
              <a:rPr lang="cs-CZ" sz="2000" dirty="0" err="1"/>
              <a:t>Marquis_de_Condorcet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2013-02-26]. Dostupné z: </a:t>
            </a:r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en.wikipedia.org/wiki/Marquis_de_Condorcet</a:t>
            </a:r>
            <a:endParaRPr lang="cs-CZ" sz="2000" dirty="0" smtClean="0"/>
          </a:p>
          <a:p>
            <a:r>
              <a:rPr lang="en-US" sz="2000" dirty="0" err="1"/>
              <a:t>Georges_Danton</a:t>
            </a:r>
            <a:r>
              <a:rPr lang="en-US" sz="2000" dirty="0"/>
              <a:t>. In: </a:t>
            </a:r>
            <a:r>
              <a:rPr lang="en-US" sz="2000" i="1" dirty="0"/>
              <a:t>Wikipedia: the free encyclopedia</a:t>
            </a:r>
            <a:r>
              <a:rPr lang="en-US" sz="2000" dirty="0"/>
              <a:t> [online]. San Francisco (CA): Wikimedia Foundation, 2001- [cit. 2013-02-26].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>
                <a:hlinkClick r:id="rId6"/>
              </a:rPr>
              <a:t>http://</a:t>
            </a:r>
            <a:r>
              <a:rPr lang="en-US" sz="2000" dirty="0" smtClean="0">
                <a:hlinkClick r:id="rId6"/>
              </a:rPr>
              <a:t>en.wikipedia.org/wiki/Georges_Danton</a:t>
            </a:r>
            <a:endParaRPr lang="cs-CZ" sz="2000" dirty="0" smtClean="0"/>
          </a:p>
          <a:p>
            <a:r>
              <a:rPr lang="en-US" sz="2000" dirty="0" err="1"/>
              <a:t>Flight_to_Varennes</a:t>
            </a:r>
            <a:r>
              <a:rPr lang="en-US" sz="2000" dirty="0"/>
              <a:t>. In: </a:t>
            </a:r>
            <a:r>
              <a:rPr lang="en-US" sz="2000" i="1" dirty="0"/>
              <a:t>Wikipedia: the free encyclopedia</a:t>
            </a:r>
            <a:r>
              <a:rPr lang="en-US" sz="2000" dirty="0"/>
              <a:t> [online]. San Francisco (CA): Wikimedia Foundation, 2001- [cit. 2013-02-26].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>
                <a:hlinkClick r:id="rId7"/>
              </a:rPr>
              <a:t>http://</a:t>
            </a:r>
            <a:r>
              <a:rPr lang="en-US" sz="2000" dirty="0" smtClean="0">
                <a:hlinkClick r:id="rId7"/>
              </a:rPr>
              <a:t>en.wikipedia.org/wiki/Flight_to_Varennes</a:t>
            </a:r>
            <a:endParaRPr lang="cs-CZ" sz="2000" dirty="0" smtClean="0"/>
          </a:p>
          <a:p>
            <a:r>
              <a:rPr lang="cs-CZ" sz="2000" dirty="0" err="1"/>
              <a:t>Povstání_ve_Vendée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2013-02-26]. Dostupné z: </a:t>
            </a:r>
            <a:r>
              <a:rPr lang="cs-CZ" sz="2000" dirty="0">
                <a:hlinkClick r:id="rId8"/>
              </a:rPr>
              <a:t>http://</a:t>
            </a:r>
            <a:r>
              <a:rPr lang="cs-CZ" sz="2000" dirty="0" smtClean="0">
                <a:hlinkClick r:id="rId8"/>
              </a:rPr>
              <a:t>cs.wikipedia.org/wiki/Povst%C3%A1n%C3%AD_ve_Vend%C3%A9e</a:t>
            </a:r>
            <a:endParaRPr lang="cs-CZ" sz="2000" dirty="0" smtClean="0"/>
          </a:p>
          <a:p>
            <a:r>
              <a:rPr lang="cs-CZ" sz="1800" dirty="0" err="1"/>
              <a:t>Pilnická_deklarace</a:t>
            </a:r>
            <a:r>
              <a:rPr lang="cs-CZ" sz="1800" dirty="0"/>
              <a:t>. In: </a:t>
            </a:r>
            <a:r>
              <a:rPr lang="cs-CZ" sz="1800" i="1" dirty="0" err="1"/>
              <a:t>Wikipedia</a:t>
            </a:r>
            <a:r>
              <a:rPr lang="cs-CZ" sz="1800" i="1" dirty="0"/>
              <a:t>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2001- [cit. 2013-02-26]. Dostupné z: </a:t>
            </a:r>
            <a:r>
              <a:rPr lang="cs-CZ" sz="1800" dirty="0">
                <a:hlinkClick r:id="rId9"/>
              </a:rPr>
              <a:t>http://</a:t>
            </a:r>
            <a:r>
              <a:rPr lang="cs-CZ" sz="1800" dirty="0" smtClean="0">
                <a:hlinkClick r:id="rId9"/>
              </a:rPr>
              <a:t>cs.wikipedia.org/wiki/Pilnick%C3%A1_deklarace</a:t>
            </a:r>
            <a:endParaRPr lang="cs-CZ" sz="1800" dirty="0" smtClean="0"/>
          </a:p>
          <a:p>
            <a:pPr marL="0" indent="0">
              <a:buNone/>
            </a:pP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980</Words>
  <Application>Microsoft Office PowerPoint</Application>
  <PresentationFormat>Předvádění na obrazovce (4:3)</PresentationFormat>
  <Paragraphs>118</Paragraphs>
  <Slides>10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Francouzská revoluce II.</vt:lpstr>
      <vt:lpstr>Zavádění ústavy</vt:lpstr>
      <vt:lpstr>Politické kluby</vt:lpstr>
      <vt:lpstr>Prezentace aplikace PowerPoint</vt:lpstr>
      <vt:lpstr>Útěk do Varennes</vt:lpstr>
      <vt:lpstr>Prezentace aplikace PowerPoint</vt:lpstr>
      <vt:lpstr>Francie v ohrožení</vt:lpstr>
      <vt:lpstr>Pád monarchie</vt:lpstr>
      <vt:lpstr>Seznam použitých zdrojů: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Antonín Zelený</cp:lastModifiedBy>
  <cp:revision>24</cp:revision>
  <dcterms:created xsi:type="dcterms:W3CDTF">2012-12-23T08:55:19Z</dcterms:created>
  <dcterms:modified xsi:type="dcterms:W3CDTF">2013-06-04T14:27:25Z</dcterms:modified>
</cp:coreProperties>
</file>