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4I6LbRu6pPw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Francouzsk%C3%BD_revolu%C4%8Dn%C3%AD_kalend%C3%A1%C5%99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rie_Antoinette" TargetMode="External"/><Relationship Id="rId7" Type="http://schemas.openxmlformats.org/officeDocument/2006/relationships/hyperlink" Target="http://www.lidovky.cz/havlova-era-to-byla-ozvena-jakobinstvi-a-extremni-levicactvi-pritvrzuje-klaus-19b-/zpravy-domov.aspx?c=A130210_140900_ln_domov_khu" TargetMode="External"/><Relationship Id="rId2" Type="http://schemas.openxmlformats.org/officeDocument/2006/relationships/hyperlink" Target="http://en.wikipedia.org/wiki/Louis_XVI_of_Fra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rancouzsk%C3%BD_revolu%C4%8Dn%C3%AD_kalend%C3%A1%C5%99" TargetMode="External"/><Relationship Id="rId5" Type="http://schemas.openxmlformats.org/officeDocument/2006/relationships/hyperlink" Target="http://en.wikipedia.org/wiki/Maximilien_de_Robespierre" TargetMode="External"/><Relationship Id="rId4" Type="http://schemas.openxmlformats.org/officeDocument/2006/relationships/hyperlink" Target="http://en.wikipedia.org/wiki/The_Death_of_Mara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5359315"/>
              </p:ext>
            </p:extLst>
          </p:nvPr>
        </p:nvGraphicFramePr>
        <p:xfrm>
          <a:off x="179512" y="1676044"/>
          <a:ext cx="8784976" cy="5120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Francouzská revoluce III.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2.1.11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9. 3. 2013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66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Francouzská revoluce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Shrnuje vývoj v době republiky a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jakobínské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diktatury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 určen pro podporu frontální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výuky a pro domácí přípravu studentů.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84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přispěl k názornějšímu výkladu a lepšímu pochopení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2568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Francouzská revoluce III.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monarchie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892480" cy="471338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Nové rozložení sil v Národním konventu</a:t>
            </a:r>
          </a:p>
          <a:p>
            <a:pPr lvl="1"/>
            <a:r>
              <a:rPr lang="cs-CZ" dirty="0" smtClean="0"/>
              <a:t>Největší vliv girondini – bahno, rovina</a:t>
            </a:r>
          </a:p>
          <a:p>
            <a:pPr lvl="1"/>
            <a:r>
              <a:rPr lang="cs-CZ" dirty="0" smtClean="0"/>
              <a:t>Prosazují se radikálové – jakobíni a </a:t>
            </a:r>
            <a:r>
              <a:rPr lang="cs-CZ" dirty="0" err="1" smtClean="0"/>
              <a:t>cordelieři</a:t>
            </a:r>
            <a:r>
              <a:rPr lang="cs-CZ" dirty="0" smtClean="0"/>
              <a:t> - hora</a:t>
            </a:r>
          </a:p>
          <a:p>
            <a:pPr lvl="1"/>
            <a:r>
              <a:rPr lang="cs-CZ" dirty="0" smtClean="0"/>
              <a:t>Pravice a levice</a:t>
            </a:r>
          </a:p>
          <a:p>
            <a:pPr lvl="1"/>
            <a:r>
              <a:rPr lang="cs-CZ" dirty="0" smtClean="0"/>
              <a:t>Příprava republikánské ústavy</a:t>
            </a:r>
          </a:p>
          <a:p>
            <a:r>
              <a:rPr lang="cs-CZ" dirty="0" smtClean="0"/>
              <a:t>Úspěchy revoluční armády</a:t>
            </a:r>
          </a:p>
          <a:p>
            <a:pPr lvl="1"/>
            <a:r>
              <a:rPr lang="cs-CZ" dirty="0" smtClean="0"/>
              <a:t>Dobytí Porýní a Jižní Nizozemí – obrana se mění v útok</a:t>
            </a:r>
          </a:p>
          <a:p>
            <a:r>
              <a:rPr lang="cs-CZ" dirty="0" smtClean="0"/>
              <a:t>Král obviněn z velezrady</a:t>
            </a:r>
          </a:p>
          <a:p>
            <a:pPr lvl="1"/>
            <a:r>
              <a:rPr lang="cs-CZ" dirty="0" smtClean="0"/>
              <a:t>1793 – poprava krále a královny</a:t>
            </a:r>
          </a:p>
          <a:p>
            <a:pPr marL="5715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/>
              <a:t>HLAVAČKA, Milan. </a:t>
            </a:r>
            <a:r>
              <a:rPr lang="cs-CZ" i="1" dirty="0"/>
              <a:t>Dějepis pro gymnázia a střední školy</a:t>
            </a:r>
            <a:r>
              <a:rPr lang="cs-CZ" dirty="0"/>
              <a:t>. 1. vyd. Praha: SPN - pedagogické nakladatelství, 2001, 175 s. ISBN 80-723-5172-9. </a:t>
            </a:r>
            <a:r>
              <a:rPr lang="cs-CZ" dirty="0" smtClean="0"/>
              <a:t>s. 47.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en-US" dirty="0" err="1" smtClean="0"/>
              <a:t>Louis_XVI_of_France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2013-03-09]. </a:t>
            </a:r>
            <a:r>
              <a:rPr lang="en-US" dirty="0" err="1"/>
              <a:t>Dostupné</a:t>
            </a:r>
            <a:r>
              <a:rPr lang="en-US" dirty="0"/>
              <a:t> z: http://en.wikipedia.org/wiki/Louis_XVI_of_France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1" y="9088"/>
            <a:ext cx="9112682" cy="5444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34333" y="5476582"/>
            <a:ext cx="1391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84976" cy="365125"/>
          </a:xfrm>
        </p:spPr>
        <p:txBody>
          <a:bodyPr/>
          <a:lstStyle/>
          <a:p>
            <a:pPr algn="l"/>
            <a:r>
              <a:rPr lang="cs-CZ" dirty="0" smtClean="0"/>
              <a:t>Obr 2, 3, </a:t>
            </a:r>
            <a:r>
              <a:rPr lang="cs-CZ" dirty="0" err="1"/>
              <a:t>Marie_Antoinette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2013-03-09]. Dostupné z: http://en.wikipedia.org/wiki/Marie_Antoinette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0"/>
            <a:ext cx="6732240" cy="6302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6678"/>
            <a:ext cx="2808312" cy="3832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4437112"/>
            <a:ext cx="1043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5818663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Jakobínský převrat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Další monarchie proti Francii</a:t>
            </a:r>
          </a:p>
          <a:p>
            <a:pPr lvl="1"/>
            <a:r>
              <a:rPr lang="cs-CZ" dirty="0" smtClean="0"/>
              <a:t>Británie, Holandsko, Španělsko</a:t>
            </a:r>
          </a:p>
          <a:p>
            <a:r>
              <a:rPr lang="cs-CZ" dirty="0" smtClean="0"/>
              <a:t>Občanská válka s roajalisty, Paříž proti venkovu</a:t>
            </a:r>
          </a:p>
          <a:p>
            <a:r>
              <a:rPr lang="cs-CZ" dirty="0" smtClean="0"/>
              <a:t>Revoluční soudy – vyhnanství nebo smrt</a:t>
            </a:r>
          </a:p>
          <a:p>
            <a:r>
              <a:rPr lang="cs-CZ" dirty="0" smtClean="0"/>
              <a:t>Zatčení a poprava 29 vůdců girondinů</a:t>
            </a:r>
          </a:p>
          <a:p>
            <a:r>
              <a:rPr lang="cs-CZ" b="1" dirty="0" smtClean="0"/>
              <a:t>Jakobínská diktatura</a:t>
            </a:r>
          </a:p>
          <a:p>
            <a:r>
              <a:rPr lang="cs-CZ" b="1" dirty="0" smtClean="0"/>
              <a:t>Vláda Výboru pro veřejné blaho</a:t>
            </a:r>
          </a:p>
          <a:p>
            <a:r>
              <a:rPr lang="cs-CZ" dirty="0" smtClean="0"/>
              <a:t>Součástí ústavy právo na práci a bezplatné vzdělání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16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  <a14:imgEffect>
                      <a14:sharpenSoften amount="-250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826" y="188640"/>
            <a:ext cx="367665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203032" cy="764704"/>
          </a:xfrm>
        </p:spPr>
        <p:txBody>
          <a:bodyPr/>
          <a:lstStyle/>
          <a:p>
            <a:r>
              <a:rPr lang="cs-CZ" dirty="0" smtClean="0"/>
              <a:t>Teror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5688632" cy="55199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Záminkou vražda J. P. Marat</a:t>
            </a:r>
          </a:p>
          <a:p>
            <a:r>
              <a:rPr lang="cs-CZ" dirty="0" smtClean="0"/>
              <a:t>„Revoluce</a:t>
            </a:r>
            <a:r>
              <a:rPr lang="cs-CZ" dirty="0"/>
              <a:t> je jako Saturn: požírá své vlastní děti</a:t>
            </a:r>
            <a:r>
              <a:rPr lang="cs-CZ" dirty="0" smtClean="0"/>
              <a:t>.“ 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err="1" smtClean="0"/>
              <a:t>Pierre</a:t>
            </a:r>
            <a:r>
              <a:rPr lang="cs-CZ" sz="1600" dirty="0" smtClean="0"/>
              <a:t> </a:t>
            </a:r>
            <a:r>
              <a:rPr lang="cs-CZ" sz="1600" dirty="0" err="1" smtClean="0"/>
              <a:t>Vergniaud</a:t>
            </a:r>
            <a:r>
              <a:rPr lang="cs-CZ" sz="1600" dirty="0" smtClean="0"/>
              <a:t> </a:t>
            </a:r>
            <a:r>
              <a:rPr lang="cs-CZ" sz="1600" i="1" dirty="0" smtClean="0"/>
              <a:t>(poslední slova </a:t>
            </a:r>
            <a:r>
              <a:rPr lang="cs-CZ" sz="1600" i="1" dirty="0"/>
              <a:t>před popravou, </a:t>
            </a:r>
            <a:r>
              <a:rPr lang="cs-CZ" sz="1600" i="1" dirty="0" smtClean="0"/>
              <a:t>1793)</a:t>
            </a:r>
          </a:p>
          <a:p>
            <a:r>
              <a:rPr lang="cs-CZ" dirty="0" smtClean="0"/>
              <a:t>Robespierre („Neúplatný“)</a:t>
            </a:r>
          </a:p>
          <a:p>
            <a:r>
              <a:rPr lang="cs-CZ" dirty="0" smtClean="0"/>
              <a:t>30 tis. osob popraveno</a:t>
            </a:r>
          </a:p>
          <a:p>
            <a:pPr lvl="1"/>
            <a:r>
              <a:rPr lang="cs-CZ" dirty="0" smtClean="0"/>
              <a:t>Šlechta, duchovní, umírnění, zběsilí, Danton, </a:t>
            </a:r>
            <a:r>
              <a:rPr lang="cs-CZ" dirty="0" err="1" smtClean="0"/>
              <a:t>Desmoulins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V Lyonu popravy děly</a:t>
            </a:r>
          </a:p>
          <a:p>
            <a:r>
              <a:rPr lang="cs-CZ" dirty="0" smtClean="0"/>
              <a:t>Všeobecná branná povinnost, včetně žen</a:t>
            </a:r>
          </a:p>
          <a:p>
            <a:r>
              <a:rPr lang="cs-CZ" dirty="0" smtClean="0"/>
              <a:t>Posílení zbrojní výroby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cs-CZ" dirty="0" smtClean="0"/>
              <a:t>Obr. 4, 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62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Obr. </a:t>
            </a:r>
            <a:r>
              <a:rPr lang="cs-CZ" dirty="0"/>
              <a:t>5</a:t>
            </a:r>
            <a:r>
              <a:rPr lang="cs-CZ" dirty="0" smtClean="0"/>
              <a:t>,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en-US" dirty="0" err="1"/>
              <a:t>The_Death_of_Marat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2013-03-09]. </a:t>
            </a:r>
            <a:r>
              <a:rPr lang="en-US" dirty="0" err="1"/>
              <a:t>Dostupné</a:t>
            </a:r>
            <a:r>
              <a:rPr lang="en-US" dirty="0"/>
              <a:t> z: http://en.wikipedia.org/wiki/The_Death_of_Marat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-4763"/>
            <a:ext cx="4932040" cy="6339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rId3"/>
          </p:cNvPr>
          <p:cNvSpPr txBox="1"/>
          <p:nvPr/>
        </p:nvSpPr>
        <p:spPr>
          <a:xfrm>
            <a:off x="179512" y="54868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KAREL KRYL - MARAT VE VANE (1969)</a:t>
            </a:r>
          </a:p>
          <a:p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3879009" cy="2662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942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smtClean="0"/>
              <a:t>Obr. 7, </a:t>
            </a:r>
            <a:r>
              <a:rPr lang="cs-CZ" dirty="0" err="1" smtClean="0"/>
              <a:t>Maximilien_de_Robespierre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2013-03-09]. Dostupné z: http://en.wikipedia.org/wiki/Maximilien_de_Robespierre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4604180" cy="5151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18586" y="1556792"/>
            <a:ext cx="384590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Maximilien</a:t>
            </a:r>
            <a:r>
              <a:rPr lang="cs-CZ" b="1" dirty="0" smtClean="0"/>
              <a:t> de Robespierre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Původem ze severofrancouzského </a:t>
            </a:r>
            <a:r>
              <a:rPr lang="cs-CZ" dirty="0" err="1" smtClean="0"/>
              <a:t>Arrasu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Právník, advokát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Vůdce jakobínů a hory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Stál v čele Výboru pro veřejné blaho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Jeho život skončil pod </a:t>
            </a:r>
            <a:r>
              <a:rPr lang="cs-CZ" dirty="0" err="1" smtClean="0"/>
              <a:t>guillotinou</a:t>
            </a:r>
            <a:r>
              <a:rPr lang="cs-CZ" dirty="0" smtClean="0"/>
              <a:t>, kterou nechal popravit tisíce lidí, včetně svých někdejších přátel a politických spojenců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40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Politika jakobínů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Stanovení maximálních cen a mezd</a:t>
            </a:r>
          </a:p>
          <a:p>
            <a:r>
              <a:rPr lang="cs-CZ" dirty="0" smtClean="0"/>
              <a:t>Přídělový systém</a:t>
            </a:r>
          </a:p>
          <a:p>
            <a:r>
              <a:rPr lang="cs-CZ" dirty="0" smtClean="0"/>
              <a:t>Znárodňování</a:t>
            </a:r>
          </a:p>
          <a:p>
            <a:r>
              <a:rPr lang="cs-CZ" dirty="0" smtClean="0"/>
              <a:t>Kult nejvyšší bytosti</a:t>
            </a:r>
          </a:p>
          <a:p>
            <a:r>
              <a:rPr lang="cs-CZ" dirty="0" smtClean="0">
                <a:hlinkClick r:id="rId2"/>
              </a:rPr>
              <a:t>Revoluční kalendář – rok 1 začínal 22. 9. 1792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Obr. 8, </a:t>
            </a:r>
            <a:r>
              <a:rPr lang="cs-CZ" dirty="0" err="1" smtClean="0"/>
              <a:t>Francouzský_revoluční_kalendář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2013-03-09]. Dostupné z: http://cs.wikipedia.org/wiki/Francouzsk%C3%BD_revolu%C4%8Dn%C3%AD_kalend%C3%A1%C5%99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21088"/>
            <a:ext cx="1715410" cy="20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200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 jakobínů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98776" cy="4525963"/>
          </a:xfrm>
        </p:spPr>
        <p:txBody>
          <a:bodyPr/>
          <a:lstStyle/>
          <a:p>
            <a:r>
              <a:rPr lang="cs-CZ" dirty="0" smtClean="0"/>
              <a:t>27. 7. 1794 – 9. thermidor roku II</a:t>
            </a:r>
          </a:p>
          <a:p>
            <a:r>
              <a:rPr lang="cs-CZ" dirty="0" err="1" smtClean="0"/>
              <a:t>Robespirre</a:t>
            </a:r>
            <a:r>
              <a:rPr lang="cs-CZ" dirty="0" smtClean="0"/>
              <a:t> zatčen</a:t>
            </a:r>
          </a:p>
          <a:p>
            <a:r>
              <a:rPr lang="cs-CZ" dirty="0" smtClean="0"/>
              <a:t>Popraven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7" y="6356350"/>
            <a:ext cx="8618313" cy="365125"/>
          </a:xfrm>
        </p:spPr>
        <p:txBody>
          <a:bodyPr/>
          <a:lstStyle/>
          <a:p>
            <a:pPr algn="l"/>
            <a:r>
              <a:rPr lang="cs-CZ" dirty="0" smtClean="0"/>
              <a:t>Obr. 9, </a:t>
            </a:r>
            <a:r>
              <a:rPr lang="cs-CZ" dirty="0" err="1" smtClean="0"/>
              <a:t>Chute_de_Robespierre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2013-03-09]. Dostupné z: http://fr.wikipedia.org/wiki/Chute_de_Robespierre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68760"/>
            <a:ext cx="4657873" cy="4902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964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err="1"/>
              <a:t>Louis_XVI_of_France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en.wikipedia.org/wiki/Louis_XVI_of_France</a:t>
            </a:r>
            <a:endParaRPr lang="cs-CZ" sz="2000" dirty="0" smtClean="0"/>
          </a:p>
          <a:p>
            <a:r>
              <a:rPr lang="cs-CZ" sz="2000" dirty="0" err="1"/>
              <a:t>Marie_Antoinette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2013-03-09].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en.wikipedia.org/wiki/Marie_Antoinette</a:t>
            </a:r>
            <a:endParaRPr lang="cs-CZ" sz="2000" dirty="0" smtClean="0"/>
          </a:p>
          <a:p>
            <a:r>
              <a:rPr lang="cs-CZ" sz="2000" dirty="0"/>
              <a:t>HLAVAČKA, Milan.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2001, 175 s. ISBN 80-723-5172-9</a:t>
            </a:r>
            <a:r>
              <a:rPr lang="cs-CZ" sz="2000" dirty="0" smtClean="0"/>
              <a:t>.</a:t>
            </a:r>
          </a:p>
          <a:p>
            <a:r>
              <a:rPr lang="en-US" sz="2000" dirty="0" err="1" smtClean="0"/>
              <a:t>The_Death_of_Marat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2013-03-09].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en.wikipedia.org/wiki/The_Death_of_Mara</a:t>
            </a:r>
            <a:r>
              <a:rPr lang="cs-CZ" sz="2000" dirty="0" smtClean="0">
                <a:hlinkClick r:id="rId4"/>
              </a:rPr>
              <a:t>t</a:t>
            </a:r>
            <a:endParaRPr lang="cs-CZ" sz="2000" dirty="0" smtClean="0"/>
          </a:p>
          <a:p>
            <a:r>
              <a:rPr lang="cs-CZ" sz="2000" dirty="0" err="1"/>
              <a:t>Maximilien_de_Robespierre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2013-03-09].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en.wikipedia.org/wiki/Maximilien_de_Robespierre</a:t>
            </a:r>
            <a:endParaRPr lang="cs-CZ" sz="2000" dirty="0" smtClean="0"/>
          </a:p>
          <a:p>
            <a:r>
              <a:rPr lang="cs-CZ" sz="2000" dirty="0" err="1"/>
              <a:t>Francouzský_revoluční_kalendář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2013-03-09].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cs.wikipedia.org/wiki/Francouzsk%C3%BD_revolu%C4%8Dn%C3%AD_kalend%C3%A1%C5%99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http://www.lidovky.cz/havlova-era-to-byla-ozvena-jakobinstvi-a-extremni-levicactvi-pritvrzuje-klaus-19b-/</a:t>
            </a:r>
            <a:r>
              <a:rPr lang="cs-CZ" sz="2000" dirty="0" smtClean="0">
                <a:hlinkClick r:id="rId7"/>
              </a:rPr>
              <a:t>zpravy-domov.aspx?c=A130210_140900_ln_domov_khu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794</Words>
  <Application>Microsoft Office PowerPoint</Application>
  <PresentationFormat>Předvádění na obrazovce (4:3)</PresentationFormat>
  <Paragraphs>104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Francouzská revoluce III.</vt:lpstr>
      <vt:lpstr>Konec monarchie</vt:lpstr>
      <vt:lpstr>Prezentace aplikace PowerPoint</vt:lpstr>
      <vt:lpstr>Prezentace aplikace PowerPoint</vt:lpstr>
      <vt:lpstr>Jakobínský převrat</vt:lpstr>
      <vt:lpstr>Teror</vt:lpstr>
      <vt:lpstr>Prezentace aplikace PowerPoint</vt:lpstr>
      <vt:lpstr>Prezentace aplikace PowerPoint</vt:lpstr>
      <vt:lpstr>Politika jakobínů</vt:lpstr>
      <vt:lpstr>Pád jakobínů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27</cp:revision>
  <dcterms:created xsi:type="dcterms:W3CDTF">2012-12-23T08:55:19Z</dcterms:created>
  <dcterms:modified xsi:type="dcterms:W3CDTF">2013-11-26T18:14:43Z</dcterms:modified>
</cp:coreProperties>
</file>