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7" r:id="rId4"/>
    <p:sldId id="263" r:id="rId5"/>
    <p:sldId id="259" r:id="rId6"/>
    <p:sldId id="258" r:id="rId7"/>
    <p:sldId id="264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E0089-7EEF-49CB-B7DA-F89D041B8B72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6AF37-FC80-48D8-867F-F25FA88EE9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E0089-7EEF-49CB-B7DA-F89D041B8B72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6AF37-FC80-48D8-867F-F25FA88EE9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E0089-7EEF-49CB-B7DA-F89D041B8B72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6AF37-FC80-48D8-867F-F25FA88EE9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E0089-7EEF-49CB-B7DA-F89D041B8B72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6AF37-FC80-48D8-867F-F25FA88EE9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E0089-7EEF-49CB-B7DA-F89D041B8B72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6AF37-FC80-48D8-867F-F25FA88EE9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E0089-7EEF-49CB-B7DA-F89D041B8B72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6AF37-FC80-48D8-867F-F25FA88EE9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E0089-7EEF-49CB-B7DA-F89D041B8B72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6AF37-FC80-48D8-867F-F25FA88EE9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E0089-7EEF-49CB-B7DA-F89D041B8B72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6AF37-FC80-48D8-867F-F25FA88EE9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E0089-7EEF-49CB-B7DA-F89D041B8B72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6AF37-FC80-48D8-867F-F25FA88EE9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E0089-7EEF-49CB-B7DA-F89D041B8B72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6AF37-FC80-48D8-867F-F25FA88EE9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E0089-7EEF-49CB-B7DA-F89D041B8B72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6AF37-FC80-48D8-867F-F25FA88EE9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CE0089-7EEF-49CB-B7DA-F89D041B8B72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C6AF37-FC80-48D8-867F-F25FA88EE9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611188" y="1341438"/>
            <a:ext cx="8137525" cy="2016125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r>
              <a:rPr lang="cs-CZ" sz="2500" kern="0" dirty="0">
                <a:solidFill>
                  <a:srgbClr val="800000"/>
                </a:solidFill>
                <a:latin typeface="+mj-lt"/>
                <a:ea typeface="+mj-ea"/>
                <a:cs typeface="+mj-cs"/>
              </a:rPr>
              <a:t>Název školy: Základní škola T. G. Masaryka a Mateřská škola </a:t>
            </a:r>
            <a:r>
              <a:rPr lang="cs-CZ" sz="2500" kern="0" dirty="0" err="1">
                <a:solidFill>
                  <a:srgbClr val="800000"/>
                </a:solidFill>
                <a:latin typeface="+mj-lt"/>
                <a:ea typeface="+mj-ea"/>
                <a:cs typeface="+mj-cs"/>
              </a:rPr>
              <a:t>Poříčany</a:t>
            </a:r>
            <a:r>
              <a:rPr lang="cs-CZ" sz="2500" kern="0" dirty="0">
                <a:solidFill>
                  <a:srgbClr val="800000"/>
                </a:solidFill>
                <a:latin typeface="+mj-lt"/>
                <a:ea typeface="+mj-ea"/>
                <a:cs typeface="+mj-cs"/>
              </a:rPr>
              <a:t>, okr. Kolín</a:t>
            </a:r>
            <a:br>
              <a:rPr lang="cs-CZ" sz="2500" kern="0" dirty="0">
                <a:solidFill>
                  <a:srgbClr val="800000"/>
                </a:solidFill>
                <a:latin typeface="+mj-lt"/>
                <a:ea typeface="+mj-ea"/>
                <a:cs typeface="+mj-cs"/>
              </a:rPr>
            </a:br>
            <a:r>
              <a:rPr lang="cs-CZ" sz="2500" kern="0" dirty="0">
                <a:solidFill>
                  <a:srgbClr val="800000"/>
                </a:solidFill>
                <a:latin typeface="+mj-lt"/>
                <a:ea typeface="+mj-ea"/>
                <a:cs typeface="+mj-cs"/>
              </a:rPr>
              <a:t>Autor: Mgr. Alena Černá</a:t>
            </a:r>
            <a:br>
              <a:rPr lang="cs-CZ" sz="2500" kern="0" dirty="0">
                <a:solidFill>
                  <a:srgbClr val="800000"/>
                </a:solidFill>
                <a:latin typeface="+mj-lt"/>
                <a:ea typeface="+mj-ea"/>
                <a:cs typeface="+mj-cs"/>
              </a:rPr>
            </a:br>
            <a:r>
              <a:rPr lang="cs-CZ" sz="2500" kern="0" dirty="0">
                <a:solidFill>
                  <a:srgbClr val="800000"/>
                </a:solidFill>
                <a:latin typeface="+mj-lt"/>
                <a:ea typeface="+mj-ea"/>
                <a:cs typeface="+mj-cs"/>
              </a:rPr>
              <a:t>Název: </a:t>
            </a:r>
            <a:r>
              <a:rPr lang="cs-CZ" sz="2500" kern="0" dirty="0" smtClean="0">
                <a:solidFill>
                  <a:srgbClr val="800000"/>
                </a:solidFill>
                <a:latin typeface="+mj-lt"/>
                <a:ea typeface="+mj-ea"/>
                <a:cs typeface="+mj-cs"/>
              </a:rPr>
              <a:t>VY_32_INOVACE_Z_14_Severní_Evropa</a:t>
            </a:r>
            <a:endParaRPr lang="cs-CZ" sz="2500" kern="0" dirty="0">
              <a:solidFill>
                <a:srgbClr val="80000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Podnadpis 4"/>
          <p:cNvSpPr txBox="1">
            <a:spLocks/>
          </p:cNvSpPr>
          <p:nvPr/>
        </p:nvSpPr>
        <p:spPr>
          <a:xfrm>
            <a:off x="755650" y="3213100"/>
            <a:ext cx="7632700" cy="194468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r>
              <a:rPr lang="cs-CZ" sz="2400" kern="0" dirty="0">
                <a:latin typeface="+mn-lt"/>
                <a:cs typeface="+mn-cs"/>
              </a:rPr>
              <a:t>Číslo projektu: CZ1.07/1.4.00/21.3085 </a:t>
            </a: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r>
              <a:rPr lang="cs-CZ" sz="2400" kern="0" dirty="0">
                <a:latin typeface="+mn-lt"/>
                <a:cs typeface="+mn-cs"/>
              </a:rPr>
              <a:t>Anotace: </a:t>
            </a:r>
            <a:r>
              <a:rPr lang="cs-CZ" sz="2400" kern="0" dirty="0" smtClean="0">
                <a:latin typeface="+mn-lt"/>
                <a:cs typeface="+mn-cs"/>
              </a:rPr>
              <a:t>8. </a:t>
            </a:r>
            <a:r>
              <a:rPr lang="cs-CZ" sz="2400" kern="0" dirty="0">
                <a:latin typeface="+mn-lt"/>
                <a:cs typeface="+mn-cs"/>
              </a:rPr>
              <a:t>třída, zeměpis, </a:t>
            </a:r>
            <a:r>
              <a:rPr lang="cs-CZ" sz="2400" kern="0" dirty="0" smtClean="0"/>
              <a:t>opakování zeměpisného celku Severní Evropa, přiřazování pojmů k jednotlivým státům, lokalizace v mapách</a:t>
            </a:r>
            <a:endParaRPr lang="cs-CZ" sz="2400" kern="0" dirty="0">
              <a:latin typeface="+mn-lt"/>
              <a:cs typeface="+mn-cs"/>
            </a:endParaRP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endParaRPr lang="cs-CZ" sz="3200" kern="0" dirty="0">
              <a:latin typeface="+mn-lt"/>
              <a:cs typeface="+mn-cs"/>
            </a:endParaRPr>
          </a:p>
        </p:txBody>
      </p:sp>
      <p:pic>
        <p:nvPicPr>
          <p:cNvPr id="6" name="Picture 2" descr="logo_e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5157192"/>
            <a:ext cx="4886325" cy="1249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Státy Severní Evropy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4" name="Picture 4" descr="File:Blank political map Europe in 2006 WF.svg"/>
          <p:cNvPicPr>
            <a:picLocks noChangeAspect="1" noChangeArrowheads="1"/>
          </p:cNvPicPr>
          <p:nvPr/>
        </p:nvPicPr>
        <p:blipFill>
          <a:blip r:embed="rId2" cstate="print"/>
          <a:srcRect l="18494" t="10177" r="30504" b="43630"/>
          <a:stretch>
            <a:fillRect/>
          </a:stretch>
        </p:blipFill>
        <p:spPr bwMode="auto">
          <a:xfrm>
            <a:off x="35496" y="1826027"/>
            <a:ext cx="7200800" cy="498735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39552" y="293747"/>
            <a:ext cx="8064896" cy="83099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i="1" dirty="0" smtClean="0"/>
              <a:t>Přetáhněte rámečky s názvy států a umístěte je správně do mapky.</a:t>
            </a:r>
            <a:endParaRPr lang="cs-CZ" sz="2400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96336" y="5991671"/>
            <a:ext cx="1368152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Švédsko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96336" y="5343599"/>
            <a:ext cx="115212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Norsko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96336" y="4695527"/>
            <a:ext cx="99972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Island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96336" y="2103239"/>
            <a:ext cx="115212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Dánsko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96336" y="1484784"/>
            <a:ext cx="108012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Finsko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96336" y="2751311"/>
            <a:ext cx="1368152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Estonsko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96336" y="3399383"/>
            <a:ext cx="1368152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Lotyšsko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96336" y="4047455"/>
            <a:ext cx="86409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Litva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0" y="184482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Mapa č.1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352962"/>
            <a:ext cx="1584176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Finsko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32240" y="2001034"/>
            <a:ext cx="1800200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Dánsko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39752" y="5373216"/>
            <a:ext cx="2088232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Estonsko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4725144"/>
            <a:ext cx="2088232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Lotyšsko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80312" y="5445224"/>
            <a:ext cx="1224136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Litva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4653136"/>
            <a:ext cx="1512168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Island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83768" y="2073042"/>
            <a:ext cx="1728192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Norsko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99992" y="1352962"/>
            <a:ext cx="1944216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Švédsko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16016" y="3255367"/>
            <a:ext cx="1296144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Helsinky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979712" y="3789040"/>
            <a:ext cx="783704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Oslo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19672" y="3212976"/>
            <a:ext cx="1800200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Stockholm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27584" y="3831431"/>
            <a:ext cx="1080120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Kodaň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27584" y="3212976"/>
            <a:ext cx="720080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Riga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15816" y="3759423"/>
            <a:ext cx="1440160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Reykjavík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563888" y="3255367"/>
            <a:ext cx="1008112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Talinn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27984" y="3759423"/>
            <a:ext cx="1152128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Vilnius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475656" y="260648"/>
            <a:ext cx="632832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i="1" dirty="0" smtClean="0"/>
              <a:t>Přiřaďte ke státům severní Evropy hlavní město.</a:t>
            </a:r>
            <a:endParaRPr lang="cs-CZ" sz="2400" i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2204864"/>
            <a:ext cx="7253611" cy="83099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K názvům států přiřaďte vlajku, jeden pojem v červeném a odpovídající počet v modrém rámečku. </a:t>
            </a:r>
            <a:endParaRPr lang="cs-CZ" sz="2400" b="1" i="1" dirty="0">
              <a:solidFill>
                <a:schemeClr val="dk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3615407"/>
            <a:ext cx="120097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Xxxxxxx</a:t>
            </a:r>
            <a:endParaRPr lang="cs-CZ" sz="2400" b="1" dirty="0">
              <a:solidFill>
                <a:schemeClr val="dk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72000" y="3501008"/>
            <a:ext cx="1080120" cy="369332"/>
          </a:xfrm>
          <a:prstGeom prst="rect">
            <a:avLst/>
          </a:prstGeom>
          <a:ln>
            <a:solidFill>
              <a:schemeClr val="tx2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Xxxxxxx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43808" y="3645024"/>
            <a:ext cx="1584176" cy="40011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X xxxxxxxxxx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3501008"/>
            <a:ext cx="100965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5004048" y="3933056"/>
            <a:ext cx="1080120" cy="369332"/>
          </a:xfrm>
          <a:prstGeom prst="rect">
            <a:avLst/>
          </a:prstGeom>
          <a:ln>
            <a:solidFill>
              <a:schemeClr val="tx2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Xxxxxxx</a:t>
            </a:r>
            <a:endParaRPr lang="cs-CZ" b="1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7596336" y="404664"/>
            <a:ext cx="108012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Finsko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96336" y="1268760"/>
            <a:ext cx="115212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Dánsko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96336" y="2132856"/>
            <a:ext cx="1368152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Estonsko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96336" y="2967335"/>
            <a:ext cx="1368152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Lotyšsko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96336" y="3759423"/>
            <a:ext cx="86409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Litva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96336" y="4581128"/>
            <a:ext cx="99972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Island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96336" y="5415607"/>
            <a:ext cx="115212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Norsko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96336" y="6207695"/>
            <a:ext cx="1368152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Švédsko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187624" y="548680"/>
            <a:ext cx="2664296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Země ohně a ledu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187624" y="1412776"/>
            <a:ext cx="2367880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Země tisíce jezer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187624" y="2204864"/>
            <a:ext cx="1728192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Země fjordů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187624" y="3687415"/>
            <a:ext cx="3024336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Země ostrovů a mostů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187624" y="2996952"/>
            <a:ext cx="1800200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Země hokeje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259632" y="4407495"/>
            <a:ext cx="2016224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Pobaltský stát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259632" y="5229200"/>
            <a:ext cx="2016224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Pobaltský stát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259632" y="6093296"/>
            <a:ext cx="2016224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Pobaltský stát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987824" y="2204864"/>
            <a:ext cx="1296144" cy="461665"/>
          </a:xfrm>
          <a:prstGeom prst="rect">
            <a:avLst/>
          </a:prstGeom>
          <a:ln>
            <a:solidFill>
              <a:schemeClr val="tx2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Ericsson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923928" y="548680"/>
            <a:ext cx="999728" cy="461665"/>
          </a:xfrm>
          <a:prstGeom prst="rect">
            <a:avLst/>
          </a:prstGeom>
          <a:ln>
            <a:solidFill>
              <a:schemeClr val="tx2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Nokia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860032" y="6093296"/>
            <a:ext cx="792088" cy="461665"/>
          </a:xfrm>
          <a:prstGeom prst="rect">
            <a:avLst/>
          </a:prstGeom>
          <a:ln>
            <a:solidFill>
              <a:schemeClr val="tx2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IKEA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355976" y="2204864"/>
            <a:ext cx="927720" cy="461665"/>
          </a:xfrm>
          <a:prstGeom prst="rect">
            <a:avLst/>
          </a:prstGeom>
          <a:ln>
            <a:solidFill>
              <a:schemeClr val="tx2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Volvo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860032" y="5229200"/>
            <a:ext cx="792088" cy="461665"/>
          </a:xfrm>
          <a:prstGeom prst="rect">
            <a:avLst/>
          </a:prstGeom>
          <a:ln>
            <a:solidFill>
              <a:schemeClr val="tx2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Lego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059832" y="2996952"/>
            <a:ext cx="1944216" cy="461665"/>
          </a:xfrm>
          <a:prstGeom prst="rect">
            <a:avLst/>
          </a:prstGeom>
          <a:ln>
            <a:solidFill>
              <a:schemeClr val="tx2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Vodní energie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860032" y="4365104"/>
            <a:ext cx="720080" cy="461665"/>
          </a:xfrm>
          <a:prstGeom prst="rect">
            <a:avLst/>
          </a:prstGeom>
          <a:ln>
            <a:solidFill>
              <a:schemeClr val="tx2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lesy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004048" y="548680"/>
            <a:ext cx="1008112" cy="461665"/>
          </a:xfrm>
          <a:prstGeom prst="rect">
            <a:avLst/>
          </a:prstGeom>
          <a:ln>
            <a:solidFill>
              <a:schemeClr val="tx2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sauna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635896" y="1412776"/>
            <a:ext cx="1440160" cy="461665"/>
          </a:xfrm>
          <a:prstGeom prst="rect">
            <a:avLst/>
          </a:prstGeom>
          <a:ln>
            <a:solidFill>
              <a:schemeClr val="tx2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království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347864" y="4365104"/>
            <a:ext cx="1440160" cy="461665"/>
          </a:xfrm>
          <a:prstGeom prst="rect">
            <a:avLst/>
          </a:prstGeom>
          <a:ln>
            <a:solidFill>
              <a:schemeClr val="tx2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království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347864" y="5229200"/>
            <a:ext cx="1440160" cy="461665"/>
          </a:xfrm>
          <a:prstGeom prst="rect">
            <a:avLst/>
          </a:prstGeom>
          <a:ln>
            <a:solidFill>
              <a:schemeClr val="tx2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království</a:t>
            </a:r>
            <a:endParaRPr lang="cs-CZ" sz="2400" b="1" dirty="0">
              <a:solidFill>
                <a:schemeClr val="tx2"/>
              </a:solidFill>
            </a:endParaRPr>
          </a:p>
        </p:txBody>
      </p:sp>
      <p:pic>
        <p:nvPicPr>
          <p:cNvPr id="15379" name="Picture 1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76672"/>
            <a:ext cx="8286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80" name="Picture 2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340768"/>
            <a:ext cx="876300" cy="54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81" name="Picture 2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132856"/>
            <a:ext cx="895350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82" name="Picture 2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2924944"/>
            <a:ext cx="90487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83" name="Picture 2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3717032"/>
            <a:ext cx="876300" cy="43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84" name="Picture 2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4365104"/>
            <a:ext cx="89535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85" name="Picture 25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1520" y="5157192"/>
            <a:ext cx="904875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86" name="Picture 26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1520" y="6021288"/>
            <a:ext cx="904875" cy="5619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37" name="TextovéPole 36"/>
          <p:cNvSpPr txBox="1"/>
          <p:nvPr/>
        </p:nvSpPr>
        <p:spPr>
          <a:xfrm>
            <a:off x="3347864" y="6093296"/>
            <a:ext cx="1440160" cy="461665"/>
          </a:xfrm>
          <a:prstGeom prst="rect">
            <a:avLst/>
          </a:prstGeom>
          <a:ln>
            <a:solidFill>
              <a:schemeClr val="tx2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Vikingové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076056" y="2996952"/>
            <a:ext cx="639688" cy="461665"/>
          </a:xfrm>
          <a:prstGeom prst="rect">
            <a:avLst/>
          </a:prstGeom>
          <a:ln>
            <a:solidFill>
              <a:schemeClr val="tx2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sob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283968" y="3717032"/>
            <a:ext cx="1431776" cy="461665"/>
          </a:xfrm>
          <a:prstGeom prst="rect">
            <a:avLst/>
          </a:prstGeom>
          <a:ln>
            <a:solidFill>
              <a:schemeClr val="tx2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Laponsko</a:t>
            </a:r>
            <a:endParaRPr lang="cs-CZ" sz="2400" b="1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2636912"/>
            <a:ext cx="6328320" cy="83099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i="1" dirty="0" smtClean="0"/>
              <a:t>Máte-li hotovy všechny úkoly, práci uložte pod svým jménem. </a:t>
            </a:r>
            <a:endParaRPr lang="cs-CZ" sz="2400" i="1" dirty="0"/>
          </a:p>
        </p:txBody>
      </p:sp>
      <p:sp>
        <p:nvSpPr>
          <p:cNvPr id="3" name="Veselý obličej 2"/>
          <p:cNvSpPr/>
          <p:nvPr/>
        </p:nvSpPr>
        <p:spPr>
          <a:xfrm>
            <a:off x="3923928" y="4077072"/>
            <a:ext cx="1296144" cy="1224136"/>
          </a:xfrm>
          <a:prstGeom prst="smileyFace">
            <a:avLst>
              <a:gd name="adj" fmla="val 4653"/>
            </a:avLst>
          </a:prstGeom>
          <a:solidFill>
            <a:srgbClr val="8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Mapa č. 1: </a:t>
            </a:r>
            <a:r>
              <a:rPr lang="cs-CZ" sz="2200" dirty="0" smtClean="0"/>
              <a:t>dostupná z </a:t>
            </a:r>
            <a:r>
              <a:rPr lang="en-US" sz="2200" dirty="0" smtClean="0"/>
              <a:t>Wikimedia Commons </a:t>
            </a:r>
            <a:r>
              <a:rPr lang="cs-CZ" sz="2200" dirty="0" smtClean="0"/>
              <a:t>online </a:t>
            </a:r>
            <a:r>
              <a:rPr lang="en-US" sz="2200" dirty="0" smtClean="0"/>
              <a:t>[cit. 2012-</a:t>
            </a:r>
            <a:r>
              <a:rPr lang="cs-CZ" sz="2200" dirty="0" smtClean="0"/>
              <a:t>07-26</a:t>
            </a:r>
            <a:r>
              <a:rPr lang="en-US" sz="2200" dirty="0" smtClean="0"/>
              <a:t>]</a:t>
            </a:r>
            <a:r>
              <a:rPr lang="cs-CZ" sz="2200" dirty="0" smtClean="0"/>
              <a:t>, </a:t>
            </a:r>
            <a:r>
              <a:rPr lang="cs-CZ" sz="1900" dirty="0" smtClean="0"/>
              <a:t>http://commons.wikimedia.org/wiki/File:Blank_map_europe.png?uselang=cs </a:t>
            </a:r>
          </a:p>
          <a:p>
            <a:r>
              <a:rPr lang="cs-CZ" sz="2800" dirty="0" smtClean="0"/>
              <a:t>Vlajky: </a:t>
            </a:r>
            <a:r>
              <a:rPr lang="cs-CZ" sz="2000" dirty="0" smtClean="0"/>
              <a:t>dostupné z </a:t>
            </a:r>
            <a:r>
              <a:rPr lang="en-US" sz="2000" dirty="0" smtClean="0"/>
              <a:t>Wikimedia Commons </a:t>
            </a:r>
            <a:r>
              <a:rPr lang="cs-CZ" sz="2000" dirty="0" smtClean="0"/>
              <a:t>online </a:t>
            </a:r>
            <a:r>
              <a:rPr lang="en-US" sz="2000" dirty="0" smtClean="0"/>
              <a:t>[cit. 2012-</a:t>
            </a:r>
            <a:r>
              <a:rPr lang="cs-CZ" sz="2000" dirty="0" smtClean="0"/>
              <a:t>07-28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pPr lvl="1"/>
            <a:r>
              <a:rPr lang="cs-CZ" sz="1800" dirty="0" smtClean="0"/>
              <a:t>1. http://commons.wikimedia.org/wiki/File:Flag_of_Iceland.png</a:t>
            </a:r>
          </a:p>
          <a:p>
            <a:pPr lvl="1"/>
            <a:r>
              <a:rPr lang="cs-CZ" sz="1800" dirty="0" smtClean="0"/>
              <a:t>2. http://commons.wikimedia.org/wiki/File:Flag_of_Sweden.svg</a:t>
            </a:r>
          </a:p>
          <a:p>
            <a:pPr lvl="1"/>
            <a:r>
              <a:rPr lang="cs-CZ" sz="1800" dirty="0" smtClean="0"/>
              <a:t>3. http://commons.wikimedia.org/wiki/File:Flag_of_Norway.png</a:t>
            </a:r>
          </a:p>
          <a:p>
            <a:pPr lvl="1"/>
            <a:r>
              <a:rPr lang="cs-CZ" sz="1800" dirty="0" smtClean="0"/>
              <a:t>4. http://commons.wikimedia.org/wiki/File:Flag_of_Lithuania.svg</a:t>
            </a:r>
          </a:p>
          <a:p>
            <a:pPr lvl="1"/>
            <a:r>
              <a:rPr lang="cs-CZ" sz="1800" dirty="0" smtClean="0"/>
              <a:t>5. http://commons.wikimedia.org/wiki/File:Flag_of_Latvia.svg</a:t>
            </a:r>
          </a:p>
          <a:p>
            <a:pPr lvl="1"/>
            <a:r>
              <a:rPr lang="cs-CZ" sz="1800" dirty="0" smtClean="0"/>
              <a:t>6. http://commons.wikimedia.org/wiki/File:Flag_of_Estonia.png</a:t>
            </a:r>
          </a:p>
          <a:p>
            <a:pPr lvl="1"/>
            <a:r>
              <a:rPr lang="cs-CZ" sz="1800" dirty="0" smtClean="0"/>
              <a:t>7. http://commons.wikimedia.org/wiki/File:Flag_of_Denmark.svg</a:t>
            </a:r>
          </a:p>
          <a:p>
            <a:pPr lvl="1"/>
            <a:r>
              <a:rPr lang="cs-CZ" sz="1800" dirty="0" smtClean="0"/>
              <a:t>8. http://commons.wikimedia.org/wiki/File:Flag_of_Finland.svg </a:t>
            </a:r>
          </a:p>
          <a:p>
            <a:pPr lvl="1"/>
            <a:r>
              <a:rPr lang="cs-CZ" sz="1800" dirty="0" smtClean="0"/>
              <a:t>10. http://commons.wikimedia.org/wiki/File:Flag_of_Europe.svg 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263</TotalTime>
  <Words>251</Words>
  <Application>Microsoft Office PowerPoint</Application>
  <PresentationFormat>Předvádění na obrazovce (4:3)</PresentationFormat>
  <Paragraphs>79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Státy Severní Evropy</vt:lpstr>
      <vt:lpstr>Snímek 3</vt:lpstr>
      <vt:lpstr>Snímek 4</vt:lpstr>
      <vt:lpstr>Snímek 5</vt:lpstr>
      <vt:lpstr>Snímek 6</vt:lpstr>
      <vt:lpstr>Snímek 7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alencaa</dc:creator>
  <cp:lastModifiedBy>alencaa</cp:lastModifiedBy>
  <cp:revision>21</cp:revision>
  <dcterms:created xsi:type="dcterms:W3CDTF">2013-01-22T08:04:53Z</dcterms:created>
  <dcterms:modified xsi:type="dcterms:W3CDTF">2013-11-26T17:37:32Z</dcterms:modified>
</cp:coreProperties>
</file>