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62" r:id="rId5"/>
    <p:sldId id="260" r:id="rId6"/>
    <p:sldId id="259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C84BE-0AB4-43BE-B16F-1F56E7ECF90C}" type="datetimeFigureOut">
              <a:rPr lang="cs-CZ" smtClean="0"/>
              <a:pPr/>
              <a:t>26.11.2013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D3299A-1691-4A5B-B66C-288887792A7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560" y="1340768"/>
            <a:ext cx="8136904" cy="201622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kumimoji="0" lang="cs-CZ" sz="25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Poříčany</a:t>
            </a: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okr. Kolín</a:t>
            </a:r>
            <a:b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Autor: Mgr. Alena Černá</a:t>
            </a:r>
            <a:b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5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Název: VY_32_INOVACE_Z_15_</a:t>
            </a:r>
            <a:r>
              <a:rPr lang="cs-CZ" sz="2500" kern="0" noProof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Jižní Evropa</a:t>
            </a:r>
            <a:endParaRPr kumimoji="0" lang="cs-CZ" sz="2500" b="0" i="0" u="none" strike="noStrike" kern="0" cap="none" spc="0" normalizeH="0" baseline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576" y="3429000"/>
            <a:ext cx="7488832" cy="151216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CZ1.07/1.4.00/21.3085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2400" kern="0" dirty="0"/>
              <a:t>8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třída, zeměpis,</a:t>
            </a:r>
            <a:r>
              <a:rPr kumimoji="0" lang="cs-CZ" sz="24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opakování Jižní Evropy, přiřazování pojmů k jednotlivým státům, lokalizace v mapách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cs-CZ" sz="32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 descr="logo_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5157192"/>
            <a:ext cx="4886325" cy="1249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Státy Jižní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2204864"/>
            <a:ext cx="165618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Španělsko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12432" y="2204864"/>
            <a:ext cx="171980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Portugalsko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1484784"/>
            <a:ext cx="92772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Itálie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1527175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Andorra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07021" y="2204864"/>
            <a:ext cx="163698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San</a:t>
            </a:r>
            <a:r>
              <a:rPr lang="cs-CZ" b="1" dirty="0" smtClean="0"/>
              <a:t> </a:t>
            </a:r>
            <a:r>
              <a:rPr lang="cs-CZ" sz="2400" b="1" dirty="0">
                <a:solidFill>
                  <a:schemeClr val="dk1"/>
                </a:solidFill>
              </a:rPr>
              <a:t>Marino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625618" y="1484784"/>
            <a:ext cx="9382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Malta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8554" y="1484784"/>
            <a:ext cx="114364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Vatikán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19133" y="1484784"/>
            <a:ext cx="94089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Řecko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2175247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Monako   </a:t>
            </a:r>
            <a:endParaRPr lang="cs-CZ" sz="2400" b="1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" y="3190875"/>
            <a:ext cx="9124950" cy="366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539552" y="365755"/>
            <a:ext cx="8064896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Přetáhněte rámečky s názvy států a umístěte je správně do mapky.</a:t>
            </a:r>
            <a:endParaRPr lang="cs-CZ" sz="2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-36512" y="65253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č.1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589240"/>
            <a:ext cx="165618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Španělsko 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8416" y="5589240"/>
            <a:ext cx="171980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Portugalsko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204864"/>
            <a:ext cx="92772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Itálie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2247255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Andorra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63005" y="5589240"/>
            <a:ext cx="163698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San</a:t>
            </a:r>
            <a:r>
              <a:rPr lang="cs-CZ" b="1" dirty="0" smtClean="0"/>
              <a:t> </a:t>
            </a:r>
            <a:r>
              <a:rPr lang="cs-CZ" sz="2400" b="1" dirty="0">
                <a:solidFill>
                  <a:schemeClr val="dk1"/>
                </a:solidFill>
              </a:rPr>
              <a:t>Marino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09594" y="2204864"/>
            <a:ext cx="9382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Malta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12530" y="2204864"/>
            <a:ext cx="114364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Vatikán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3109" y="2204864"/>
            <a:ext cx="94089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Řecko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5589240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Monako  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005064"/>
            <a:ext cx="72008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Řím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3284984"/>
            <a:ext cx="1287760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Madrid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4005064"/>
            <a:ext cx="1224136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Valletta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4005064"/>
            <a:ext cx="999728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Atény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5576" y="3284984"/>
            <a:ext cx="1791816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Vatikán City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4005064"/>
            <a:ext cx="2376264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Andorra la </a:t>
            </a:r>
            <a:r>
              <a:rPr lang="cs-CZ" sz="2400" b="1" dirty="0" err="1" smtClean="0">
                <a:solidFill>
                  <a:srgbClr val="FF0000"/>
                </a:solidFill>
              </a:rPr>
              <a:t>Vella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4005064"/>
            <a:ext cx="1152128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Lisabon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3284984"/>
            <a:ext cx="1656184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San Marino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99792" y="3284984"/>
            <a:ext cx="1872208" cy="46166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Monaco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Ville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75656" y="332656"/>
            <a:ext cx="632832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Přiřaďte ke státům severní Evropy hlavní město.</a:t>
            </a:r>
            <a:endParaRPr lang="cs-CZ" sz="2400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204864"/>
            <a:ext cx="7253611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K názvům států přiřaďte jeden pojem v  červeném a jeden v zeleném rámečku a vlajku příslušného státu. 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615407"/>
            <a:ext cx="12009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Xxxxxxx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3645024"/>
            <a:ext cx="93610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Xxxxxxx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3645024"/>
            <a:ext cx="158417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X xxxxxxxxxx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501008"/>
            <a:ext cx="100965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163698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San</a:t>
            </a:r>
            <a:r>
              <a:rPr lang="cs-CZ" b="1" dirty="0" smtClean="0"/>
              <a:t> </a:t>
            </a:r>
            <a:r>
              <a:rPr lang="cs-CZ" sz="2400" b="1" dirty="0">
                <a:solidFill>
                  <a:schemeClr val="dk1"/>
                </a:solidFill>
              </a:rPr>
              <a:t>Marino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052736"/>
            <a:ext cx="165618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Španělsko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564904"/>
            <a:ext cx="92772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Itálie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653136"/>
            <a:ext cx="94089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Řecko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284984"/>
            <a:ext cx="9997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Malta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975447"/>
            <a:ext cx="171980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Portugalsko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373216"/>
            <a:ext cx="114364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Vatikán</a:t>
            </a:r>
            <a:endParaRPr lang="cs-CZ" sz="2400" b="1" dirty="0">
              <a:solidFill>
                <a:schemeClr val="dk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1772816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Andorra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6093296"/>
            <a:ext cx="129614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Monako  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292586"/>
            <a:ext cx="158417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Městský stát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1412776"/>
            <a:ext cx="158417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Městský stát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868650"/>
            <a:ext cx="1584176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Městský stát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56376" y="2060848"/>
            <a:ext cx="93610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Sicílie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08304" y="2636912"/>
            <a:ext cx="1503784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Ostrovní stát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212976"/>
            <a:ext cx="25922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Konstituční monarchie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36296" y="3789040"/>
            <a:ext cx="1575792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Papežský stát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76256" y="4365104"/>
            <a:ext cx="1935832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Azorské ostrovy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4869160"/>
            <a:ext cx="2439888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Balkánský poloostrov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3212976"/>
            <a:ext cx="432048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F1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24128" y="4869160"/>
            <a:ext cx="639688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rytíři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380584" y="323364"/>
            <a:ext cx="78370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korida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28184" y="1475492"/>
            <a:ext cx="1008112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Pyreneje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56176" y="4365104"/>
            <a:ext cx="648072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Pizza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92080" y="3789040"/>
            <a:ext cx="1800200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Poštovní známky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868144" y="2636912"/>
            <a:ext cx="1359768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Portské víno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92080" y="2060848"/>
            <a:ext cx="237626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Bazilika Svatého Petra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44208" y="899428"/>
            <a:ext cx="711696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gyros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5373216"/>
            <a:ext cx="800100" cy="638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5445224"/>
            <a:ext cx="8572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5445224"/>
            <a:ext cx="885825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5436994"/>
            <a:ext cx="864096" cy="58429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6115209"/>
            <a:ext cx="651892" cy="62615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90678" y="6112718"/>
            <a:ext cx="933450" cy="628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6105524"/>
            <a:ext cx="864096" cy="635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12235" y="6103193"/>
            <a:ext cx="1000125" cy="638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2076" name="Picture 28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956376" y="6112718"/>
            <a:ext cx="971550" cy="628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636912"/>
            <a:ext cx="6328320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i="1" dirty="0" smtClean="0"/>
              <a:t>Máte-li hotovy všechny úkoly, práci uložte pod svým jménem. </a:t>
            </a:r>
            <a:endParaRPr lang="cs-CZ" sz="2400" i="1" dirty="0"/>
          </a:p>
        </p:txBody>
      </p:sp>
      <p:sp>
        <p:nvSpPr>
          <p:cNvPr id="3" name="Veselý obličej 2"/>
          <p:cNvSpPr/>
          <p:nvPr/>
        </p:nvSpPr>
        <p:spPr>
          <a:xfrm>
            <a:off x="3923928" y="4077072"/>
            <a:ext cx="1296144" cy="1224136"/>
          </a:xfrm>
          <a:prstGeom prst="smileyFace">
            <a:avLst>
              <a:gd name="adj" fmla="val 465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Mapa č. 1: </a:t>
            </a:r>
            <a:r>
              <a:rPr lang="cs-CZ" sz="2200" dirty="0" smtClean="0"/>
              <a:t>dostupná z </a:t>
            </a:r>
            <a:r>
              <a:rPr lang="en-US" sz="2200" dirty="0" smtClean="0"/>
              <a:t>Wikimedia Commons </a:t>
            </a:r>
            <a:r>
              <a:rPr lang="cs-CZ" sz="2200" dirty="0" smtClean="0"/>
              <a:t>online </a:t>
            </a:r>
            <a:r>
              <a:rPr lang="en-US" sz="2200" dirty="0" smtClean="0"/>
              <a:t>[cit. 2012-</a:t>
            </a:r>
            <a:r>
              <a:rPr lang="cs-CZ" sz="2200" dirty="0" smtClean="0"/>
              <a:t>07-26</a:t>
            </a:r>
            <a:r>
              <a:rPr lang="en-US" sz="2200" dirty="0" smtClean="0"/>
              <a:t>]</a:t>
            </a:r>
            <a:r>
              <a:rPr lang="cs-CZ" sz="2200" dirty="0" smtClean="0"/>
              <a:t>,  </a:t>
            </a:r>
            <a:r>
              <a:rPr lang="cs-CZ" sz="1900" dirty="0" smtClean="0"/>
              <a:t>http://commons.wikimedia.org/wiki/File:Central_and_South_Europe_blank_map.png</a:t>
            </a:r>
          </a:p>
          <a:p>
            <a:r>
              <a:rPr lang="cs-CZ" dirty="0" smtClean="0"/>
              <a:t>Vlajky: </a:t>
            </a:r>
            <a:r>
              <a:rPr lang="cs-CZ" sz="2200" dirty="0" smtClean="0"/>
              <a:t>dostupné z </a:t>
            </a:r>
            <a:r>
              <a:rPr lang="en-US" sz="2200" dirty="0" smtClean="0"/>
              <a:t>Wikimedia Commons </a:t>
            </a:r>
            <a:r>
              <a:rPr lang="cs-CZ" sz="2200" dirty="0" smtClean="0"/>
              <a:t>online </a:t>
            </a:r>
            <a:r>
              <a:rPr lang="en-US" sz="2200" dirty="0" smtClean="0"/>
              <a:t>[cit. 2012-</a:t>
            </a:r>
            <a:r>
              <a:rPr lang="cs-CZ" sz="2200" dirty="0" smtClean="0"/>
              <a:t>07-28</a:t>
            </a:r>
            <a:r>
              <a:rPr lang="en-US" sz="2200" dirty="0" smtClean="0"/>
              <a:t>]</a:t>
            </a:r>
            <a:endParaRPr lang="cs-CZ" sz="2200" dirty="0" smtClean="0"/>
          </a:p>
          <a:p>
            <a:pPr lvl="1"/>
            <a:r>
              <a:rPr lang="cs-CZ" sz="1800" dirty="0" smtClean="0"/>
              <a:t>1. http://commons.wikimedia.org/wiki/File:Monaco_flag.gif</a:t>
            </a:r>
          </a:p>
          <a:p>
            <a:pPr lvl="1"/>
            <a:r>
              <a:rPr lang="cs-CZ" sz="1800" dirty="0" smtClean="0"/>
              <a:t>2. http://commons.wikimedia.org/wiki/File:Malta_flag_300.png</a:t>
            </a:r>
          </a:p>
          <a:p>
            <a:pPr lvl="1"/>
            <a:r>
              <a:rPr lang="cs-CZ" sz="1800" dirty="0" smtClean="0"/>
              <a:t>3. http://commons.wikimedia.org/wiki/File:Spain_flag_mini.png</a:t>
            </a:r>
          </a:p>
          <a:p>
            <a:pPr lvl="1"/>
            <a:r>
              <a:rPr lang="cs-CZ" sz="1800" dirty="0" smtClean="0"/>
              <a:t>4. http://commons.wikimedia.org/wiki/File:Flag_of_Italy.svg</a:t>
            </a:r>
          </a:p>
          <a:p>
            <a:pPr lvl="1"/>
            <a:r>
              <a:rPr lang="cs-CZ" sz="1800" dirty="0" smtClean="0"/>
              <a:t>5. http://commons.wikimedia.org/wiki/File:Vatican_flag_300.png</a:t>
            </a:r>
          </a:p>
          <a:p>
            <a:pPr lvl="1"/>
            <a:r>
              <a:rPr lang="cs-CZ" sz="1800" dirty="0" smtClean="0"/>
              <a:t>6. http://commons.wikimedia.org/wiki/File:Flag_of_Andorra_%28WFB_2004%29.gif</a:t>
            </a:r>
          </a:p>
          <a:p>
            <a:pPr lvl="1"/>
            <a:r>
              <a:rPr lang="cs-CZ" sz="1800" dirty="0" smtClean="0"/>
              <a:t>7. http://commons.wikimedia.org/wiki/File:Flag_of_San_Marino_%28bordered%29.PNG</a:t>
            </a:r>
          </a:p>
          <a:p>
            <a:pPr lvl="1"/>
            <a:r>
              <a:rPr lang="cs-CZ" sz="1800" dirty="0" smtClean="0"/>
              <a:t>8. http://commons.wikimedia.org/wiki/File:Greece_flag_300.png</a:t>
            </a:r>
          </a:p>
          <a:p>
            <a:pPr lvl="1"/>
            <a:r>
              <a:rPr lang="cs-CZ" sz="1800" dirty="0" smtClean="0"/>
              <a:t>9. http://commons.wikimedia.org/wiki/File:Portugal_flag_300.png</a:t>
            </a:r>
          </a:p>
          <a:p>
            <a:pPr lvl="1"/>
            <a:r>
              <a:rPr lang="cs-CZ" sz="1800" dirty="0" smtClean="0"/>
              <a:t>10. http://commons.wikimedia.org/wiki/File:Flag_of_Europe.svg</a:t>
            </a: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263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Státy Jižní Evropy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alencaa</dc:creator>
  <cp:lastModifiedBy>alencaa</cp:lastModifiedBy>
  <cp:revision>17</cp:revision>
  <dcterms:created xsi:type="dcterms:W3CDTF">2013-01-11T10:19:57Z</dcterms:created>
  <dcterms:modified xsi:type="dcterms:W3CDTF">2013-11-26T17:37:09Z</dcterms:modified>
</cp:coreProperties>
</file>