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4" r:id="rId5"/>
    <p:sldId id="261" r:id="rId6"/>
    <p:sldId id="260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A3625-2438-4768-9726-87E971083E1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D21DB-AF42-4DE4-A700-A73CAA01D4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341438"/>
            <a:ext cx="8137525" cy="2016125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rgbClr val="006600"/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rgbClr val="006600"/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rgbClr val="006600"/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rgbClr val="006600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rgbClr val="006600"/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rgbClr val="006600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rgbClr val="006600"/>
                </a:solidFill>
                <a:latin typeface="+mj-lt"/>
                <a:ea typeface="+mj-ea"/>
                <a:cs typeface="+mj-cs"/>
              </a:rPr>
              <a:t>Název</a:t>
            </a:r>
            <a:r>
              <a:rPr lang="cs-CZ" sz="2500" kern="0">
                <a:solidFill>
                  <a:srgbClr val="006600"/>
                </a:solidFill>
                <a:latin typeface="+mj-lt"/>
                <a:ea typeface="+mj-ea"/>
                <a:cs typeface="+mj-cs"/>
              </a:rPr>
              <a:t>: </a:t>
            </a:r>
            <a:r>
              <a:rPr lang="cs-CZ" sz="2500" kern="0" smtClean="0">
                <a:solidFill>
                  <a:srgbClr val="006600"/>
                </a:solidFill>
                <a:latin typeface="+mj-lt"/>
                <a:ea typeface="+mj-ea"/>
                <a:cs typeface="+mj-cs"/>
              </a:rPr>
              <a:t>VY_32_INOVACE_Z_13_Západní_Evropa</a:t>
            </a:r>
            <a:endParaRPr lang="cs-CZ" sz="2500" kern="0" dirty="0">
              <a:solidFill>
                <a:srgbClr val="0066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solidFill>
                  <a:schemeClr val="bg1"/>
                </a:solidFill>
                <a:latin typeface="+mn-lt"/>
                <a:cs typeface="+mn-cs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solidFill>
                  <a:schemeClr val="bg1"/>
                </a:solidFill>
                <a:latin typeface="+mn-lt"/>
                <a:cs typeface="+mn-cs"/>
              </a:rPr>
              <a:t>Anotace: </a:t>
            </a:r>
            <a:r>
              <a:rPr lang="cs-CZ" sz="2400" kern="0" dirty="0" smtClean="0">
                <a:solidFill>
                  <a:schemeClr val="bg1"/>
                </a:solidFill>
                <a:latin typeface="+mn-lt"/>
                <a:cs typeface="+mn-cs"/>
              </a:rPr>
              <a:t>8. </a:t>
            </a:r>
            <a:r>
              <a:rPr lang="cs-CZ" sz="2400" kern="0" dirty="0">
                <a:solidFill>
                  <a:schemeClr val="bg1"/>
                </a:solidFill>
                <a:latin typeface="+mn-lt"/>
                <a:cs typeface="+mn-cs"/>
              </a:rPr>
              <a:t>třída, zeměpis, </a:t>
            </a:r>
            <a:r>
              <a:rPr lang="cs-CZ" sz="2400" kern="0" dirty="0" smtClean="0">
                <a:solidFill>
                  <a:schemeClr val="bg1"/>
                </a:solidFill>
                <a:latin typeface="+mn-lt"/>
                <a:cs typeface="+mn-cs"/>
              </a:rPr>
              <a:t>opakování </a:t>
            </a:r>
            <a:r>
              <a:rPr lang="cs-CZ" sz="2400" kern="0" dirty="0">
                <a:solidFill>
                  <a:schemeClr val="bg1"/>
                </a:solidFill>
                <a:latin typeface="+mn-lt"/>
                <a:cs typeface="+mn-cs"/>
              </a:rPr>
              <a:t>zeměpisného celku </a:t>
            </a:r>
            <a:r>
              <a:rPr lang="cs-CZ" sz="2400" kern="0" dirty="0" smtClean="0">
                <a:solidFill>
                  <a:schemeClr val="bg1"/>
                </a:solidFill>
                <a:latin typeface="+mn-lt"/>
                <a:cs typeface="+mn-cs"/>
              </a:rPr>
              <a:t>Západní Evropa, </a:t>
            </a:r>
            <a:r>
              <a:rPr lang="cs-CZ" sz="2400" kern="0" dirty="0" smtClean="0">
                <a:solidFill>
                  <a:schemeClr val="bg1"/>
                </a:solidFill>
              </a:rPr>
              <a:t>přiřazování pojmů k jednotlivým státům, lokalizace v mapách</a:t>
            </a:r>
            <a:endParaRPr lang="cs-CZ" sz="2400" kern="0" dirty="0">
              <a:solidFill>
                <a:schemeClr val="bg1"/>
              </a:solidFill>
              <a:latin typeface="+mn-lt"/>
              <a:cs typeface="+mn-cs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solidFill>
                <a:schemeClr val="bg1"/>
              </a:solidFill>
              <a:latin typeface="+mn-lt"/>
              <a:cs typeface="+mn-cs"/>
            </a:endParaRPr>
          </a:p>
        </p:txBody>
      </p:sp>
      <p:pic>
        <p:nvPicPr>
          <p:cNvPr id="6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085184"/>
            <a:ext cx="4886325" cy="1249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Státy Západní Evropy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16016" y="116632"/>
            <a:ext cx="4283968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Přetáhněte rámečky s názvy států a umístěte je správně do mapky.</a:t>
            </a:r>
            <a:endParaRPr lang="cs-CZ" sz="2400" i="1" dirty="0"/>
          </a:p>
        </p:txBody>
      </p:sp>
      <p:pic>
        <p:nvPicPr>
          <p:cNvPr id="1026" name="Picture 2" descr="File:Blank map europe.png"/>
          <p:cNvPicPr>
            <a:picLocks noChangeAspect="1" noChangeArrowheads="1"/>
          </p:cNvPicPr>
          <p:nvPr/>
        </p:nvPicPr>
        <p:blipFill>
          <a:blip r:embed="rId2" cstate="print"/>
          <a:srcRect l="5250" t="27720" r="65350" b="19361"/>
          <a:stretch>
            <a:fillRect/>
          </a:stretch>
        </p:blipFill>
        <p:spPr bwMode="auto">
          <a:xfrm>
            <a:off x="107504" y="116632"/>
            <a:ext cx="4464496" cy="669674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732240" y="4941168"/>
            <a:ext cx="194421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Velká Británie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12360" y="3789040"/>
            <a:ext cx="8557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Irsko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24328" y="2636912"/>
            <a:ext cx="11437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Francie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3212976"/>
            <a:ext cx="171980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Nizozemsko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68344" y="2060848"/>
            <a:ext cx="9997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Belgie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4365104"/>
            <a:ext cx="186382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Lucembursko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886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Mapa č.1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41168"/>
            <a:ext cx="194421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Velká Británie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3429000"/>
            <a:ext cx="8557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Irsko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988840"/>
            <a:ext cx="11437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Francie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3327375"/>
            <a:ext cx="171980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Nizozemsko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988840"/>
            <a:ext cx="9997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Belgie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4869160"/>
            <a:ext cx="186382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Lucembursko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332656"/>
            <a:ext cx="63283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Přiřaďte ke státům severní Evropy hlavní město.</a:t>
            </a:r>
            <a:endParaRPr lang="cs-CZ" sz="2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6165304"/>
            <a:ext cx="999728" cy="46166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Brusel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6165304"/>
            <a:ext cx="1143744" cy="46166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Londýn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6165304"/>
            <a:ext cx="1656184" cy="46166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Luxemburg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92152" y="6165304"/>
            <a:ext cx="999728" cy="46166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Dublin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6165304"/>
            <a:ext cx="792088" cy="46166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Paříž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6165304"/>
            <a:ext cx="1800200" cy="46166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Amsterodam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04864"/>
            <a:ext cx="7253611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 názvům států přiřaďte vlajku a odpovídající pojmy v červeném rámečku. 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615407"/>
            <a:ext cx="12009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Xxxxxxx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3429000"/>
            <a:ext cx="1584176" cy="40011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X xxxxxxxxxx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501008"/>
            <a:ext cx="100965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067944" y="3933056"/>
            <a:ext cx="1584176" cy="40011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X xxxxxxxxxx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877272"/>
            <a:ext cx="194421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Velká Británie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3717032"/>
            <a:ext cx="8557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Irsko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484784"/>
            <a:ext cx="11437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Francie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492896"/>
            <a:ext cx="171980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Nizozemsko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404664"/>
            <a:ext cx="9997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Belgie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797152"/>
            <a:ext cx="186382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Lucembursko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836712"/>
            <a:ext cx="144016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království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1412776"/>
            <a:ext cx="144016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království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260648"/>
            <a:ext cx="144016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království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1988840"/>
            <a:ext cx="144016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republika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3140968"/>
            <a:ext cx="216024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velkovévodství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2564904"/>
            <a:ext cx="144016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republika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3717032"/>
            <a:ext cx="195260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doubledecker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12360" y="4293096"/>
            <a:ext cx="107173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bageta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4869160"/>
            <a:ext cx="2448272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Vincent Van </a:t>
            </a:r>
            <a:r>
              <a:rPr lang="cs-CZ" sz="2400" b="1" dirty="0" err="1" smtClean="0">
                <a:solidFill>
                  <a:srgbClr val="FF0000"/>
                </a:solidFill>
              </a:rPr>
              <a:t>Gogh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260648"/>
            <a:ext cx="99972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eidam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2564904"/>
            <a:ext cx="135976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tulipány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5445224"/>
            <a:ext cx="238464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Vlámové a Valoni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3140968"/>
            <a:ext cx="71169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Spa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836712"/>
            <a:ext cx="107173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Louvre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24328" y="6021288"/>
            <a:ext cx="1368152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čtyřlístek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084168" y="3717032"/>
            <a:ext cx="783704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ovce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28184" y="4293096"/>
            <a:ext cx="151216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český trůn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00192" y="1988840"/>
            <a:ext cx="107173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banky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508104" y="6021288"/>
            <a:ext cx="195260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Black</a:t>
            </a:r>
            <a:r>
              <a:rPr lang="cs-CZ" sz="2400" b="1" dirty="0" smtClean="0">
                <a:solidFill>
                  <a:srgbClr val="FF0000"/>
                </a:solidFill>
              </a:rPr>
              <a:t> country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940152" y="1412776"/>
            <a:ext cx="144016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Loch </a:t>
            </a:r>
            <a:r>
              <a:rPr lang="cs-CZ" sz="2400" b="1" dirty="0" err="1" smtClean="0">
                <a:solidFill>
                  <a:srgbClr val="FF0000"/>
                </a:solidFill>
              </a:rPr>
              <a:t>Ness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692696"/>
            <a:ext cx="866775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340768"/>
            <a:ext cx="866775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132856"/>
            <a:ext cx="8858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852936"/>
            <a:ext cx="885825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78263" y="3568055"/>
            <a:ext cx="8858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4221088"/>
            <a:ext cx="9525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636912"/>
            <a:ext cx="6328320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Máte-li hotovy všechny úkoly, práci uložte pod svým jménem. </a:t>
            </a:r>
            <a:endParaRPr lang="cs-CZ" sz="2400" i="1" dirty="0"/>
          </a:p>
        </p:txBody>
      </p:sp>
      <p:sp>
        <p:nvSpPr>
          <p:cNvPr id="3" name="Veselý obličej 2"/>
          <p:cNvSpPr/>
          <p:nvPr/>
        </p:nvSpPr>
        <p:spPr>
          <a:xfrm>
            <a:off x="3923928" y="4077072"/>
            <a:ext cx="1296144" cy="1224136"/>
          </a:xfrm>
          <a:prstGeom prst="smileyFace">
            <a:avLst>
              <a:gd name="adj" fmla="val 4653"/>
            </a:avLst>
          </a:prstGeom>
          <a:solidFill>
            <a:srgbClr val="0066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Použité 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Mapa č. 1</a:t>
            </a:r>
            <a:r>
              <a:rPr lang="cs-CZ" sz="2200" dirty="0" smtClean="0">
                <a:solidFill>
                  <a:schemeClr val="bg1"/>
                </a:solidFill>
              </a:rPr>
              <a:t>: dostupná z </a:t>
            </a:r>
            <a:r>
              <a:rPr lang="en-US" sz="2200" dirty="0" smtClean="0">
                <a:solidFill>
                  <a:schemeClr val="bg1"/>
                </a:solidFill>
              </a:rPr>
              <a:t>Wikimedia Commons </a:t>
            </a:r>
            <a:r>
              <a:rPr lang="cs-CZ" sz="2200" dirty="0" smtClean="0">
                <a:solidFill>
                  <a:schemeClr val="bg1"/>
                </a:solidFill>
              </a:rPr>
              <a:t>online </a:t>
            </a:r>
            <a:r>
              <a:rPr lang="en-US" sz="2200" dirty="0" smtClean="0">
                <a:solidFill>
                  <a:schemeClr val="bg1"/>
                </a:solidFill>
              </a:rPr>
              <a:t>[cit. 2012-</a:t>
            </a:r>
            <a:r>
              <a:rPr lang="cs-CZ" sz="2200" dirty="0" smtClean="0">
                <a:solidFill>
                  <a:schemeClr val="bg1"/>
                </a:solidFill>
              </a:rPr>
              <a:t>07-26</a:t>
            </a:r>
            <a:r>
              <a:rPr lang="en-US" sz="2200" dirty="0" smtClean="0">
                <a:solidFill>
                  <a:schemeClr val="bg1"/>
                </a:solidFill>
              </a:rPr>
              <a:t>] </a:t>
            </a:r>
            <a:r>
              <a:rPr lang="cs-CZ" sz="1800" dirty="0" smtClean="0">
                <a:solidFill>
                  <a:schemeClr val="bg1"/>
                </a:solidFill>
              </a:rPr>
              <a:t>http://commons.wikimedia.org/wiki/File:Blank_map_europe.png?uselang=cs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Vlajky: </a:t>
            </a:r>
            <a:r>
              <a:rPr lang="cs-CZ" sz="2000" dirty="0" smtClean="0">
                <a:solidFill>
                  <a:schemeClr val="bg1"/>
                </a:solidFill>
              </a:rPr>
              <a:t>dostupné z </a:t>
            </a:r>
            <a:r>
              <a:rPr lang="en-US" sz="2000" dirty="0" smtClean="0">
                <a:solidFill>
                  <a:schemeClr val="bg1"/>
                </a:solidFill>
              </a:rPr>
              <a:t>Wikimedia Commons </a:t>
            </a:r>
            <a:r>
              <a:rPr lang="cs-CZ" sz="2000" dirty="0" smtClean="0">
                <a:solidFill>
                  <a:schemeClr val="bg1"/>
                </a:solidFill>
              </a:rPr>
              <a:t>online </a:t>
            </a:r>
            <a:r>
              <a:rPr lang="en-US" sz="2000" dirty="0" smtClean="0">
                <a:solidFill>
                  <a:schemeClr val="bg1"/>
                </a:solidFill>
              </a:rPr>
              <a:t>[cit. 2012-</a:t>
            </a:r>
            <a:r>
              <a:rPr lang="cs-CZ" sz="2000" dirty="0" smtClean="0">
                <a:solidFill>
                  <a:schemeClr val="bg1"/>
                </a:solidFill>
              </a:rPr>
              <a:t>07-28</a:t>
            </a:r>
            <a:r>
              <a:rPr lang="en-US" sz="2000" dirty="0" smtClean="0">
                <a:solidFill>
                  <a:schemeClr val="bg1"/>
                </a:solidFill>
              </a:rPr>
              <a:t>]</a:t>
            </a:r>
            <a:endParaRPr lang="cs-CZ" sz="2000" dirty="0" smtClean="0">
              <a:solidFill>
                <a:schemeClr val="bg1"/>
              </a:solidFill>
            </a:endParaRPr>
          </a:p>
          <a:p>
            <a:pPr lvl="1"/>
            <a:r>
              <a:rPr lang="cs-CZ" sz="1800" dirty="0" smtClean="0">
                <a:solidFill>
                  <a:schemeClr val="bg1"/>
                </a:solidFill>
              </a:rPr>
              <a:t>1. http://commons.wikimedia.org/wiki/File:Flag_of_Belgium.svg</a:t>
            </a:r>
          </a:p>
          <a:p>
            <a:pPr lvl="1"/>
            <a:r>
              <a:rPr lang="cs-CZ" sz="1800" dirty="0" smtClean="0">
                <a:solidFill>
                  <a:schemeClr val="bg1"/>
                </a:solidFill>
              </a:rPr>
              <a:t>2. http://commons.wikimedia.org/wiki/File:Flag_of_Luxembourg_with_border.png </a:t>
            </a:r>
          </a:p>
          <a:p>
            <a:pPr lvl="1"/>
            <a:r>
              <a:rPr lang="cs-CZ" sz="1800" dirty="0" smtClean="0">
                <a:solidFill>
                  <a:schemeClr val="bg1"/>
                </a:solidFill>
              </a:rPr>
              <a:t>3. http://commons.wikimedia.org/wiki/File:Netherlands_flag_outline.png </a:t>
            </a:r>
          </a:p>
          <a:p>
            <a:pPr lvl="1"/>
            <a:r>
              <a:rPr lang="cs-CZ" sz="1800" dirty="0" smtClean="0">
                <a:solidFill>
                  <a:schemeClr val="bg1"/>
                </a:solidFill>
              </a:rPr>
              <a:t>4. http://commons.wikimedia.org/wiki/File:Flag_of_France.png </a:t>
            </a:r>
          </a:p>
          <a:p>
            <a:pPr lvl="1"/>
            <a:r>
              <a:rPr lang="cs-CZ" sz="1800" dirty="0" smtClean="0">
                <a:solidFill>
                  <a:schemeClr val="bg1"/>
                </a:solidFill>
              </a:rPr>
              <a:t>5. http://commons.wikimedia.org/wiki/File:Ireland_flag.gif </a:t>
            </a:r>
          </a:p>
          <a:p>
            <a:pPr lvl="1"/>
            <a:r>
              <a:rPr lang="cs-CZ" sz="1800" dirty="0" smtClean="0">
                <a:solidFill>
                  <a:schemeClr val="bg1"/>
                </a:solidFill>
              </a:rPr>
              <a:t>6. http://commons.wikimedia.org/wiki/File:Flag_of_Great_Britain_with_border.png 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216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Státy Západní Evropy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alencaa</dc:creator>
  <cp:lastModifiedBy>alencaa</cp:lastModifiedBy>
  <cp:revision>16</cp:revision>
  <dcterms:created xsi:type="dcterms:W3CDTF">2013-01-22T11:43:24Z</dcterms:created>
  <dcterms:modified xsi:type="dcterms:W3CDTF">2013-11-26T17:34:55Z</dcterms:modified>
</cp:coreProperties>
</file>