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23"/>
  </p:notesMasterIdLst>
  <p:sldIdLst>
    <p:sldId id="281" r:id="rId2"/>
    <p:sldId id="275" r:id="rId3"/>
    <p:sldId id="276" r:id="rId4"/>
    <p:sldId id="256" r:id="rId5"/>
    <p:sldId id="257" r:id="rId6"/>
    <p:sldId id="258" r:id="rId7"/>
    <p:sldId id="265" r:id="rId8"/>
    <p:sldId id="266" r:id="rId9"/>
    <p:sldId id="259" r:id="rId10"/>
    <p:sldId id="277" r:id="rId11"/>
    <p:sldId id="270" r:id="rId12"/>
    <p:sldId id="278" r:id="rId13"/>
    <p:sldId id="272" r:id="rId14"/>
    <p:sldId id="269" r:id="rId15"/>
    <p:sldId id="273" r:id="rId16"/>
    <p:sldId id="279" r:id="rId17"/>
    <p:sldId id="261" r:id="rId18"/>
    <p:sldId id="262" r:id="rId19"/>
    <p:sldId id="263" r:id="rId20"/>
    <p:sldId id="264" r:id="rId21"/>
    <p:sldId id="280" r:id="rId2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856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0541886C-D439-43FE-B88E-D7AF43FA12E6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677AAEDE-CDD7-41B7-8686-42B52A1FB6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C19D7FC-F6CA-43BA-B921-B480BD6B5F8F}" type="slidenum">
              <a:rPr lang="cs-CZ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25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53B4A7D-0F58-4D40-B909-804D5C2CA6AF}" type="slidenum">
              <a:rPr lang="cs-CZ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355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1191E73F-B76D-4C42-A7B0-E92562413AE8}" type="slidenum">
              <a:rPr lang="cs-CZ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Rot="1" noChangeArrowheads="1"/>
          </p:cNvSpPr>
          <p:nvPr>
            <p:ph type="ctrTitle"/>
          </p:nvPr>
        </p:nvSpPr>
        <p:spPr>
          <a:xfrm>
            <a:off x="685800" y="1981200"/>
            <a:ext cx="7772400" cy="16002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5363" name="Rectangle 3"/>
          <p:cNvSpPr>
            <a:spLocks noGrp="1" noRot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0F4681-31D7-4ECC-ACCC-7B803AE3FC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EA042F-3840-48AB-85F9-11144FBA79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E2C24D-1619-4DB1-89CF-137F1BC044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1625" y="1676400"/>
            <a:ext cx="4194175" cy="4422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76400"/>
            <a:ext cx="4194175" cy="4422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9934F1-45EF-47B2-92D2-A39EE0B38E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5872DE-9B58-4A9A-A12E-324A012403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C593B0-8CE4-4887-B35F-004105AE4F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004836-3027-4FB5-96C3-9E3CAB0F61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DC12F9-D096-4FD5-870A-E5E3675189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37544E-BDD9-4DA6-AB6D-95FBA21EF1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8F5E87-7235-4606-8AAB-68D1ED5C43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7188" y="228600"/>
            <a:ext cx="2135187" cy="587057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1625" y="228600"/>
            <a:ext cx="6253163" cy="587057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6C36BB-27C6-4223-8DCF-CA4C7DC4C2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301625" y="228600"/>
            <a:ext cx="8510588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4339" name="Rectangle 3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301625" y="1676400"/>
            <a:ext cx="8540750" cy="4422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434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04800" y="6245225"/>
            <a:ext cx="22860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34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34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2860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101417EE-8581-467E-8105-3A4D6FE0E3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611188" y="1341438"/>
            <a:ext cx="8137525" cy="2016125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r>
              <a:rPr lang="cs-CZ" sz="2500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Název školy: Základní škola T. G. Masaryka a Mateřská škola </a:t>
            </a:r>
            <a:r>
              <a:rPr lang="cs-CZ" sz="2500" kern="0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Poříčany</a:t>
            </a:r>
            <a:r>
              <a:rPr lang="cs-CZ" sz="2500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, okr. Kolín</a:t>
            </a:r>
            <a:br>
              <a:rPr lang="cs-CZ" sz="2500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cs-CZ" sz="2500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Autor: Mgr. Alena Černá</a:t>
            </a:r>
            <a:br>
              <a:rPr lang="cs-CZ" sz="2500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cs-CZ" sz="2500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Název</a:t>
            </a:r>
            <a:r>
              <a:rPr lang="cs-CZ" sz="2500" ker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: </a:t>
            </a:r>
            <a:r>
              <a:rPr lang="cs-CZ" sz="2500" kern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VY_32_INOVACE_Z_16_Atmosféra_Země</a:t>
            </a:r>
            <a:endParaRPr lang="cs-CZ" sz="2500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Podnadpis 4"/>
          <p:cNvSpPr txBox="1">
            <a:spLocks/>
          </p:cNvSpPr>
          <p:nvPr/>
        </p:nvSpPr>
        <p:spPr>
          <a:xfrm>
            <a:off x="755650" y="3213100"/>
            <a:ext cx="7632700" cy="1944688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342900" indent="-342900" eaLnBrk="0" hangingPunct="0">
              <a:spcBef>
                <a:spcPct val="20000"/>
              </a:spcBef>
              <a:buFontTx/>
              <a:buChar char="•"/>
              <a:defRPr/>
            </a:pPr>
            <a:r>
              <a:rPr lang="cs-CZ" sz="2400" kern="0" dirty="0">
                <a:latin typeface="+mn-lt"/>
                <a:cs typeface="+mn-cs"/>
              </a:rPr>
              <a:t>Číslo projektu: CZ1.07/1.4.00/21.3085 </a:t>
            </a:r>
          </a:p>
          <a:p>
            <a:pPr marL="342900" indent="-342900" eaLnBrk="0" hangingPunct="0">
              <a:spcBef>
                <a:spcPct val="20000"/>
              </a:spcBef>
              <a:buFontTx/>
              <a:buChar char="•"/>
              <a:defRPr/>
            </a:pPr>
            <a:r>
              <a:rPr lang="cs-CZ" sz="2400" kern="0" dirty="0">
                <a:latin typeface="+mn-lt"/>
                <a:cs typeface="+mn-cs"/>
              </a:rPr>
              <a:t>Anotace: 6. třída, </a:t>
            </a:r>
            <a:r>
              <a:rPr lang="cs-CZ" sz="2400" kern="0" dirty="0" smtClean="0">
                <a:latin typeface="+mn-lt"/>
                <a:cs typeface="+mn-cs"/>
              </a:rPr>
              <a:t>zeměpis, vizuální </a:t>
            </a:r>
            <a:r>
              <a:rPr lang="cs-CZ" sz="2400" kern="0" dirty="0">
                <a:latin typeface="+mn-lt"/>
                <a:cs typeface="+mn-cs"/>
              </a:rPr>
              <a:t>podpora k výkladu nebo opakování zeměpisného celku Atmosféra Země, zaměřuje se na vrstvy atmosféry a vybrané pojmy týkající se tohoto celku</a:t>
            </a:r>
          </a:p>
          <a:p>
            <a:pPr marL="342900" indent="-342900" eaLnBrk="0" hangingPunct="0">
              <a:spcBef>
                <a:spcPct val="20000"/>
              </a:spcBef>
              <a:buFontTx/>
              <a:buChar char="•"/>
              <a:defRPr/>
            </a:pPr>
            <a:endParaRPr lang="cs-CZ" sz="3200" kern="0" dirty="0">
              <a:latin typeface="+mn-lt"/>
              <a:cs typeface="+mn-cs"/>
            </a:endParaRPr>
          </a:p>
        </p:txBody>
      </p:sp>
      <p:pic>
        <p:nvPicPr>
          <p:cNvPr id="6" name="Picture 2" descr="logo_e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5301208"/>
            <a:ext cx="4886325" cy="12493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ile:Meteotek08 atmosfera1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3525" y="188913"/>
            <a:ext cx="8701088" cy="6524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5" name="TextovéPole 2"/>
          <p:cNvSpPr txBox="1">
            <a:spLocks noChangeArrowheads="1"/>
          </p:cNvSpPr>
          <p:nvPr/>
        </p:nvSpPr>
        <p:spPr bwMode="auto">
          <a:xfrm>
            <a:off x="250825" y="188913"/>
            <a:ext cx="8651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Rot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Atmosféra</a:t>
            </a:r>
          </a:p>
        </p:txBody>
      </p:sp>
      <p:sp>
        <p:nvSpPr>
          <p:cNvPr id="2051" name="Rectangle 3"/>
          <p:cNvSpPr>
            <a:spLocks noGrp="1" noRot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plynný obal Země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Rectangle 8"/>
          <p:cNvSpPr>
            <a:spLocks noGrp="1" noRot="1" noChangeArrowheads="1"/>
          </p:cNvSpPr>
          <p:nvPr>
            <p:ph idx="1"/>
          </p:nvPr>
        </p:nvSpPr>
        <p:spPr>
          <a:xfrm>
            <a:off x="301625" y="1412875"/>
            <a:ext cx="8540750" cy="4686300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  <a:defRPr/>
            </a:pPr>
            <a:r>
              <a:rPr lang="cs-CZ" sz="3600" dirty="0" smtClean="0">
                <a:solidFill>
                  <a:schemeClr val="tx2"/>
                </a:solidFill>
                <a:ea typeface="+mj-ea"/>
                <a:cs typeface="+mj-cs"/>
              </a:rPr>
              <a:t>K čemu je atmosféra dobrá?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dirty="0" smtClean="0">
              <a:solidFill>
                <a:schemeClr val="bg1">
                  <a:lumMod val="75000"/>
                </a:schemeClr>
              </a:solidFill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Ochrana před nebezpečným slunečním zářením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Rozptyluje sluneční záření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cs-CZ" dirty="0" smtClean="0"/>
              <a:t>(ne tak silné ohřívání planety)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Zadržuje teplo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cs-CZ" dirty="0" smtClean="0"/>
              <a:t>(ne tak rychlé ochlazování planety)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8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8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8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8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Vzduch = plyn</a:t>
            </a:r>
          </a:p>
          <a:p>
            <a:pPr lvl="1" eaLnBrk="1" hangingPunct="1">
              <a:defRPr/>
            </a:pPr>
            <a:r>
              <a:rPr lang="cs-CZ" dirty="0" smtClean="0"/>
              <a:t>Dusík, kyslík, oxid uhličitý, vodní pára, další plyny</a:t>
            </a:r>
          </a:p>
          <a:p>
            <a:pPr lvl="1"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r>
              <a:rPr lang="cs-CZ" dirty="0" smtClean="0"/>
              <a:t>Bez atmosféry není možný další život na Zemi</a:t>
            </a:r>
          </a:p>
          <a:p>
            <a:pPr eaLnBrk="1" hangingPunct="1"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Složení atmosféry</a:t>
            </a:r>
          </a:p>
        </p:txBody>
      </p:sp>
      <p:sp>
        <p:nvSpPr>
          <p:cNvPr id="26628" name="Rectangle 4"/>
          <p:cNvSpPr>
            <a:spLocks noGrp="1" noRot="1" noChangeArrowheads="1"/>
          </p:cNvSpPr>
          <p:nvPr>
            <p:ph idx="1"/>
          </p:nvPr>
        </p:nvSpPr>
        <p:spPr>
          <a:xfrm>
            <a:off x="323850" y="1700213"/>
            <a:ext cx="8540750" cy="4422775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b="1" dirty="0" smtClean="0"/>
              <a:t>Plyn		Podíl v jednotkovém objemu</a:t>
            </a:r>
          </a:p>
          <a:p>
            <a:pPr eaLnBrk="1" hangingPunct="1">
              <a:defRPr/>
            </a:pPr>
            <a:r>
              <a:rPr lang="cs-CZ" sz="2600" dirty="0" smtClean="0"/>
              <a:t>Dusík 		78,084 % </a:t>
            </a:r>
          </a:p>
          <a:p>
            <a:pPr eaLnBrk="1" hangingPunct="1">
              <a:defRPr/>
            </a:pPr>
            <a:r>
              <a:rPr lang="cs-CZ" sz="2600" dirty="0" smtClean="0"/>
              <a:t>Kyslík 		20,946 % </a:t>
            </a:r>
          </a:p>
          <a:p>
            <a:pPr eaLnBrk="1" hangingPunct="1">
              <a:defRPr/>
            </a:pPr>
            <a:r>
              <a:rPr lang="cs-CZ" sz="2600" dirty="0" smtClean="0"/>
              <a:t>Argon 		0,934 % </a:t>
            </a:r>
          </a:p>
          <a:p>
            <a:pPr eaLnBrk="1" hangingPunct="1">
              <a:defRPr/>
            </a:pPr>
            <a:r>
              <a:rPr lang="cs-CZ" sz="2600" dirty="0" smtClean="0"/>
              <a:t>CO2 		0,035 % </a:t>
            </a:r>
          </a:p>
          <a:p>
            <a:pPr eaLnBrk="1" hangingPunct="1">
              <a:defRPr/>
            </a:pPr>
            <a:r>
              <a:rPr lang="cs-CZ" sz="2600" dirty="0" smtClean="0"/>
              <a:t>Neon 		0,001 82 % </a:t>
            </a:r>
          </a:p>
          <a:p>
            <a:pPr eaLnBrk="1" hangingPunct="1">
              <a:defRPr/>
            </a:pPr>
            <a:r>
              <a:rPr lang="cs-CZ" sz="2600" dirty="0" smtClean="0"/>
              <a:t>Helium 		0,000 524 % </a:t>
            </a:r>
          </a:p>
          <a:p>
            <a:pPr eaLnBrk="1" hangingPunct="1">
              <a:defRPr/>
            </a:pPr>
            <a:r>
              <a:rPr lang="cs-CZ" sz="2600" dirty="0" smtClean="0"/>
              <a:t>Metan 		0,000 17 % </a:t>
            </a:r>
          </a:p>
          <a:p>
            <a:pPr eaLnBrk="1" hangingPunct="1">
              <a:defRPr/>
            </a:pPr>
            <a:r>
              <a:rPr lang="cs-CZ" sz="2600" dirty="0" smtClean="0"/>
              <a:t>Krypton 		0,000 14 % </a:t>
            </a:r>
          </a:p>
          <a:p>
            <a:pPr eaLnBrk="1" hangingPunct="1">
              <a:defRPr/>
            </a:pPr>
            <a:r>
              <a:rPr lang="cs-CZ" sz="2600" dirty="0" smtClean="0"/>
              <a:t>Vodík 		0,000 055 %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			Části atmosféry</a:t>
            </a:r>
          </a:p>
        </p:txBody>
      </p:sp>
      <p:sp>
        <p:nvSpPr>
          <p:cNvPr id="8195" name="TextovéPole 4"/>
          <p:cNvSpPr txBox="1">
            <a:spLocks noChangeArrowheads="1"/>
          </p:cNvSpPr>
          <p:nvPr/>
        </p:nvSpPr>
        <p:spPr bwMode="auto">
          <a:xfrm>
            <a:off x="2916238" y="107950"/>
            <a:ext cx="7921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Obr.2</a:t>
            </a:r>
          </a:p>
        </p:txBody>
      </p:sp>
      <p:sp>
        <p:nvSpPr>
          <p:cNvPr id="8196" name="TextovéPole 5"/>
          <p:cNvSpPr txBox="1">
            <a:spLocks noChangeArrowheads="1"/>
          </p:cNvSpPr>
          <p:nvPr/>
        </p:nvSpPr>
        <p:spPr bwMode="auto">
          <a:xfrm>
            <a:off x="7524750" y="6237288"/>
            <a:ext cx="7921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Obr.3</a:t>
            </a:r>
          </a:p>
        </p:txBody>
      </p:sp>
      <p:pic>
        <p:nvPicPr>
          <p:cNvPr id="8197" name="Picture 6" descr="File:Atmosphere layers-it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-26988"/>
            <a:ext cx="2089150" cy="6840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8" name="Picture 6" descr="File:Atmosphere layers-it.svg"/>
          <p:cNvPicPr>
            <a:picLocks noChangeAspect="1" noChangeArrowheads="1"/>
          </p:cNvPicPr>
          <p:nvPr/>
        </p:nvPicPr>
        <p:blipFill>
          <a:blip r:embed="rId3" cstate="print"/>
          <a:srcRect t="72231"/>
          <a:stretch>
            <a:fillRect/>
          </a:stretch>
        </p:blipFill>
        <p:spPr bwMode="auto">
          <a:xfrm>
            <a:off x="4427538" y="1628775"/>
            <a:ext cx="3384550" cy="499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části</a:t>
            </a:r>
          </a:p>
        </p:txBody>
      </p:sp>
      <p:sp>
        <p:nvSpPr>
          <p:cNvPr id="7171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301625" y="1676400"/>
            <a:ext cx="8540750" cy="3624263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Troposféra – do </a:t>
            </a:r>
            <a:r>
              <a:rPr lang="cs-CZ" dirty="0" smtClean="0"/>
              <a:t>8 až </a:t>
            </a:r>
            <a:r>
              <a:rPr lang="cs-CZ" dirty="0" smtClean="0"/>
              <a:t>18km</a:t>
            </a:r>
          </a:p>
          <a:p>
            <a:pPr lvl="1" eaLnBrk="1" hangingPunct="1">
              <a:defRPr/>
            </a:pPr>
            <a:r>
              <a:rPr lang="cs-CZ" dirty="0" smtClean="0"/>
              <a:t>obsahuje 90% vzduchu</a:t>
            </a:r>
          </a:p>
          <a:p>
            <a:pPr lvl="1" eaLnBrk="1" hangingPunct="1">
              <a:defRPr/>
            </a:pPr>
            <a:r>
              <a:rPr lang="cs-CZ" dirty="0" smtClean="0"/>
              <a:t>Ovlivňuje zemský povrch</a:t>
            </a:r>
          </a:p>
          <a:p>
            <a:pPr lvl="1" eaLnBrk="1" hangingPunct="1">
              <a:defRPr/>
            </a:pPr>
            <a:r>
              <a:rPr lang="cs-CZ" dirty="0" smtClean="0"/>
              <a:t>Zde je život</a:t>
            </a:r>
          </a:p>
          <a:p>
            <a:pPr lvl="1" eaLnBrk="1" hangingPunct="1">
              <a:defRPr/>
            </a:pPr>
            <a:r>
              <a:rPr lang="cs-CZ" dirty="0" smtClean="0"/>
              <a:t>Vzniká oblačnost, počasí</a:t>
            </a:r>
          </a:p>
          <a:p>
            <a:pPr eaLnBrk="1" hangingPunct="1"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			Části atmosféry</a:t>
            </a:r>
          </a:p>
        </p:txBody>
      </p:sp>
      <p:sp>
        <p:nvSpPr>
          <p:cNvPr id="10243" name="TextovéPole 4"/>
          <p:cNvSpPr txBox="1">
            <a:spLocks noChangeArrowheads="1"/>
          </p:cNvSpPr>
          <p:nvPr/>
        </p:nvSpPr>
        <p:spPr bwMode="auto">
          <a:xfrm>
            <a:off x="2916238" y="107950"/>
            <a:ext cx="7921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Obr.2</a:t>
            </a:r>
          </a:p>
        </p:txBody>
      </p:sp>
      <p:pic>
        <p:nvPicPr>
          <p:cNvPr id="10244" name="Picture 6" descr="File:Atmosphere layers-it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-26988"/>
            <a:ext cx="2089150" cy="6840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5" name="Picture 6" descr="File:Atmosphere layers-it.svg"/>
          <p:cNvPicPr>
            <a:picLocks noChangeAspect="1" noChangeArrowheads="1"/>
          </p:cNvPicPr>
          <p:nvPr/>
        </p:nvPicPr>
        <p:blipFill>
          <a:blip r:embed="rId3" cstate="print"/>
          <a:srcRect t="46683" b="7768"/>
          <a:stretch>
            <a:fillRect/>
          </a:stretch>
        </p:blipFill>
        <p:spPr bwMode="auto">
          <a:xfrm>
            <a:off x="4284663" y="1268413"/>
            <a:ext cx="3167062" cy="558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Stratosféra – do 50 km</a:t>
            </a:r>
          </a:p>
          <a:p>
            <a:pPr lvl="1" eaLnBrk="1" hangingPunct="1">
              <a:defRPr/>
            </a:pPr>
            <a:r>
              <a:rPr lang="cs-CZ" dirty="0" smtClean="0"/>
              <a:t>Zde již nejsou mraky</a:t>
            </a:r>
          </a:p>
          <a:p>
            <a:pPr lvl="1" eaLnBrk="1" hangingPunct="1">
              <a:defRPr/>
            </a:pPr>
            <a:r>
              <a:rPr lang="cs-CZ" dirty="0" smtClean="0"/>
              <a:t>Vzduch je </a:t>
            </a:r>
            <a:r>
              <a:rPr lang="cs-CZ" dirty="0" err="1" smtClean="0"/>
              <a:t>řídší</a:t>
            </a:r>
            <a:endParaRPr lang="cs-CZ" dirty="0" smtClean="0"/>
          </a:p>
          <a:p>
            <a:pPr lvl="1" eaLnBrk="1" hangingPunct="1">
              <a:defRPr/>
            </a:pPr>
            <a:r>
              <a:rPr lang="cs-CZ" dirty="0" smtClean="0"/>
              <a:t>Část – ozonosféra – ozón – pohlcuje škodlivé sluneční záření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			Části atmosféry</a:t>
            </a:r>
          </a:p>
        </p:txBody>
      </p:sp>
      <p:sp>
        <p:nvSpPr>
          <p:cNvPr id="12291" name="TextovéPole 4"/>
          <p:cNvSpPr txBox="1">
            <a:spLocks noChangeArrowheads="1"/>
          </p:cNvSpPr>
          <p:nvPr/>
        </p:nvSpPr>
        <p:spPr bwMode="auto">
          <a:xfrm>
            <a:off x="2916238" y="107950"/>
            <a:ext cx="7921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Obr.2</a:t>
            </a:r>
          </a:p>
        </p:txBody>
      </p:sp>
      <p:pic>
        <p:nvPicPr>
          <p:cNvPr id="12292" name="Picture 6" descr="File:Atmosphere layers-it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-26988"/>
            <a:ext cx="2089150" cy="6840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3" name="Picture 6" descr="File:Atmosphere layers-it.svg"/>
          <p:cNvPicPr>
            <a:picLocks noChangeAspect="1" noChangeArrowheads="1"/>
          </p:cNvPicPr>
          <p:nvPr/>
        </p:nvPicPr>
        <p:blipFill>
          <a:blip r:embed="rId3" cstate="print"/>
          <a:srcRect b="21053"/>
          <a:stretch>
            <a:fillRect/>
          </a:stretch>
        </p:blipFill>
        <p:spPr bwMode="auto">
          <a:xfrm>
            <a:off x="4284663" y="1268413"/>
            <a:ext cx="2808287" cy="558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625" y="1676400"/>
            <a:ext cx="8540750" cy="4776788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Mezosféra – do 85 km</a:t>
            </a:r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r>
              <a:rPr lang="cs-CZ" dirty="0" smtClean="0"/>
              <a:t>Ionosféra – do 400 km</a:t>
            </a:r>
          </a:p>
          <a:p>
            <a:pPr lvl="1">
              <a:defRPr/>
            </a:pPr>
            <a:r>
              <a:rPr lang="cs-CZ" dirty="0" smtClean="0"/>
              <a:t>Elektricky nabité částice ovlivňující radiové a radarové signály</a:t>
            </a:r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r>
              <a:rPr lang="cs-CZ" dirty="0" smtClean="0"/>
              <a:t>Exosféra – dále </a:t>
            </a:r>
            <a:r>
              <a:rPr lang="cs-CZ" sz="2800" dirty="0" smtClean="0"/>
              <a:t>(2000 km)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Opakování 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Co je to atmosféra</a:t>
            </a:r>
          </a:p>
          <a:p>
            <a:pPr lvl="3">
              <a:defRPr/>
            </a:pPr>
            <a:endParaRPr lang="cs-CZ" dirty="0" smtClean="0"/>
          </a:p>
          <a:p>
            <a:pPr>
              <a:defRPr/>
            </a:pPr>
            <a:r>
              <a:rPr lang="cs-CZ" dirty="0" smtClean="0"/>
              <a:t>Proč je důležitá pro život na Zemi</a:t>
            </a:r>
          </a:p>
          <a:p>
            <a:pPr lvl="4">
              <a:defRPr/>
            </a:pPr>
            <a:endParaRPr lang="cs-CZ" dirty="0" smtClean="0"/>
          </a:p>
          <a:p>
            <a:pPr>
              <a:defRPr/>
            </a:pPr>
            <a:r>
              <a:rPr lang="cs-CZ" dirty="0" smtClean="0"/>
              <a:t>Jak se nazývají jednotlivé části (vrstvy) atmosféry</a:t>
            </a:r>
          </a:p>
          <a:p>
            <a:pPr lvl="4">
              <a:defRPr/>
            </a:pPr>
            <a:endParaRPr lang="cs-CZ" dirty="0" smtClean="0"/>
          </a:p>
          <a:p>
            <a:pPr>
              <a:defRPr/>
            </a:pPr>
            <a:r>
              <a:rPr lang="cs-CZ" dirty="0" smtClean="0"/>
              <a:t>Která z těchto částí je pro život na Zemi nejdůležitější a proč?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 smtClean="0"/>
          </a:p>
        </p:txBody>
      </p:sp>
      <p:sp>
        <p:nvSpPr>
          <p:cNvPr id="9219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Teplota zemského povrchu je různá</a:t>
            </a:r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r>
              <a:rPr lang="cs-CZ" dirty="0" smtClean="0"/>
              <a:t>Teplotní rozdíl způsobuje rozdíl v tlaku vzduchu </a:t>
            </a:r>
          </a:p>
          <a:p>
            <a:pPr eaLnBrk="1" hangingPunct="1">
              <a:defRPr/>
            </a:pPr>
            <a:endParaRPr lang="cs-CZ" sz="2000" dirty="0" smtClean="0"/>
          </a:p>
          <a:p>
            <a:pPr eaLnBrk="1" hangingPunct="1">
              <a:buNone/>
              <a:defRPr/>
            </a:pPr>
            <a:r>
              <a:rPr lang="cs-CZ" sz="2000" dirty="0" smtClean="0"/>
              <a:t>	(nad rovníkem vysoký tlak, nad póly nízký tlak; chladný vzduch proudí k rovníku, nad rovníkem teplý vzduch stoupá a míří k pólům)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Vlhkost vzduchu</a:t>
            </a:r>
          </a:p>
        </p:txBody>
      </p:sp>
      <p:sp>
        <p:nvSpPr>
          <p:cNvPr id="10243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podle obsahu vodní páry ve vzduchu (měří se vlhkoměrem)</a:t>
            </a:r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r>
              <a:rPr lang="cs-CZ" dirty="0" smtClean="0"/>
              <a:t>S výškou klesá teplota (v 10 km asi -55°C) vodní pára se ochlazuje a sráží – srážky (kapičky, krystalky)</a:t>
            </a:r>
          </a:p>
          <a:p>
            <a:pPr lvl="1" eaLnBrk="1" hangingPunct="1">
              <a:defRPr/>
            </a:pPr>
            <a:r>
              <a:rPr lang="cs-CZ" dirty="0" smtClean="0"/>
              <a:t>Vznikají oblaka</a:t>
            </a:r>
          </a:p>
          <a:p>
            <a:pPr lvl="2" eaLnBrk="1" hangingPunct="1">
              <a:defRPr/>
            </a:pPr>
            <a:r>
              <a:rPr lang="cs-CZ" dirty="0" smtClean="0"/>
              <a:t>Stupeň pokrytí oblohy oblaky = oblačnost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 smtClean="0"/>
          </a:p>
        </p:txBody>
      </p:sp>
      <p:sp>
        <p:nvSpPr>
          <p:cNvPr id="11267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Mlha – během noci se půda a spodní vrstva atmosféry ochladí a vodní pára se sráží v kapičky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Rosa – vlhkost se srazí na chladných částech rostliny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Jinovatka – klesne-li teplota pod </a:t>
            </a:r>
            <a:r>
              <a:rPr lang="cs-CZ" dirty="0" smtClean="0"/>
              <a:t>0°C, </a:t>
            </a:r>
            <a:r>
              <a:rPr lang="cs-CZ" dirty="0" smtClean="0"/>
              <a:t>voda při styku s pevnou hmotou mrzne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 smtClean="0"/>
          </a:p>
        </p:txBody>
      </p:sp>
      <p:sp>
        <p:nvSpPr>
          <p:cNvPr id="12291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Atmosférické </a:t>
            </a:r>
            <a:r>
              <a:rPr lang="cs-CZ" dirty="0" smtClean="0"/>
              <a:t>srážky – pára se srazí - kapky – ztěžknou a padají z oblak</a:t>
            </a:r>
          </a:p>
          <a:p>
            <a:pPr lvl="1" eaLnBrk="1" hangingPunct="1">
              <a:defRPr/>
            </a:pPr>
            <a:r>
              <a:rPr lang="cs-CZ" dirty="0" smtClean="0"/>
              <a:t>Mrholení, déšť, sníh, kroupy</a:t>
            </a:r>
          </a:p>
          <a:p>
            <a:pPr lvl="1" eaLnBrk="1" hangingPunct="1">
              <a:defRPr/>
            </a:pPr>
            <a:endParaRPr lang="cs-CZ" dirty="0" smtClean="0"/>
          </a:p>
          <a:p>
            <a:pPr lvl="1" eaLnBrk="1" hangingPunct="1">
              <a:buFontTx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sz="2000" dirty="0" err="1" smtClean="0"/>
              <a:t>Parramons</a:t>
            </a:r>
            <a:r>
              <a:rPr lang="cs-CZ" sz="2000" dirty="0" smtClean="0"/>
              <a:t> </a:t>
            </a:r>
            <a:r>
              <a:rPr lang="cs-CZ" sz="2000" dirty="0" err="1" smtClean="0"/>
              <a:t>Editorial</a:t>
            </a:r>
            <a:r>
              <a:rPr lang="cs-CZ" sz="2000" dirty="0" smtClean="0"/>
              <a:t> Team: Fyzická geografie. Fragment, Praha, 1.vyd., 2005. ISBN </a:t>
            </a:r>
            <a:r>
              <a:rPr lang="en-US" sz="2000" dirty="0" smtClean="0"/>
              <a:t>80-253-0081-1</a:t>
            </a:r>
          </a:p>
          <a:p>
            <a:pPr>
              <a:defRPr/>
            </a:pPr>
            <a:endParaRPr lang="cs-CZ" sz="2000" dirty="0" smtClean="0"/>
          </a:p>
          <a:p>
            <a:pPr>
              <a:defRPr/>
            </a:pPr>
            <a:r>
              <a:rPr lang="cs-CZ" sz="2000" dirty="0" smtClean="0"/>
              <a:t>Červený, Pavel a spol.: Zeměpis 6 učebnice pro základní školy a víceletá gymnázia. </a:t>
            </a:r>
            <a:r>
              <a:rPr lang="cs-CZ" sz="2000" dirty="0" err="1" smtClean="0"/>
              <a:t>Fraus</a:t>
            </a:r>
            <a:r>
              <a:rPr lang="cs-CZ" sz="2000" dirty="0" smtClean="0"/>
              <a:t>, Plzeň, 2.vyd. 2009. ISBN </a:t>
            </a:r>
            <a:r>
              <a:rPr lang="en-US" sz="2000" dirty="0" smtClean="0"/>
              <a:t>978-80-7238-915-5</a:t>
            </a:r>
            <a:endParaRPr lang="cs-CZ" sz="2000" dirty="0" smtClean="0"/>
          </a:p>
          <a:p>
            <a:pPr>
              <a:defRPr/>
            </a:pPr>
            <a:endParaRPr lang="cs-CZ" sz="2000" dirty="0" smtClean="0"/>
          </a:p>
          <a:p>
            <a:pPr>
              <a:defRPr/>
            </a:pPr>
            <a:r>
              <a:rPr lang="cs-CZ" sz="2000" dirty="0" smtClean="0"/>
              <a:t>Obrázky jsou dostupné z </a:t>
            </a:r>
            <a:r>
              <a:rPr lang="en-US" sz="2000" dirty="0" smtClean="0"/>
              <a:t>Wikimedia Commons </a:t>
            </a:r>
            <a:r>
              <a:rPr lang="cs-CZ" sz="2000" dirty="0" smtClean="0"/>
              <a:t>online </a:t>
            </a:r>
            <a:r>
              <a:rPr lang="en-US" sz="2000" dirty="0" smtClean="0"/>
              <a:t>[cit. 201</a:t>
            </a:r>
            <a:r>
              <a:rPr lang="cs-CZ" sz="2000" dirty="0" smtClean="0"/>
              <a:t>3</a:t>
            </a:r>
            <a:r>
              <a:rPr lang="en-US" sz="2000" dirty="0" smtClean="0"/>
              <a:t>-</a:t>
            </a:r>
            <a:r>
              <a:rPr lang="cs-CZ" sz="2000" dirty="0" smtClean="0"/>
              <a:t>0</a:t>
            </a:r>
            <a:r>
              <a:rPr lang="en-US" sz="2000" dirty="0" smtClean="0"/>
              <a:t>1-</a:t>
            </a:r>
            <a:r>
              <a:rPr lang="cs-CZ" sz="2000" dirty="0" smtClean="0"/>
              <a:t>04</a:t>
            </a:r>
            <a:r>
              <a:rPr lang="en-US" sz="2000" dirty="0" smtClean="0"/>
              <a:t>]</a:t>
            </a:r>
            <a:r>
              <a:rPr lang="cs-CZ" sz="2000" dirty="0" smtClean="0"/>
              <a:t> </a:t>
            </a:r>
          </a:p>
          <a:p>
            <a:pPr>
              <a:buNone/>
              <a:defRPr/>
            </a:pPr>
            <a:r>
              <a:rPr lang="cs-CZ" sz="2000" dirty="0" smtClean="0"/>
              <a:t>	Obr.1</a:t>
            </a:r>
          </a:p>
          <a:p>
            <a:pPr>
              <a:buNone/>
              <a:defRPr/>
            </a:pPr>
            <a:r>
              <a:rPr lang="cs-CZ" sz="2000" dirty="0" smtClean="0"/>
              <a:t>	 – http://commons.wikimedia.org/wiki/File:Meteotek08_atmosfera11.jpg</a:t>
            </a:r>
          </a:p>
          <a:p>
            <a:pPr>
              <a:defRPr/>
            </a:pPr>
            <a:r>
              <a:rPr lang="cs-CZ" sz="2000" dirty="0" smtClean="0"/>
              <a:t>Obr.2 </a:t>
            </a:r>
          </a:p>
          <a:p>
            <a:pPr>
              <a:buNone/>
              <a:defRPr/>
            </a:pPr>
            <a:r>
              <a:rPr lang="cs-CZ" sz="2000" dirty="0" smtClean="0"/>
              <a:t>	– http://commons.wikimedia.org/wiki/File:Edge_of_Space.png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raky">
  <a:themeElements>
    <a:clrScheme name="Mraky 1">
      <a:dk1>
        <a:srgbClr val="4D4D4D"/>
      </a:dk1>
      <a:lt1>
        <a:srgbClr val="FFFFFF"/>
      </a:lt1>
      <a:dk2>
        <a:srgbClr val="0000A4"/>
      </a:dk2>
      <a:lt2>
        <a:srgbClr val="B7E7FF"/>
      </a:lt2>
      <a:accent1>
        <a:srgbClr val="0099CC"/>
      </a:accent1>
      <a:accent2>
        <a:srgbClr val="00CC99"/>
      </a:accent2>
      <a:accent3>
        <a:srgbClr val="AAAACF"/>
      </a:accent3>
      <a:accent4>
        <a:srgbClr val="DADADA"/>
      </a:accent4>
      <a:accent5>
        <a:srgbClr val="AACAE2"/>
      </a:accent5>
      <a:accent6>
        <a:srgbClr val="00B98A"/>
      </a:accent6>
      <a:hlink>
        <a:srgbClr val="FFCC00"/>
      </a:hlink>
      <a:folHlink>
        <a:srgbClr val="EE941C"/>
      </a:folHlink>
    </a:clrScheme>
    <a:fontScheme name="Mraky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raky 1">
        <a:dk1>
          <a:srgbClr val="4D4D4D"/>
        </a:dk1>
        <a:lt1>
          <a:srgbClr val="FFFFFF"/>
        </a:lt1>
        <a:dk2>
          <a:srgbClr val="0000A4"/>
        </a:dk2>
        <a:lt2>
          <a:srgbClr val="B7E7FF"/>
        </a:lt2>
        <a:accent1>
          <a:srgbClr val="0099CC"/>
        </a:accent1>
        <a:accent2>
          <a:srgbClr val="00CC99"/>
        </a:accent2>
        <a:accent3>
          <a:srgbClr val="AAAACF"/>
        </a:accent3>
        <a:accent4>
          <a:srgbClr val="DADADA"/>
        </a:accent4>
        <a:accent5>
          <a:srgbClr val="AACAE2"/>
        </a:accent5>
        <a:accent6>
          <a:srgbClr val="00B98A"/>
        </a:accent6>
        <a:hlink>
          <a:srgbClr val="FFCC00"/>
        </a:hlink>
        <a:folHlink>
          <a:srgbClr val="EE941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raky 2">
        <a:dk1>
          <a:srgbClr val="000066"/>
        </a:dk1>
        <a:lt1>
          <a:srgbClr val="FFFFFF"/>
        </a:lt1>
        <a:dk2>
          <a:srgbClr val="00A2DC"/>
        </a:dk2>
        <a:lt2>
          <a:srgbClr val="FFFFFF"/>
        </a:lt2>
        <a:accent1>
          <a:srgbClr val="0079A4"/>
        </a:accent1>
        <a:accent2>
          <a:srgbClr val="33CCCC"/>
        </a:accent2>
        <a:accent3>
          <a:srgbClr val="AACEEB"/>
        </a:accent3>
        <a:accent4>
          <a:srgbClr val="DADADA"/>
        </a:accent4>
        <a:accent5>
          <a:srgbClr val="AABECF"/>
        </a:accent5>
        <a:accent6>
          <a:srgbClr val="2DB9B9"/>
        </a:accent6>
        <a:hlink>
          <a:srgbClr val="FFFF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raky 3">
        <a:dk1>
          <a:srgbClr val="010199"/>
        </a:dk1>
        <a:lt1>
          <a:srgbClr val="FFFFFF"/>
        </a:lt1>
        <a:dk2>
          <a:srgbClr val="000092"/>
        </a:dk2>
        <a:lt2>
          <a:srgbClr val="CCFFFF"/>
        </a:lt2>
        <a:accent1>
          <a:srgbClr val="66CCFF"/>
        </a:accent1>
        <a:accent2>
          <a:srgbClr val="2EBDBA"/>
        </a:accent2>
        <a:accent3>
          <a:srgbClr val="AAAAC7"/>
        </a:accent3>
        <a:accent4>
          <a:srgbClr val="DADADA"/>
        </a:accent4>
        <a:accent5>
          <a:srgbClr val="B8E2FF"/>
        </a:accent5>
        <a:accent6>
          <a:srgbClr val="29ABA8"/>
        </a:accent6>
        <a:hlink>
          <a:srgbClr val="66FFFF"/>
        </a:hlink>
        <a:folHlink>
          <a:srgbClr val="CC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raky 4">
        <a:dk1>
          <a:srgbClr val="000000"/>
        </a:dk1>
        <a:lt1>
          <a:srgbClr val="FFFFFF"/>
        </a:lt1>
        <a:dk2>
          <a:srgbClr val="006A67"/>
        </a:dk2>
        <a:lt2>
          <a:srgbClr val="FFFFCC"/>
        </a:lt2>
        <a:accent1>
          <a:srgbClr val="33CCCC"/>
        </a:accent1>
        <a:accent2>
          <a:srgbClr val="6D6FC7"/>
        </a:accent2>
        <a:accent3>
          <a:srgbClr val="AAB9B8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00FFFF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raky 5">
        <a:dk1>
          <a:srgbClr val="4D4D4D"/>
        </a:dk1>
        <a:lt1>
          <a:srgbClr val="FFFFFF"/>
        </a:lt1>
        <a:dk2>
          <a:srgbClr val="650BB7"/>
        </a:dk2>
        <a:lt2>
          <a:srgbClr val="FFFFFF"/>
        </a:lt2>
        <a:accent1>
          <a:srgbClr val="FF66FF"/>
        </a:accent1>
        <a:accent2>
          <a:srgbClr val="666699"/>
        </a:accent2>
        <a:accent3>
          <a:srgbClr val="B8AAD8"/>
        </a:accent3>
        <a:accent4>
          <a:srgbClr val="DADADA"/>
        </a:accent4>
        <a:accent5>
          <a:srgbClr val="FFB8FF"/>
        </a:accent5>
        <a:accent6>
          <a:srgbClr val="5C5C8A"/>
        </a:accent6>
        <a:hlink>
          <a:srgbClr val="E9E9FF"/>
        </a:hlink>
        <a:folHlink>
          <a:srgbClr val="CCE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raky 6">
        <a:dk1>
          <a:srgbClr val="FFFFFF"/>
        </a:dk1>
        <a:lt1>
          <a:srgbClr val="FFFFFF"/>
        </a:lt1>
        <a:dk2>
          <a:srgbClr val="005000"/>
        </a:dk2>
        <a:lt2>
          <a:srgbClr val="DCEAAE"/>
        </a:lt2>
        <a:accent1>
          <a:srgbClr val="99CC00"/>
        </a:accent1>
        <a:accent2>
          <a:srgbClr val="6F801A"/>
        </a:accent2>
        <a:accent3>
          <a:srgbClr val="AAB3AA"/>
        </a:accent3>
        <a:accent4>
          <a:srgbClr val="DADADA"/>
        </a:accent4>
        <a:accent5>
          <a:srgbClr val="CAE2AA"/>
        </a:accent5>
        <a:accent6>
          <a:srgbClr val="647316"/>
        </a:accent6>
        <a:hlink>
          <a:srgbClr val="FFFFCC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raky 7">
        <a:dk1>
          <a:srgbClr val="4F4F77"/>
        </a:dk1>
        <a:lt1>
          <a:srgbClr val="FFFFFF"/>
        </a:lt1>
        <a:dk2>
          <a:srgbClr val="7979A5"/>
        </a:dk2>
        <a:lt2>
          <a:srgbClr val="F3F3FF"/>
        </a:lt2>
        <a:accent1>
          <a:srgbClr val="5D5D8B"/>
        </a:accent1>
        <a:accent2>
          <a:srgbClr val="66CCFF"/>
        </a:accent2>
        <a:accent3>
          <a:srgbClr val="BEBECF"/>
        </a:accent3>
        <a:accent4>
          <a:srgbClr val="DADADA"/>
        </a:accent4>
        <a:accent5>
          <a:srgbClr val="B6B6C4"/>
        </a:accent5>
        <a:accent6>
          <a:srgbClr val="5CB9E7"/>
        </a:accent6>
        <a:hlink>
          <a:srgbClr val="CCECFF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raky 8">
        <a:dk1>
          <a:srgbClr val="000000"/>
        </a:dk1>
        <a:lt1>
          <a:srgbClr val="B9B9B9"/>
        </a:lt1>
        <a:dk2>
          <a:srgbClr val="8A8472"/>
        </a:dk2>
        <a:lt2>
          <a:srgbClr val="4D4D4D"/>
        </a:lt2>
        <a:accent1>
          <a:srgbClr val="EDEEE2"/>
        </a:accent1>
        <a:accent2>
          <a:srgbClr val="7FAA7E"/>
        </a:accent2>
        <a:accent3>
          <a:srgbClr val="D9D9D9"/>
        </a:accent3>
        <a:accent4>
          <a:srgbClr val="000000"/>
        </a:accent4>
        <a:accent5>
          <a:srgbClr val="F4F5EE"/>
        </a:accent5>
        <a:accent6>
          <a:srgbClr val="729A72"/>
        </a:accent6>
        <a:hlink>
          <a:srgbClr val="008000"/>
        </a:hlink>
        <a:folHlink>
          <a:srgbClr val="9894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raky 9">
        <a:dk1>
          <a:srgbClr val="000000"/>
        </a:dk1>
        <a:lt1>
          <a:srgbClr val="FEA24E"/>
        </a:lt1>
        <a:dk2>
          <a:srgbClr val="CC6600"/>
        </a:dk2>
        <a:lt2>
          <a:srgbClr val="808080"/>
        </a:lt2>
        <a:accent1>
          <a:srgbClr val="FBEECD"/>
        </a:accent1>
        <a:accent2>
          <a:srgbClr val="ECD044"/>
        </a:accent2>
        <a:accent3>
          <a:srgbClr val="FECEB2"/>
        </a:accent3>
        <a:accent4>
          <a:srgbClr val="000000"/>
        </a:accent4>
        <a:accent5>
          <a:srgbClr val="FDF5E3"/>
        </a:accent5>
        <a:accent6>
          <a:srgbClr val="D6BC3D"/>
        </a:accent6>
        <a:hlink>
          <a:srgbClr val="E42B00"/>
        </a:hlink>
        <a:folHlink>
          <a:srgbClr val="99663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Clouds</Template>
  <TotalTime>684</TotalTime>
  <Words>405</Words>
  <Application>Microsoft Office PowerPoint</Application>
  <PresentationFormat>Předvádění na obrazovce (4:3)</PresentationFormat>
  <Paragraphs>92</Paragraphs>
  <Slides>21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Mraky</vt:lpstr>
      <vt:lpstr>Snímek 1</vt:lpstr>
      <vt:lpstr>Snímek 2</vt:lpstr>
      <vt:lpstr>Snímek 3</vt:lpstr>
      <vt:lpstr>Atmosféra</vt:lpstr>
      <vt:lpstr>Snímek 5</vt:lpstr>
      <vt:lpstr>Snímek 6</vt:lpstr>
      <vt:lpstr>Složení atmosféry</vt:lpstr>
      <vt:lpstr>   Části atmosféry</vt:lpstr>
      <vt:lpstr>části</vt:lpstr>
      <vt:lpstr>   Části atmosféry</vt:lpstr>
      <vt:lpstr>Snímek 11</vt:lpstr>
      <vt:lpstr>   Části atmosféry</vt:lpstr>
      <vt:lpstr>Snímek 13</vt:lpstr>
      <vt:lpstr>Snímek 14</vt:lpstr>
      <vt:lpstr>Opakování </vt:lpstr>
      <vt:lpstr>Snímek 16</vt:lpstr>
      <vt:lpstr>Snímek 17</vt:lpstr>
      <vt:lpstr>Vlhkost vzduchu</vt:lpstr>
      <vt:lpstr>Snímek 19</vt:lpstr>
      <vt:lpstr>Snímek 20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Ála</dc:creator>
  <cp:lastModifiedBy>Dum</cp:lastModifiedBy>
  <cp:revision>19</cp:revision>
  <dcterms:created xsi:type="dcterms:W3CDTF">2010-01-01T15:38:15Z</dcterms:created>
  <dcterms:modified xsi:type="dcterms:W3CDTF">2013-11-26T18:44:28Z</dcterms:modified>
</cp:coreProperties>
</file>