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9"/>
  </p:notesMasterIdLst>
  <p:sldIdLst>
    <p:sldId id="288" r:id="rId2"/>
    <p:sldId id="272" r:id="rId3"/>
    <p:sldId id="256" r:id="rId4"/>
    <p:sldId id="257" r:id="rId5"/>
    <p:sldId id="271" r:id="rId6"/>
    <p:sldId id="258" r:id="rId7"/>
    <p:sldId id="259" r:id="rId8"/>
    <p:sldId id="273" r:id="rId9"/>
    <p:sldId id="274" r:id="rId10"/>
    <p:sldId id="275" r:id="rId11"/>
    <p:sldId id="260" r:id="rId12"/>
    <p:sldId id="261" r:id="rId13"/>
    <p:sldId id="277" r:id="rId14"/>
    <p:sldId id="278" r:id="rId15"/>
    <p:sldId id="262" r:id="rId16"/>
    <p:sldId id="276" r:id="rId17"/>
    <p:sldId id="284" r:id="rId18"/>
    <p:sldId id="282" r:id="rId19"/>
    <p:sldId id="283" r:id="rId20"/>
    <p:sldId id="263" r:id="rId21"/>
    <p:sldId id="285" r:id="rId22"/>
    <p:sldId id="279" r:id="rId23"/>
    <p:sldId id="280" r:id="rId24"/>
    <p:sldId id="281" r:id="rId25"/>
    <p:sldId id="286" r:id="rId26"/>
    <p:sldId id="287" r:id="rId27"/>
    <p:sldId id="289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5A7ABE28-6D91-4FE5-8332-4FE4EEA93E54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FD96A66-3E40-4983-91E2-7C64B41A5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36244A2-F893-45DB-B08F-CCBF1EA87BD6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6676E-5D8B-4CF9-AAA9-E655DE997B32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77CAA-EACC-4F47-95CF-8C4B18C0C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24816-7070-45C8-AC32-526B87E4DB2F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B26D1-6109-42F9-8F1A-03680A37E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C0396-F61E-423C-9DCC-5EABB44C58F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869B1-0B74-439F-9235-EBA3A6982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9479F-2A6F-434E-B894-B6011235B945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5A490-4FF5-4A11-A1A8-4FBF9E17F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5C768-344D-47C2-A40C-120CE556F262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516C5-4627-433B-BB36-454874DDA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DED5A-73D0-4FBA-91DF-1EE9D4FEB99A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ECC48-2645-43B3-B126-BD80DA923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FB3F5-B4FF-4D86-B8BF-C3050F2E7E9F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6C1C2-6C7A-4210-AC5C-4181991E3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1C99D-236A-4FE2-A104-3D646E677281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76E4C-4C09-4E8F-9A8B-BA1EF8263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C911A-13F2-4228-B5C1-86D7544CCBED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634EA-EAC1-4841-955F-2D65DD9A4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D4087-EA90-44E9-819B-95FF278A5A9D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C4794-27C5-4D10-BB2A-197BD545B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F6BCCE-2750-4AA2-AE3A-FDCA9B1A64B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86075-86C5-492D-965C-008F20B2D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3B5AD78-577F-46BE-9EFF-B3A3C26969CC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5665F5-3C5C-4CED-850C-A63C4D7D9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560" y="1340768"/>
            <a:ext cx="8136904" cy="201622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kumimoji="0" lang="cs-CZ" sz="25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Poříčany</a:t>
            </a: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okr. Kolín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Mgr. Alena Černá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VY_32_INOVACE_Z_17_</a:t>
            </a:r>
            <a:r>
              <a:rPr lang="cs-CZ" sz="2500" kern="0" noProof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USA</a:t>
            </a:r>
            <a:endParaRPr kumimoji="0" lang="cs-CZ" sz="2500" b="0" i="0" u="none" strike="noStrike" kern="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576" y="3429000"/>
            <a:ext cx="7488832" cy="15121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CZ1.07/1.4.00/21.3085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2400" kern="0" dirty="0">
                <a:latin typeface="+mn-lt"/>
                <a:cs typeface="+mn-cs"/>
              </a:rPr>
              <a:t>7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třída, zeměpis,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vizuální podpora k tématu USA</a:t>
            </a: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13176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1438" y="692150"/>
            <a:ext cx="8893175" cy="5637213"/>
          </a:xfrm>
        </p:spPr>
      </p:pic>
      <p:sp>
        <p:nvSpPr>
          <p:cNvPr id="2051" name="TextovéPole 4"/>
          <p:cNvSpPr txBox="1">
            <a:spLocks noChangeArrowheads="1"/>
          </p:cNvSpPr>
          <p:nvPr/>
        </p:nvSpPr>
        <p:spPr bwMode="auto">
          <a:xfrm>
            <a:off x="4030663" y="6597650"/>
            <a:ext cx="51498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http://upload.wikimedia.org/wikipedia/commons/b/bd/USA_Flag_Map.png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USA</a:t>
            </a:r>
            <a:br>
              <a:rPr lang="cs-CZ" smtClean="0"/>
            </a:br>
            <a:r>
              <a:rPr lang="cs-CZ" smtClean="0"/>
              <a:t>The United States of America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933825"/>
            <a:ext cx="6400800" cy="71913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Spojené státy americké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473700"/>
          </a:xfrm>
        </p:spPr>
        <p:txBody>
          <a:bodyPr/>
          <a:lstStyle/>
          <a:p>
            <a:pPr eaLnBrk="1" hangingPunct="1"/>
            <a:r>
              <a:rPr lang="cs-CZ" smtClean="0"/>
              <a:t>3 nestejně velká nesouvislá území </a:t>
            </a:r>
          </a:p>
          <a:p>
            <a:pPr lvl="1" eaLnBrk="1" hangingPunct="1"/>
            <a:r>
              <a:rPr lang="cs-CZ" smtClean="0"/>
              <a:t>1. kontinentální část (48 států)</a:t>
            </a:r>
          </a:p>
          <a:p>
            <a:pPr lvl="1" eaLnBrk="1" hangingPunct="1"/>
            <a:r>
              <a:rPr lang="cs-CZ" smtClean="0"/>
              <a:t>2. SZ (Aljaška)</a:t>
            </a:r>
          </a:p>
          <a:p>
            <a:pPr lvl="1" eaLnBrk="1" hangingPunct="1"/>
            <a:r>
              <a:rPr lang="cs-CZ" smtClean="0"/>
              <a:t>3. v Tichém oceánu (Havajské ostrovy)</a:t>
            </a:r>
          </a:p>
          <a:p>
            <a:pPr lvl="2" eaLnBrk="1" hangingPunct="1"/>
            <a:endParaRPr lang="cs-CZ" smtClean="0"/>
          </a:p>
          <a:p>
            <a:pPr lvl="2" eaLnBrk="1" hangingPunct="1"/>
            <a:r>
              <a:rPr lang="cs-CZ" smtClean="0"/>
              <a:t>50 států a hlavní město Washington DC</a:t>
            </a:r>
          </a:p>
          <a:p>
            <a:pPr eaLnBrk="1" hangingPunct="1"/>
            <a:endParaRPr lang="cs-CZ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3141663"/>
            <a:ext cx="6029325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2771775" y="6165850"/>
            <a:ext cx="4537075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http://upload.wikimedia.org/wikipedia/commons/8/8f/Us-map.png</a:t>
            </a:r>
          </a:p>
        </p:txBody>
      </p:sp>
      <p:sp>
        <p:nvSpPr>
          <p:cNvPr id="5" name="Elipsa 4"/>
          <p:cNvSpPr/>
          <p:nvPr/>
        </p:nvSpPr>
        <p:spPr>
          <a:xfrm>
            <a:off x="2484438" y="3141663"/>
            <a:ext cx="1150937" cy="7191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79838" y="4149725"/>
            <a:ext cx="2952750" cy="15827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195513" y="5732463"/>
            <a:ext cx="647700" cy="4333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468313" y="5589588"/>
            <a:ext cx="8229600" cy="1041400"/>
          </a:xfrm>
        </p:spPr>
        <p:txBody>
          <a:bodyPr/>
          <a:lstStyle/>
          <a:p>
            <a:pPr eaLnBrk="1" hangingPunct="1"/>
            <a:r>
              <a:rPr lang="cs-CZ" smtClean="0"/>
              <a:t>4. největší stát světa</a:t>
            </a:r>
          </a:p>
          <a:p>
            <a:pPr eaLnBrk="1" hangingPunct="1"/>
            <a:r>
              <a:rPr lang="cs-CZ" smtClean="0"/>
              <a:t>3. nejlidnatější stát světa</a:t>
            </a:r>
          </a:p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60350"/>
            <a:ext cx="7083425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879725" y="5084763"/>
            <a:ext cx="5437188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http://upload.wikimedia.org/wikipedia/commons/5/52/US_map_-_states.png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Pobřežní nížina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Mississippská nížina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Apalačské pohoří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Centrální roviny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Velké planiny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Skalnaté hory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Sierra Nevada</a:t>
            </a:r>
          </a:p>
          <a:p>
            <a:pPr lvl="5"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Kordillery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3527425" cy="719138"/>
          </a:xfrm>
        </p:spPr>
        <p:txBody>
          <a:bodyPr/>
          <a:lstStyle/>
          <a:p>
            <a:pPr eaLnBrk="1" hangingPunct="1"/>
            <a:r>
              <a:rPr lang="cs-CZ" smtClean="0"/>
              <a:t>Grand Canyon</a:t>
            </a:r>
          </a:p>
        </p:txBody>
      </p:sp>
      <p:pic>
        <p:nvPicPr>
          <p:cNvPr id="7171" name="Obrázek 2" descr="1_Grandcanyon2_panoram_201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41663"/>
            <a:ext cx="9144000" cy="339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2700338" y="6550025"/>
            <a:ext cx="640873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http://upload.wikimedia.org/wikipedia/commons/4/41/1_Grandcanyon2_panoram_2010.jpg</a:t>
            </a:r>
          </a:p>
        </p:txBody>
      </p:sp>
      <p:pic>
        <p:nvPicPr>
          <p:cNvPr id="7173" name="Obrázek 4" descr="Grand_Canyon_NP-Arizona-US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0"/>
            <a:ext cx="5003800" cy="356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4140200" y="3141663"/>
            <a:ext cx="50038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http://upload.wikimedia.org/wikipedia/commons/0/03/Grand_Canyon_NP-Arizona-USA.jpg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5915025" cy="1828800"/>
          </a:xfrm>
        </p:spPr>
        <p:txBody>
          <a:bodyPr/>
          <a:lstStyle/>
          <a:p>
            <a:pPr eaLnBrk="1" hangingPunct="1"/>
            <a:r>
              <a:rPr lang="cs-CZ" smtClean="0"/>
              <a:t>Velká pánev – Velké solné jezero</a:t>
            </a:r>
          </a:p>
          <a:p>
            <a:pPr lvl="1" eaLnBrk="1" hangingPunct="1"/>
            <a:r>
              <a:rPr lang="cs-CZ" smtClean="0"/>
              <a:t>Údolí smrti</a:t>
            </a:r>
          </a:p>
          <a:p>
            <a:pPr lvl="1" eaLnBrk="1" hangingPunct="1"/>
            <a:r>
              <a:rPr lang="cs-CZ" smtClean="0"/>
              <a:t>Mohavská, Gilská poušť</a:t>
            </a:r>
          </a:p>
          <a:p>
            <a:pPr lvl="2"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8195" name="Obrázek 3" descr="dead valle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700213"/>
            <a:ext cx="4621212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4" descr="dead valley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549275"/>
            <a:ext cx="4787900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4356100" y="3068638"/>
            <a:ext cx="4787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http://upload.wikimedia.org/wikipedia/commons/a/a2/Death_Valley%2C19820816%2CDesert%2Cincoming_near_Shoshones.jpg</a:t>
            </a:r>
          </a:p>
        </p:txBody>
      </p:sp>
      <p:sp>
        <p:nvSpPr>
          <p:cNvPr id="8198" name="TextovéPole 6"/>
          <p:cNvSpPr txBox="1">
            <a:spLocks noChangeArrowheads="1"/>
          </p:cNvSpPr>
          <p:nvPr/>
        </p:nvSpPr>
        <p:spPr bwMode="auto">
          <a:xfrm>
            <a:off x="-71438" y="4724400"/>
            <a:ext cx="41386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http://upload.wikimedia.org/wikipedia/commons/2/2d/Death_Valley%2C19820817%2CDevil%27s_Golf_Course.jpg</a:t>
            </a:r>
          </a:p>
        </p:txBody>
      </p:sp>
      <p:pic>
        <p:nvPicPr>
          <p:cNvPr id="8199" name="Obrázek 7" descr="Great_Salt_Lake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3473450"/>
            <a:ext cx="521970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ovéPole 8"/>
          <p:cNvSpPr txBox="1">
            <a:spLocks noChangeArrowheads="1"/>
          </p:cNvSpPr>
          <p:nvPr/>
        </p:nvSpPr>
        <p:spPr bwMode="auto">
          <a:xfrm>
            <a:off x="3924300" y="6581775"/>
            <a:ext cx="52197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http://upload.wikimedia.org/wikipedia/commons/1/1c/Great_Salt_Lake.jpg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sz="half" idx="1"/>
          </p:nvPr>
        </p:nvSpPr>
        <p:spPr>
          <a:xfrm>
            <a:off x="1258888" y="620713"/>
            <a:ext cx="6481762" cy="1108075"/>
          </a:xfrm>
        </p:spPr>
        <p:txBody>
          <a:bodyPr/>
          <a:lstStyle/>
          <a:p>
            <a:pPr algn="ctr" eaLnBrk="1" hangingPunct="1"/>
            <a:r>
              <a:rPr lang="cs-CZ" smtClean="0"/>
              <a:t>Aljaška – Mt. McKinley 6194m</a:t>
            </a:r>
          </a:p>
          <a:p>
            <a:pPr algn="ctr" eaLnBrk="1" hangingPunct="1"/>
            <a:endParaRPr lang="cs-CZ" smtClean="0"/>
          </a:p>
        </p:txBody>
      </p:sp>
      <p:pic>
        <p:nvPicPr>
          <p:cNvPr id="9219" name="Obrázek 6" descr="Mt_Mc_Kinley_20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96975"/>
            <a:ext cx="72009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8"/>
          <p:cNvSpPr txBox="1">
            <a:spLocks noChangeArrowheads="1"/>
          </p:cNvSpPr>
          <p:nvPr/>
        </p:nvSpPr>
        <p:spPr bwMode="auto">
          <a:xfrm>
            <a:off x="1187450" y="6581775"/>
            <a:ext cx="67325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http://upload.wikimedia.org/wikipedia/commons/3/31/Mauna_Loa_from_the_air_May_2009.jpg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" descr="Mauna_Loa_from_the_air_May_2009.jpg"/>
          <p:cNvPicPr>
            <a:picLocks noChangeAspect="1"/>
          </p:cNvPicPr>
          <p:nvPr/>
        </p:nvPicPr>
        <p:blipFill>
          <a:blip r:embed="rId2" cstate="print"/>
          <a:srcRect l="27808" t="13449" b="17722"/>
          <a:stretch>
            <a:fillRect/>
          </a:stretch>
        </p:blipFill>
        <p:spPr bwMode="auto">
          <a:xfrm>
            <a:off x="4211638" y="0"/>
            <a:ext cx="4932362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TextovéPole 5"/>
          <p:cNvSpPr txBox="1">
            <a:spLocks noChangeArrowheads="1"/>
          </p:cNvSpPr>
          <p:nvPr/>
        </p:nvSpPr>
        <p:spPr bwMode="auto">
          <a:xfrm>
            <a:off x="2590800" y="0"/>
            <a:ext cx="65532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http://upload.wikimedia.org/wikipedia/commons/3/31/Mauna_Loa_from_the_air_May_2009.jpg</a:t>
            </a:r>
          </a:p>
        </p:txBody>
      </p:sp>
      <p:pic>
        <p:nvPicPr>
          <p:cNvPr id="10244" name="Obrázek 7" descr="Mauna_Kea_from_the_ocean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76475"/>
            <a:ext cx="5024438" cy="376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6" descr="Mauna_Loa_erupting_at_night,_1984.jpg"/>
          <p:cNvPicPr>
            <a:picLocks noChangeAspect="1"/>
          </p:cNvPicPr>
          <p:nvPr/>
        </p:nvPicPr>
        <p:blipFill>
          <a:blip r:embed="rId4" cstate="print"/>
          <a:srcRect l="12743" t="16397" r="15550" b="7835"/>
          <a:stretch>
            <a:fillRect/>
          </a:stretch>
        </p:blipFill>
        <p:spPr bwMode="auto">
          <a:xfrm>
            <a:off x="5076825" y="4365625"/>
            <a:ext cx="38163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8"/>
          <p:cNvSpPr txBox="1">
            <a:spLocks noChangeArrowheads="1"/>
          </p:cNvSpPr>
          <p:nvPr/>
        </p:nvSpPr>
        <p:spPr bwMode="auto">
          <a:xfrm>
            <a:off x="2303463" y="6608763"/>
            <a:ext cx="68770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http://upload.wikimedia.org/wikipedia/commons/2/25/Mauna_Loa_erupting_at_night%2C_1984.jpg</a:t>
            </a:r>
          </a:p>
        </p:txBody>
      </p:sp>
      <p:sp>
        <p:nvSpPr>
          <p:cNvPr id="10247" name="TextovéPole 9"/>
          <p:cNvSpPr txBox="1">
            <a:spLocks noChangeArrowheads="1"/>
          </p:cNvSpPr>
          <p:nvPr/>
        </p:nvSpPr>
        <p:spPr bwMode="auto">
          <a:xfrm>
            <a:off x="-107950" y="6021388"/>
            <a:ext cx="5040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http://upload.wikimedia.org/wikipedia/commons/8/8d/Mauna_Kea_from_the_ocean.jpg</a:t>
            </a:r>
          </a:p>
        </p:txBody>
      </p:sp>
      <p:sp>
        <p:nvSpPr>
          <p:cNvPr id="12" name="Zástupný symbol pro obsah 5"/>
          <p:cNvSpPr txBox="1">
            <a:spLocks/>
          </p:cNvSpPr>
          <p:nvPr/>
        </p:nvSpPr>
        <p:spPr>
          <a:xfrm>
            <a:off x="0" y="188913"/>
            <a:ext cx="4038600" cy="2160587"/>
          </a:xfrm>
          <a:prstGeom prst="rect">
            <a:avLst/>
          </a:prstGeom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dirty="0">
                <a:latin typeface="+mn-lt"/>
                <a:cs typeface="+mn-cs"/>
              </a:rPr>
              <a:t>Havaj – sopky – nejvyšší činná sopka </a:t>
            </a:r>
            <a:r>
              <a:rPr lang="cs-CZ" sz="3200" dirty="0" err="1">
                <a:latin typeface="+mn-lt"/>
                <a:cs typeface="+mn-cs"/>
              </a:rPr>
              <a:t>Mauna</a:t>
            </a:r>
            <a:r>
              <a:rPr lang="cs-CZ" sz="3200" dirty="0">
                <a:latin typeface="+mn-lt"/>
                <a:cs typeface="+mn-cs"/>
              </a:rPr>
              <a:t> </a:t>
            </a:r>
            <a:r>
              <a:rPr lang="cs-CZ" sz="3200" dirty="0" err="1">
                <a:latin typeface="+mn-lt"/>
                <a:cs typeface="+mn-cs"/>
              </a:rPr>
              <a:t>Loa</a:t>
            </a:r>
            <a:r>
              <a:rPr lang="cs-CZ" sz="3200" dirty="0">
                <a:latin typeface="+mn-lt"/>
                <a:cs typeface="+mn-cs"/>
              </a:rPr>
              <a:t> 4168m, </a:t>
            </a:r>
            <a:r>
              <a:rPr lang="cs-CZ" sz="3200" dirty="0" err="1">
                <a:latin typeface="+mn-lt"/>
                <a:cs typeface="+mn-cs"/>
              </a:rPr>
              <a:t>Mauna</a:t>
            </a:r>
            <a:r>
              <a:rPr lang="cs-CZ" sz="3200" dirty="0">
                <a:latin typeface="+mn-lt"/>
                <a:cs typeface="+mn-cs"/>
              </a:rPr>
              <a:t> Kea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Všechna klimatická pásma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Arktické – Aljaška</a:t>
            </a:r>
          </a:p>
          <a:p>
            <a:pPr eaLnBrk="1" hangingPunct="1"/>
            <a:r>
              <a:rPr lang="cs-CZ" smtClean="0"/>
              <a:t>Mírné</a:t>
            </a:r>
          </a:p>
          <a:p>
            <a:pPr lvl="4" eaLnBrk="1" hangingPunct="1"/>
            <a:r>
              <a:rPr lang="cs-CZ" smtClean="0"/>
              <a:t>kontinent</a:t>
            </a:r>
          </a:p>
          <a:p>
            <a:pPr eaLnBrk="1" hangingPunct="1"/>
            <a:r>
              <a:rPr lang="cs-CZ" smtClean="0"/>
              <a:t>Subtropické</a:t>
            </a:r>
          </a:p>
          <a:p>
            <a:pPr eaLnBrk="1" hangingPunct="1"/>
            <a:r>
              <a:rPr lang="cs-CZ" smtClean="0"/>
              <a:t>Tropické (vlhké) - Havaj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Kordillery – vysokohorské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Labradorský a Kalifornský proud – ochlazují pevninu</a:t>
            </a:r>
          </a:p>
          <a:p>
            <a:pPr eaLnBrk="1" hangingPunct="1"/>
            <a:r>
              <a:rPr lang="cs-CZ" smtClean="0"/>
              <a:t>Údolí smrti – nejvyšší teploty +57°C</a:t>
            </a:r>
          </a:p>
          <a:p>
            <a:pPr eaLnBrk="1" hangingPunct="1"/>
            <a:r>
              <a:rPr lang="cs-CZ" smtClean="0"/>
              <a:t>Nejvíce srážek – JV Aljašky, Z státu Washington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nejméně srážek – Velká pánev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7"/>
          <p:cNvSpPr>
            <a:spLocks noGrp="1"/>
          </p:cNvSpPr>
          <p:nvPr>
            <p:ph idx="1"/>
          </p:nvPr>
        </p:nvSpPr>
        <p:spPr>
          <a:xfrm>
            <a:off x="395288" y="476250"/>
            <a:ext cx="4619625" cy="749300"/>
          </a:xfrm>
        </p:spPr>
        <p:txBody>
          <a:bodyPr/>
          <a:lstStyle/>
          <a:p>
            <a:pPr eaLnBrk="1" hangingPunct="1"/>
            <a:r>
              <a:rPr lang="cs-CZ" smtClean="0"/>
              <a:t> JV – tornáda a hurikány</a:t>
            </a:r>
          </a:p>
        </p:txBody>
      </p:sp>
      <p:pic>
        <p:nvPicPr>
          <p:cNvPr id="13315" name="Obrázek 11" descr="F5_tornado_Elie_Manitoba_200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2781300"/>
            <a:ext cx="5437187" cy="407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14" descr="Tornade00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30988" y="0"/>
            <a:ext cx="2513012" cy="372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598613"/>
            <a:ext cx="333375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Obdélník 10"/>
          <p:cNvSpPr>
            <a:spLocks noChangeArrowheads="1"/>
          </p:cNvSpPr>
          <p:nvPr/>
        </p:nvSpPr>
        <p:spPr bwMode="auto">
          <a:xfrm>
            <a:off x="0" y="3789363"/>
            <a:ext cx="3563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http://upload.wikimedia.org/wikipedia/commons/2/2b/Roanoke_tornado.jpg</a:t>
            </a:r>
          </a:p>
        </p:txBody>
      </p:sp>
      <p:sp>
        <p:nvSpPr>
          <p:cNvPr id="13319" name="Obdélník 15"/>
          <p:cNvSpPr>
            <a:spLocks noChangeArrowheads="1"/>
          </p:cNvSpPr>
          <p:nvPr/>
        </p:nvSpPr>
        <p:spPr bwMode="auto">
          <a:xfrm>
            <a:off x="2843213" y="0"/>
            <a:ext cx="39433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http://commons.wikimedia.org/wiki/File:Tornade003.jpg</a:t>
            </a:r>
          </a:p>
        </p:txBody>
      </p:sp>
      <p:sp>
        <p:nvSpPr>
          <p:cNvPr id="13320" name="Obdélník 16"/>
          <p:cNvSpPr>
            <a:spLocks noChangeArrowheads="1"/>
          </p:cNvSpPr>
          <p:nvPr/>
        </p:nvSpPr>
        <p:spPr bwMode="auto">
          <a:xfrm>
            <a:off x="2771775" y="6524625"/>
            <a:ext cx="63722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http://upload.wikimedia.org/wikipedia/commons/9/98/F5_tornado_Elie_Manitoba_2007.jpg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3" descr="Hurricane_Katrina_August_28_2005_NAS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0"/>
            <a:ext cx="53149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971550" y="6581775"/>
            <a:ext cx="6985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http://upload.wikimedia.org/wikipedia/commons/a/a4/Hurricane_Katrina_August_28_2005_NASA.jpg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Vodstvo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21188"/>
          </a:xfrm>
        </p:spPr>
        <p:txBody>
          <a:bodyPr/>
          <a:lstStyle/>
          <a:p>
            <a:pPr eaLnBrk="1" hangingPunct="1"/>
            <a:r>
              <a:rPr lang="cs-CZ" smtClean="0"/>
              <a:t>Úmoří</a:t>
            </a:r>
          </a:p>
          <a:p>
            <a:pPr lvl="1" eaLnBrk="1" hangingPunct="1"/>
            <a:r>
              <a:rPr lang="cs-CZ" smtClean="0"/>
              <a:t>Atlantický oceán – Mississippi + Misouri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			Rio Grande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			ř. Sv. Vavřince – přes Velká jezera</a:t>
            </a:r>
          </a:p>
          <a:p>
            <a:pPr lvl="1" eaLnBrk="1" hangingPunct="1"/>
            <a:endParaRPr lang="cs-CZ" smtClean="0"/>
          </a:p>
          <a:p>
            <a:pPr lvl="1" eaLnBrk="1" hangingPunct="1"/>
            <a:r>
              <a:rPr lang="cs-CZ" smtClean="0"/>
              <a:t>Tichý oceán – Colorado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			Columbia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			Yukon</a:t>
            </a:r>
          </a:p>
          <a:p>
            <a:pPr lvl="1" eaLnBrk="1" hangingPunct="1">
              <a:buFont typeface="Arial" charset="0"/>
              <a:buNone/>
            </a:pPr>
            <a:r>
              <a:rPr lang="cs-CZ" smtClean="0"/>
              <a:t>			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6725"/>
          </a:xfrm>
        </p:spPr>
        <p:txBody>
          <a:bodyPr/>
          <a:lstStyle/>
          <a:p>
            <a:pPr eaLnBrk="1" hangingPunct="1"/>
            <a:r>
              <a:rPr lang="cs-CZ" smtClean="0"/>
              <a:t>Velká jezera – nejv. Hořejší (největší), 			Huronské, Michiganské  (jediné USA), 		Erijské, Ontario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Great Salt Lake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Niagara Falls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3"/>
          <p:cNvSpPr>
            <a:spLocks noGrp="1"/>
          </p:cNvSpPr>
          <p:nvPr>
            <p:ph type="title"/>
          </p:nvPr>
        </p:nvSpPr>
        <p:spPr>
          <a:xfrm>
            <a:off x="457200" y="419100"/>
            <a:ext cx="8229600" cy="633413"/>
          </a:xfrm>
        </p:spPr>
        <p:txBody>
          <a:bodyPr/>
          <a:lstStyle/>
          <a:p>
            <a:pPr eaLnBrk="1" hangingPunct="1"/>
            <a:r>
              <a:rPr lang="cs-CZ" sz="3600" smtClean="0"/>
              <a:t>Great Lakes</a:t>
            </a:r>
          </a:p>
        </p:txBody>
      </p:sp>
      <p:sp>
        <p:nvSpPr>
          <p:cNvPr id="17411" name="Obdélník 4"/>
          <p:cNvSpPr>
            <a:spLocks noChangeArrowheads="1"/>
          </p:cNvSpPr>
          <p:nvPr/>
        </p:nvSpPr>
        <p:spPr bwMode="auto">
          <a:xfrm>
            <a:off x="0" y="6488113"/>
            <a:ext cx="6318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</a:t>
            </a:r>
            <a:r>
              <a:rPr lang="cs-CZ"/>
              <a:t>://</a:t>
            </a:r>
            <a:r>
              <a:rPr lang="cs-CZ" sz="1200"/>
              <a:t>upload.wikimedia.org/wikipedia/commons/c/c3/Great_Lakes_from_space.jpg</a:t>
            </a:r>
          </a:p>
        </p:txBody>
      </p:sp>
      <p:pic>
        <p:nvPicPr>
          <p:cNvPr id="17412" name="Obrázek 5" descr="Great_Lakes_from_sp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341438"/>
            <a:ext cx="8572500" cy="520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title"/>
          </p:nvPr>
        </p:nvSpPr>
        <p:spPr>
          <a:xfrm>
            <a:off x="0" y="549275"/>
            <a:ext cx="3995738" cy="633413"/>
          </a:xfrm>
        </p:spPr>
        <p:txBody>
          <a:bodyPr/>
          <a:lstStyle/>
          <a:p>
            <a:pPr eaLnBrk="1" hangingPunct="1"/>
            <a:r>
              <a:rPr lang="cs-CZ" sz="3600" smtClean="0"/>
              <a:t>Niagara Falls</a:t>
            </a:r>
          </a:p>
        </p:txBody>
      </p:sp>
      <p:pic>
        <p:nvPicPr>
          <p:cNvPr id="18435" name="Obrázek 4" descr="Niagara Fall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8" y="1560513"/>
            <a:ext cx="7453312" cy="496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5" descr="Niagara Falls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63500"/>
            <a:ext cx="3651250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Obdélník 6"/>
          <p:cNvSpPr>
            <a:spLocks noChangeArrowheads="1"/>
          </p:cNvSpPr>
          <p:nvPr/>
        </p:nvSpPr>
        <p:spPr bwMode="auto">
          <a:xfrm>
            <a:off x="0" y="0"/>
            <a:ext cx="59578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http://upload.wikimedia.org/wikipedia/commons/d/d9/DSCN4390_americanfalls_e.jpg</a:t>
            </a:r>
          </a:p>
        </p:txBody>
      </p:sp>
      <p:sp>
        <p:nvSpPr>
          <p:cNvPr id="18438" name="Obdélník 7"/>
          <p:cNvSpPr>
            <a:spLocks noChangeArrowheads="1"/>
          </p:cNvSpPr>
          <p:nvPr/>
        </p:nvSpPr>
        <p:spPr bwMode="auto">
          <a:xfrm>
            <a:off x="0" y="6535738"/>
            <a:ext cx="651668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http://upload.wikimedia.org/wikipedia/commons/1/1e/Horseshoe_Falls_-_March_2006.jpg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0" y="6581775"/>
            <a:ext cx="71818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http://upload.wikimedia.org/wikipedia/commons/2/2c/Niagara_Falls_disco.jpeg</a:t>
            </a:r>
          </a:p>
        </p:txBody>
      </p:sp>
      <p:pic>
        <p:nvPicPr>
          <p:cNvPr id="19459" name="Obrázek 3" descr="N.jpe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275" y="0"/>
            <a:ext cx="8796338" cy="659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Vegetace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Odpovídá podnebným oblastem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Tundra – Aljaška</a:t>
            </a:r>
          </a:p>
          <a:p>
            <a:pPr eaLnBrk="1" hangingPunct="1"/>
            <a:r>
              <a:rPr lang="cs-CZ" smtClean="0"/>
              <a:t>Tajga</a:t>
            </a:r>
          </a:p>
          <a:p>
            <a:pPr eaLnBrk="1" hangingPunct="1"/>
            <a:r>
              <a:rPr lang="cs-CZ" smtClean="0"/>
              <a:t>Smíšené a listnaté lesy</a:t>
            </a:r>
          </a:p>
          <a:p>
            <a:pPr eaLnBrk="1" hangingPunct="1"/>
            <a:r>
              <a:rPr lang="cs-CZ" smtClean="0"/>
              <a:t>Pouště</a:t>
            </a:r>
          </a:p>
          <a:p>
            <a:pPr eaLnBrk="1" hangingPunct="1"/>
            <a:r>
              <a:rPr lang="cs-CZ" smtClean="0"/>
              <a:t>Prérie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NP Yellowstone 1872</a:t>
            </a:r>
          </a:p>
          <a:p>
            <a:pPr eaLnBrk="1" hangingPunct="1"/>
            <a:r>
              <a:rPr lang="cs-CZ" smtClean="0"/>
              <a:t>NP Sequoia</a:t>
            </a:r>
          </a:p>
          <a:p>
            <a:pPr eaLnBrk="1" hangingPunct="1"/>
            <a:r>
              <a:rPr lang="cs-CZ" smtClean="0"/>
              <a:t>NP Grand Canyon</a:t>
            </a:r>
          </a:p>
          <a:p>
            <a:pPr eaLnBrk="1" hangingPunct="1"/>
            <a:r>
              <a:rPr lang="cs-CZ" smtClean="0"/>
              <a:t>NP Glacier</a:t>
            </a:r>
          </a:p>
          <a:p>
            <a:pPr eaLnBrk="1" hangingPunct="1"/>
            <a:r>
              <a:rPr lang="cs-CZ" smtClean="0"/>
              <a:t>NP Everglades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3600" smtClean="0"/>
              <a:t>Yellowstone National Park</a:t>
            </a:r>
          </a:p>
        </p:txBody>
      </p:sp>
      <p:pic>
        <p:nvPicPr>
          <p:cNvPr id="22531" name="Obrázek 4" descr="Yellowstone_Old_Faithful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4227513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Obdélník 5"/>
          <p:cNvSpPr>
            <a:spLocks noChangeArrowheads="1"/>
          </p:cNvSpPr>
          <p:nvPr/>
        </p:nvSpPr>
        <p:spPr bwMode="auto">
          <a:xfrm>
            <a:off x="0" y="6581775"/>
            <a:ext cx="55086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http://upload.wikimedia.org/wikipedia/commons/1/1b/Old_Faithfull-pdPhoto.jpg</a:t>
            </a:r>
          </a:p>
        </p:txBody>
      </p:sp>
      <p:pic>
        <p:nvPicPr>
          <p:cNvPr id="22533" name="Obrázek 6" descr="Yellowstone_Castle-Geyser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8913" y="1557338"/>
            <a:ext cx="5145087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Obdélník 7"/>
          <p:cNvSpPr>
            <a:spLocks noChangeArrowheads="1"/>
          </p:cNvSpPr>
          <p:nvPr/>
        </p:nvSpPr>
        <p:spPr bwMode="auto">
          <a:xfrm>
            <a:off x="4427538" y="4868863"/>
            <a:ext cx="4716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http://upload.wikimedia.org/wikipedia/commons/d/dc/Yellowstone_Castle-Geyser.jpg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Obrázek 4" descr="Yellowstone_Firehole_Lake_in_Yellowston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0"/>
            <a:ext cx="5435600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5" descr="Yellowstone_Mammothhotsprings.jpe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565400"/>
            <a:ext cx="6443663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Obdélník 3"/>
          <p:cNvSpPr>
            <a:spLocks noChangeArrowheads="1"/>
          </p:cNvSpPr>
          <p:nvPr/>
        </p:nvSpPr>
        <p:spPr bwMode="auto">
          <a:xfrm>
            <a:off x="3348038" y="6535738"/>
            <a:ext cx="57959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http://upload.wikimedia.org/wikipedia/commons/2/21/Mammothhotsprings.jpeg</a:t>
            </a:r>
          </a:p>
        </p:txBody>
      </p:sp>
      <p:sp>
        <p:nvSpPr>
          <p:cNvPr id="23557" name="Obdélník 7"/>
          <p:cNvSpPr>
            <a:spLocks noChangeArrowheads="1"/>
          </p:cNvSpPr>
          <p:nvPr/>
        </p:nvSpPr>
        <p:spPr bwMode="auto">
          <a:xfrm>
            <a:off x="0" y="0"/>
            <a:ext cx="62468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http://upload.wikimedia.org/wikipedia/commons/9/93/Firehole_Lake_in_Yellowstone.JPG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3" descr="Yellowstone_Morning_Glory_Poo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06775"/>
            <a:ext cx="5068888" cy="347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Obdélník 4"/>
          <p:cNvSpPr>
            <a:spLocks noChangeArrowheads="1"/>
          </p:cNvSpPr>
          <p:nvPr/>
        </p:nvSpPr>
        <p:spPr bwMode="auto">
          <a:xfrm>
            <a:off x="3635375" y="6581775"/>
            <a:ext cx="55086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http://upload.wikimedia.org/wikipedia/commons/3/36/Morning_Glory_Pool.jpg</a:t>
            </a:r>
          </a:p>
        </p:txBody>
      </p:sp>
      <p:pic>
        <p:nvPicPr>
          <p:cNvPr id="24580" name="Obrázek 6" descr="Yellowstone_Morning_Glory_Pool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-26988"/>
            <a:ext cx="6300787" cy="4724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Obdélník 5"/>
          <p:cNvSpPr>
            <a:spLocks noChangeArrowheads="1"/>
          </p:cNvSpPr>
          <p:nvPr/>
        </p:nvSpPr>
        <p:spPr bwMode="auto">
          <a:xfrm>
            <a:off x="0" y="0"/>
            <a:ext cx="55086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http://upload.wikimedia.org/wikipedia/commons/c/c2/Morning_Glory_Pool2.jpg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250825" y="692150"/>
            <a:ext cx="2532063" cy="777875"/>
          </a:xfrm>
        </p:spPr>
        <p:txBody>
          <a:bodyPr/>
          <a:lstStyle/>
          <a:p>
            <a:pPr eaLnBrk="1" hangingPunct="1"/>
            <a:r>
              <a:rPr lang="cs-CZ" sz="3600" smtClean="0"/>
              <a:t>NP Sequoia</a:t>
            </a:r>
          </a:p>
        </p:txBody>
      </p:sp>
      <p:pic>
        <p:nvPicPr>
          <p:cNvPr id="25603" name="Obrázek 2" descr="Giant_Forest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92413"/>
            <a:ext cx="5419725" cy="406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Obdélník 3"/>
          <p:cNvSpPr>
            <a:spLocks noChangeArrowheads="1"/>
          </p:cNvSpPr>
          <p:nvPr/>
        </p:nvSpPr>
        <p:spPr bwMode="auto">
          <a:xfrm>
            <a:off x="4211638" y="6581775"/>
            <a:ext cx="49323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http://upload.wikimedia.org/wikipedia/commons/2/27/Giant_Forest.jpg</a:t>
            </a:r>
          </a:p>
        </p:txBody>
      </p:sp>
      <p:pic>
        <p:nvPicPr>
          <p:cNvPr id="25605" name="Obrázek 5" descr="TreeHugger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0"/>
            <a:ext cx="56515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Obdélník 4"/>
          <p:cNvSpPr>
            <a:spLocks noChangeArrowheads="1"/>
          </p:cNvSpPr>
          <p:nvPr/>
        </p:nvSpPr>
        <p:spPr bwMode="auto">
          <a:xfrm>
            <a:off x="4175125" y="0"/>
            <a:ext cx="4968875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http://upload.wikimedia.org/wikipedia/commons/4/4c/TreeHugger.JPG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34925" y="333375"/>
            <a:ext cx="2640013" cy="777875"/>
          </a:xfrm>
        </p:spPr>
        <p:txBody>
          <a:bodyPr/>
          <a:lstStyle/>
          <a:p>
            <a:pPr eaLnBrk="1" hangingPunct="1"/>
            <a:r>
              <a:rPr lang="cs-CZ" sz="3600" smtClean="0"/>
              <a:t>Glacier NP</a:t>
            </a:r>
          </a:p>
        </p:txBody>
      </p:sp>
      <p:sp>
        <p:nvSpPr>
          <p:cNvPr id="26627" name="Obdélník 2"/>
          <p:cNvSpPr>
            <a:spLocks noChangeArrowheads="1"/>
          </p:cNvSpPr>
          <p:nvPr/>
        </p:nvSpPr>
        <p:spPr bwMode="auto">
          <a:xfrm>
            <a:off x="0" y="6581775"/>
            <a:ext cx="61023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http://upload.wikimedia.org/wikipedia/commons/5/5e/Glacier_hidden_lake.jpg</a:t>
            </a:r>
          </a:p>
        </p:txBody>
      </p:sp>
      <p:pic>
        <p:nvPicPr>
          <p:cNvPr id="26628" name="Obrázek 3" descr="Glacier_hidden_lak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" y="1412875"/>
            <a:ext cx="6913563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Obrázek 4" descr="Glacier_Swiftcurrent_Lake_pan.JPG"/>
          <p:cNvPicPr>
            <a:picLocks noChangeAspect="1"/>
          </p:cNvPicPr>
          <p:nvPr/>
        </p:nvPicPr>
        <p:blipFill>
          <a:blip r:embed="rId3" cstate="print"/>
          <a:srcRect l="3209" r="5875"/>
          <a:stretch>
            <a:fillRect/>
          </a:stretch>
        </p:blipFill>
        <p:spPr bwMode="auto">
          <a:xfrm>
            <a:off x="2627313" y="0"/>
            <a:ext cx="6121400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0" name="Obdélník 5"/>
          <p:cNvSpPr>
            <a:spLocks noChangeArrowheads="1"/>
          </p:cNvSpPr>
          <p:nvPr/>
        </p:nvSpPr>
        <p:spPr bwMode="auto">
          <a:xfrm>
            <a:off x="2555875" y="-26988"/>
            <a:ext cx="6246813" cy="276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http://upload.wikimedia.org/wikipedia/commons/4/43/Glacier_Swiftcurrent_Lake_pan.JPG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Obrázky jsou dostupné z </a:t>
            </a:r>
            <a:r>
              <a:rPr lang="en-US" sz="2000" dirty="0" smtClean="0"/>
              <a:t>Wikimedia Commons </a:t>
            </a:r>
            <a:r>
              <a:rPr lang="cs-CZ" sz="2000" dirty="0" smtClean="0"/>
              <a:t>online </a:t>
            </a:r>
            <a:r>
              <a:rPr lang="en-US" sz="2000" dirty="0" smtClean="0"/>
              <a:t>[cit.</a:t>
            </a:r>
            <a:r>
              <a:rPr lang="cs-CZ" sz="2000" dirty="0" smtClean="0"/>
              <a:t> 2012-10-16</a:t>
            </a:r>
            <a:r>
              <a:rPr lang="en-US" sz="2000" dirty="0" smtClean="0"/>
              <a:t>]</a:t>
            </a:r>
            <a:r>
              <a:rPr lang="cs-CZ" sz="2000" dirty="0" smtClean="0"/>
              <a:t>, dostupné z viz.jednotlivé obrázky</a:t>
            </a:r>
          </a:p>
          <a:p>
            <a:endParaRPr lang="cs-CZ" sz="2000" dirty="0" smtClean="0"/>
          </a:p>
          <a:p>
            <a:r>
              <a:rPr lang="cs-CZ" sz="2000" dirty="0" smtClean="0"/>
              <a:t>BRAUN, Richard, ČERVINKA, Pavel. </a:t>
            </a:r>
            <a:r>
              <a:rPr lang="cs-CZ" sz="2000" i="1" dirty="0" smtClean="0"/>
              <a:t>Amerika</a:t>
            </a:r>
            <a:r>
              <a:rPr lang="cs-CZ" sz="2000" dirty="0" smtClean="0"/>
              <a:t>. 2.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1997. Učebnice pro základní školy. ISBN 80-7183-090-9.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4829</TotalTime>
  <Words>377</Words>
  <Application>Microsoft Office PowerPoint</Application>
  <PresentationFormat>Předvádění na obrazovce (4:3)</PresentationFormat>
  <Paragraphs>113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USA The United States of America</vt:lpstr>
      <vt:lpstr>Snímek 4</vt:lpstr>
      <vt:lpstr>Snímek 5</vt:lpstr>
      <vt:lpstr>Povrch</vt:lpstr>
      <vt:lpstr>Snímek 7</vt:lpstr>
      <vt:lpstr>Snímek 8</vt:lpstr>
      <vt:lpstr>Snímek 9</vt:lpstr>
      <vt:lpstr>Snímek 10</vt:lpstr>
      <vt:lpstr>Podnebí</vt:lpstr>
      <vt:lpstr>Snímek 12</vt:lpstr>
      <vt:lpstr>Snímek 13</vt:lpstr>
      <vt:lpstr>Snímek 14</vt:lpstr>
      <vt:lpstr>Vodstvo</vt:lpstr>
      <vt:lpstr>Snímek 16</vt:lpstr>
      <vt:lpstr>Great Lakes</vt:lpstr>
      <vt:lpstr>Niagara Falls</vt:lpstr>
      <vt:lpstr>Snímek 19</vt:lpstr>
      <vt:lpstr>Vegetace</vt:lpstr>
      <vt:lpstr>Snímek 21</vt:lpstr>
      <vt:lpstr>Yellowstone National Park</vt:lpstr>
      <vt:lpstr>Snímek 23</vt:lpstr>
      <vt:lpstr>Snímek 24</vt:lpstr>
      <vt:lpstr>NP Sequoia</vt:lpstr>
      <vt:lpstr>Glacier NP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 The United States of America</dc:title>
  <dc:creator>Alena</dc:creator>
  <cp:lastModifiedBy>alencaa</cp:lastModifiedBy>
  <cp:revision>241</cp:revision>
  <dcterms:created xsi:type="dcterms:W3CDTF">2010-11-29T08:06:08Z</dcterms:created>
  <dcterms:modified xsi:type="dcterms:W3CDTF">2013-11-26T17:36:28Z</dcterms:modified>
</cp:coreProperties>
</file>