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71" r:id="rId12"/>
    <p:sldId id="265" r:id="rId13"/>
    <p:sldId id="266" r:id="rId14"/>
    <p:sldId id="272" r:id="rId15"/>
    <p:sldId id="268" r:id="rId16"/>
    <p:sldId id="269" r:id="rId17"/>
    <p:sldId id="270" r:id="rId18"/>
    <p:sldId id="258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1A"/>
    <a:srgbClr val="00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F153477-A969-4FBA-96D0-3E866AF6B78E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86533D5-F334-4669-B268-11745561F6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2A17C-A85C-4E94-863D-B66CC9BFAE9E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38773-966A-49EA-AB08-65B12124D5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E2308F-B20C-4BF4-B4C7-7B467DAC1833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82E5C4-19A9-486F-A2F4-CBEBC1CF2A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DA5781-4DCC-4132-9DA0-3E0412A18EF9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C93CE7-4133-4CB0-800D-CE4AF47FDB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87440F-5598-4846-9623-9F1DDEC1F007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D67772-289A-471C-8EBC-C0EA908983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915C8-F536-4A64-B835-822733865AC3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E6991-605D-4972-A791-C94F1FA6C5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79B592-73ED-4275-ABD8-72C95FD19CB9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9754AB2-DBEE-45DB-96B2-5AC8ED1FE5B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C6941-416F-4B1A-B340-4FA93BA4899A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0095D-48DC-4E61-995E-10240159BD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7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1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5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5CA2FB-D3E8-451C-9058-DCC3272A864E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8A52C9-76AB-4F4B-8475-2CA7C531C8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EEDE6-E1F6-4CE3-B956-38C25C053EC1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83CC1-92A6-4925-B512-E3D4313BD8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254C6-53BA-4E0C-8A55-C9B2004DA16F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15B9F-79AC-43F3-9621-815A20636D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9D95CCC-CDA6-4C19-A952-E92FCF23BB58}" type="datetimeFigureOut">
              <a:rPr lang="cs-CZ"/>
              <a:pPr>
                <a:defRPr/>
              </a:pPr>
              <a:t>26.11.2013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dirty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7DE6330-A59E-4A34-BD9E-F3DA256AD9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0" r:id="rId2"/>
    <p:sldLayoutId id="2147483696" r:id="rId3"/>
    <p:sldLayoutId id="2147483697" r:id="rId4"/>
    <p:sldLayoutId id="2147483698" r:id="rId5"/>
    <p:sldLayoutId id="2147483691" r:id="rId6"/>
    <p:sldLayoutId id="2147483699" r:id="rId7"/>
    <p:sldLayoutId id="2147483692" r:id="rId8"/>
    <p:sldLayoutId id="2147483700" r:id="rId9"/>
    <p:sldLayoutId id="2147483693" r:id="rId10"/>
    <p:sldLayoutId id="214748369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Water_supply.jpg" TargetMode="External"/><Relationship Id="rId13" Type="http://schemas.openxmlformats.org/officeDocument/2006/relationships/hyperlink" Target="http://upload.wikimedia.org/wikipedia/commons/e/e7/Earth's_Axis_(small).gif" TargetMode="External"/><Relationship Id="rId3" Type="http://schemas.openxmlformats.org/officeDocument/2006/relationships/hyperlink" Target="http://upload.wikimedia.org/wikipedia/commons/b/b5/Worlds_End_State_Park_Rock_Garden_6.jpg" TargetMode="External"/><Relationship Id="rId7" Type="http://schemas.openxmlformats.org/officeDocument/2006/relationships/hyperlink" Target="http://upload.wikimedia.org/wikipedia/commons/c/cc/Water_pluss_water.jpg" TargetMode="External"/><Relationship Id="rId12" Type="http://schemas.openxmlformats.org/officeDocument/2006/relationships/hyperlink" Target="http://upload.wikimedia.org/wikipedia/commons/c/cf/Kingdom_of_animals.png" TargetMode="External"/><Relationship Id="rId2" Type="http://schemas.openxmlformats.org/officeDocument/2006/relationships/hyperlink" Target="http://upload.wikimedia.org/wikipedia/commons/2/22/The_loveliest_rock_in_the_world_-_geograph.org.uk_-_136496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9/Water_Dolphin.jpg" TargetMode="External"/><Relationship Id="rId11" Type="http://schemas.openxmlformats.org/officeDocument/2006/relationships/hyperlink" Target="http://upload.wikimedia.org/wikipedia/commons/d/dd/Nature's_Loop.jpg" TargetMode="External"/><Relationship Id="rId5" Type="http://schemas.openxmlformats.org/officeDocument/2006/relationships/hyperlink" Target="http://upload.wikimedia.org/wikipedia/commons/3/38/Sky-1.jpeg" TargetMode="External"/><Relationship Id="rId10" Type="http://schemas.openxmlformats.org/officeDocument/2006/relationships/hyperlink" Target="http://upload.wikimedia.org/wikipedia/commons/1/15/Soil_contrast.JPG" TargetMode="External"/><Relationship Id="rId4" Type="http://schemas.openxmlformats.org/officeDocument/2006/relationships/hyperlink" Target="http://upload.wikimedia.org/wikipedia/commons/9/9f/Sky_.JPG" TargetMode="External"/><Relationship Id="rId9" Type="http://schemas.openxmlformats.org/officeDocument/2006/relationships/hyperlink" Target="http://upload.wikimedia.org/wikipedia/commons/f/f5/Granulite_soil.jpg" TargetMode="External"/><Relationship Id="rId14" Type="http://schemas.openxmlformats.org/officeDocument/2006/relationships/hyperlink" Target="http://upload.wikimedia.org/wikipedia/commons/e/e5/Earth_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560" y="1340768"/>
            <a:ext cx="8136904" cy="201622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kumimoji="0" lang="cs-CZ" sz="25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Poříčany</a:t>
            </a: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okr. Kolín</a:t>
            </a:r>
            <a:b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Mgr. Alena Černá</a:t>
            </a:r>
            <a:b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Název: VY_32_INOVACE_Z_12_</a:t>
            </a:r>
            <a:r>
              <a:rPr kumimoji="0" lang="cs-CZ" sz="2500" b="0" i="0" u="none" strike="noStrike" kern="0" cap="none" spc="0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Sféry Země</a:t>
            </a:r>
            <a:endParaRPr kumimoji="0" lang="cs-CZ" sz="2500" b="0" i="0" u="none" strike="noStrike" kern="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576" y="3429000"/>
            <a:ext cx="7488832" cy="15121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CZ1.07/1.4.00/21.3085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2400" kern="0" noProof="0" dirty="0">
                <a:latin typeface="+mn-lt"/>
                <a:cs typeface="+mn-cs"/>
              </a:rPr>
              <a:t>6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třída, zeměpis,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vizuální podpora k tématu Sféry Země, rozložení kontinentů a oceánů na Zemi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5013176"/>
            <a:ext cx="4886325" cy="124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3429000"/>
            <a:ext cx="7772400" cy="17281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  <a:latin typeface="GrilledCheese BTN Wide Blk" pitchFamily="34" charset="0"/>
              </a:rPr>
              <a:t>Sféry Zem</a:t>
            </a:r>
            <a:r>
              <a:rPr lang="cs-CZ" dirty="0" smtClean="0">
                <a:solidFill>
                  <a:schemeClr val="tx2">
                    <a:satMod val="200000"/>
                  </a:schemeClr>
                </a:solidFill>
                <a:latin typeface="Arial Black" pitchFamily="34" charset="0"/>
              </a:rPr>
              <a:t>ě</a:t>
            </a:r>
            <a:endParaRPr lang="cs-CZ" dirty="0">
              <a:solidFill>
                <a:schemeClr val="tx2">
                  <a:satMod val="20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The loveliest rock in the world - geograph.org.uk - 13649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" y="-26988"/>
            <a:ext cx="6096000" cy="4572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AutoShape 4" descr="http://upload.wikimedia.org/wikipedia/commons/b/b5/Worlds_End_State_Park_Rock_Garden_6.jpg"/>
          <p:cNvSpPr>
            <a:spLocks noChangeAspect="1" noChangeArrowheads="1"/>
          </p:cNvSpPr>
          <p:nvPr/>
        </p:nvSpPr>
        <p:spPr bwMode="auto">
          <a:xfrm>
            <a:off x="63500" y="-136525"/>
            <a:ext cx="13011150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rbel" pitchFamily="34" charset="0"/>
            </a:endParaRPr>
          </a:p>
        </p:txBody>
      </p:sp>
      <p:pic>
        <p:nvPicPr>
          <p:cNvPr id="9220" name="Picture 6" descr="File:Worlds End State Park Rock Garden 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3398838"/>
            <a:ext cx="7620000" cy="348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55875" y="1484313"/>
            <a:ext cx="3529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GrilledCheese BTN Wide Blk" pitchFamily="34" charset="0"/>
              </a:rPr>
              <a:t>Litosféra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68538" y="2276475"/>
            <a:ext cx="38163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dirty="0">
                <a:solidFill>
                  <a:schemeClr val="bg1"/>
                </a:solidFill>
                <a:latin typeface="GrilledCheese BTN Wide Blk" pitchFamily="34" charset="0"/>
              </a:rPr>
              <a:t>= </a:t>
            </a:r>
            <a:r>
              <a:rPr lang="cs-CZ" sz="3000" dirty="0">
                <a:solidFill>
                  <a:schemeClr val="bg1"/>
                </a:solidFill>
                <a:latin typeface="Arial Black" pitchFamily="34" charset="0"/>
              </a:rPr>
              <a:t>kamenný obal Zem</a:t>
            </a:r>
            <a:r>
              <a:rPr lang="cs-CZ" sz="3000" b="1" dirty="0">
                <a:solidFill>
                  <a:schemeClr val="bg1"/>
                </a:solidFill>
                <a:latin typeface="Arial Black" pitchFamily="34" charset="0"/>
              </a:rPr>
              <a:t>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File:Sky-1.jpeg"/>
          <p:cNvPicPr>
            <a:picLocks noChangeAspect="1" noChangeArrowheads="1"/>
          </p:cNvPicPr>
          <p:nvPr/>
        </p:nvPicPr>
        <p:blipFill>
          <a:blip r:embed="rId2" cstate="print"/>
          <a:srcRect b="17162"/>
          <a:stretch>
            <a:fillRect/>
          </a:stretch>
        </p:blipFill>
        <p:spPr bwMode="auto">
          <a:xfrm>
            <a:off x="1524000" y="2151063"/>
            <a:ext cx="7620000" cy="473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2" descr="File:Sky .JPG"/>
          <p:cNvPicPr>
            <a:picLocks noChangeAspect="1" noChangeArrowheads="1"/>
          </p:cNvPicPr>
          <p:nvPr/>
        </p:nvPicPr>
        <p:blipFill>
          <a:blip r:embed="rId3" cstate="print"/>
          <a:srcRect b="21851"/>
          <a:stretch>
            <a:fillRect/>
          </a:stretch>
        </p:blipFill>
        <p:spPr bwMode="auto">
          <a:xfrm>
            <a:off x="0" y="0"/>
            <a:ext cx="6096000" cy="35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95513" y="1557338"/>
            <a:ext cx="424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GrilledCheese BTN Wide Blk" pitchFamily="34" charset="0"/>
              </a:rPr>
              <a:t>Atmosféra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95513" y="3068638"/>
            <a:ext cx="47529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GrilledCheese BTN Wide Blk" pitchFamily="34" charset="0"/>
              </a:rPr>
              <a:t>= </a:t>
            </a: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plynný (vzduchový) obal Zem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4" descr="File:Water pluss water.jpg"/>
          <p:cNvSpPr>
            <a:spLocks noChangeAspect="1" noChangeArrowheads="1"/>
          </p:cNvSpPr>
          <p:nvPr/>
        </p:nvSpPr>
        <p:spPr bwMode="auto">
          <a:xfrm>
            <a:off x="63500" y="-136525"/>
            <a:ext cx="62198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rbel" pitchFamily="34" charset="0"/>
            </a:endParaRPr>
          </a:p>
        </p:txBody>
      </p:sp>
      <p:pic>
        <p:nvPicPr>
          <p:cNvPr id="11267" name="Picture 6" descr="http://upload.wikimedia.org/wikipedia/commons/c/cc/Water_pluss_wa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4125" y="781050"/>
            <a:ext cx="6619875" cy="607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8" descr="File:Water suppl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3" y="3573463"/>
            <a:ext cx="2808288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2" descr="File:Water Dolph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632325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716463" y="2420938"/>
            <a:ext cx="4427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>
                <a:solidFill>
                  <a:schemeClr val="bg1"/>
                </a:solidFill>
                <a:latin typeface="GrilledCheese BTN Wide Blk" pitchFamily="34" charset="0"/>
              </a:rPr>
              <a:t>Hydrosféra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87900" y="3573463"/>
            <a:ext cx="345598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GrilledCheese BTN Wide Blk" pitchFamily="34" charset="0"/>
              </a:rPr>
              <a:t>= </a:t>
            </a: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vodní obal Zem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6" descr="File:Soil contra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430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2" descr="File:Granulite soil.jpg"/>
          <p:cNvPicPr>
            <a:picLocks noChangeAspect="1" noChangeArrowheads="1"/>
          </p:cNvPicPr>
          <p:nvPr/>
        </p:nvPicPr>
        <p:blipFill>
          <a:blip r:embed="rId3" cstate="print"/>
          <a:srcRect l="3362" b="2037"/>
          <a:stretch>
            <a:fillRect/>
          </a:stretch>
        </p:blipFill>
        <p:spPr bwMode="auto">
          <a:xfrm>
            <a:off x="5508625" y="0"/>
            <a:ext cx="3635375" cy="558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42988" y="1844675"/>
            <a:ext cx="3889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 err="1">
                <a:solidFill>
                  <a:schemeClr val="bg1"/>
                </a:solidFill>
                <a:latin typeface="GrilledCheese BTN Wide Blk" pitchFamily="34" charset="0"/>
              </a:rPr>
              <a:t>Pedosféra</a:t>
            </a:r>
            <a:endParaRPr lang="cs-CZ" sz="4000" b="1" dirty="0">
              <a:solidFill>
                <a:schemeClr val="bg1"/>
              </a:solidFill>
              <a:latin typeface="GrilledCheese BTN Wide Bl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3500438"/>
            <a:ext cx="316865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GrilledCheese BTN Wide Blk" pitchFamily="34" charset="0"/>
              </a:rPr>
              <a:t>= </a:t>
            </a:r>
            <a:r>
              <a:rPr lang="cs-CZ" sz="3200" dirty="0" smtClean="0">
                <a:solidFill>
                  <a:schemeClr val="bg1"/>
                </a:solidFill>
                <a:latin typeface="Arial Black" pitchFamily="34" charset="0"/>
              </a:rPr>
              <a:t>půdní </a:t>
            </a: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obal Zem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Nature's Lo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44450"/>
            <a:ext cx="7620000" cy="677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File:Kingdom of animal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7525" y="1341438"/>
            <a:ext cx="4816475" cy="551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3850" y="1844675"/>
            <a:ext cx="36004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 dirty="0">
                <a:latin typeface="GrilledCheese BTN Wide Blk" pitchFamily="34" charset="0"/>
              </a:rPr>
              <a:t>Biosféra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3429000"/>
            <a:ext cx="324008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>
                <a:latin typeface="GrilledCheese BTN Wide Blk" pitchFamily="34" charset="0"/>
              </a:rPr>
              <a:t>= </a:t>
            </a:r>
            <a:r>
              <a:rPr lang="cs-CZ" sz="3200" dirty="0">
                <a:latin typeface="Arial Black" pitchFamily="34" charset="0"/>
              </a:rPr>
              <a:t>živý obal Zem</a:t>
            </a:r>
            <a:r>
              <a:rPr lang="cs-CZ" sz="3200" b="1" dirty="0">
                <a:latin typeface="Arial Black" pitchFamily="34" charset="0"/>
              </a:rPr>
              <a:t>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2" descr="Earth's_Axis_(small)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3" y="350838"/>
            <a:ext cx="8232775" cy="617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File:Earth 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341438"/>
            <a:ext cx="8915400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200000"/>
                  </a:schemeClr>
                </a:solidFill>
              </a:rPr>
              <a:t>Povrch Zeměkoule</a:t>
            </a:r>
            <a:endParaRPr lang="cs-CZ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sz="half" idx="1"/>
          </p:nvPr>
        </p:nvSpPr>
        <p:spPr>
          <a:xfrm>
            <a:off x="465138" y="1770063"/>
            <a:ext cx="4038600" cy="4525962"/>
          </a:xfrm>
        </p:spPr>
        <p:txBody>
          <a:bodyPr/>
          <a:lstStyle/>
          <a:p>
            <a:r>
              <a:rPr lang="cs-CZ" sz="3600" b="1" smtClean="0"/>
              <a:t>Pevnina</a:t>
            </a:r>
          </a:p>
          <a:p>
            <a:pPr lvl="1"/>
            <a:endParaRPr lang="cs-CZ" smtClean="0"/>
          </a:p>
        </p:txBody>
      </p:sp>
      <p:sp>
        <p:nvSpPr>
          <p:cNvPr id="16388" name="Zástupný symbol pro obsah 3"/>
          <p:cNvSpPr>
            <a:spLocks noGrp="1"/>
          </p:cNvSpPr>
          <p:nvPr>
            <p:ph sz="half" idx="2"/>
          </p:nvPr>
        </p:nvSpPr>
        <p:spPr>
          <a:xfrm>
            <a:off x="4656138" y="1770063"/>
            <a:ext cx="4038600" cy="4525962"/>
          </a:xfrm>
        </p:spPr>
        <p:txBody>
          <a:bodyPr/>
          <a:lstStyle/>
          <a:p>
            <a:r>
              <a:rPr lang="cs-CZ" sz="3600" b="1" smtClean="0"/>
              <a:t>Světový oceán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2997200"/>
            <a:ext cx="6264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rbel" pitchFamily="34" charset="0"/>
              </a:rPr>
              <a:t>29%					  71%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1772816"/>
            <a:ext cx="7772400" cy="2088232"/>
          </a:xfrm>
        </p:spPr>
        <p:txBody>
          <a:bodyPr/>
          <a:lstStyle/>
          <a:p>
            <a:pPr algn="ctr"/>
            <a:r>
              <a:rPr lang="cs-CZ" dirty="0" smtClean="0"/>
              <a:t>Které části pevniny </a:t>
            </a:r>
            <a:br>
              <a:rPr lang="cs-CZ" dirty="0" smtClean="0"/>
            </a:br>
            <a:r>
              <a:rPr lang="cs-CZ" dirty="0" smtClean="0"/>
              <a:t>– kontinenty – </a:t>
            </a:r>
            <a:br>
              <a:rPr lang="cs-CZ" dirty="0" smtClean="0"/>
            </a:br>
            <a:r>
              <a:rPr lang="cs-CZ" dirty="0" smtClean="0"/>
              <a:t>se skrývají pod otazníky?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Earth 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341438"/>
            <a:ext cx="8915400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427538" y="1628775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851275" y="1916113"/>
            <a:ext cx="25923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Evropa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95963" y="1700213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19700" y="1989138"/>
            <a:ext cx="25923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Asie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00563" y="2924175"/>
            <a:ext cx="10080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79838" y="3068638"/>
            <a:ext cx="25923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Afrika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835150" y="2133600"/>
            <a:ext cx="1008063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411413" y="3357563"/>
            <a:ext cx="1008062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627313" y="1484313"/>
            <a:ext cx="93662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A</a:t>
            </a:r>
          </a:p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m</a:t>
            </a:r>
          </a:p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e</a:t>
            </a:r>
          </a:p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r</a:t>
            </a:r>
          </a:p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i</a:t>
            </a:r>
          </a:p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k</a:t>
            </a:r>
          </a:p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235825" y="3933825"/>
            <a:ext cx="1008063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30888" y="4221163"/>
            <a:ext cx="33131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Austrálie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40200" y="5229225"/>
            <a:ext cx="10080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GrilledCheese BTN Wide Blk" pitchFamily="34" charset="0"/>
              </a:rPr>
              <a:t>?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916238" y="5300663"/>
            <a:ext cx="38877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GrilledCheese BTN Wide Blk" pitchFamily="34" charset="0"/>
              </a:rPr>
              <a:t>Antarktida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4" dur="1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" presetClass="exit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5" grpId="0"/>
      <p:bldP spid="5" grpId="1"/>
      <p:bldP spid="6" grpId="0"/>
      <p:bldP spid="6" grpId="1"/>
      <p:bldP spid="6" grpId="2"/>
      <p:bldP spid="7" grpId="0"/>
      <p:bldP spid="7" grpId="1"/>
      <p:bldP spid="8" grpId="0"/>
      <p:bldP spid="8" grpId="1"/>
      <p:bldP spid="8" grpId="2"/>
      <p:bldP spid="9" grpId="0"/>
      <p:bldP spid="9" grpId="1"/>
      <p:bldP spid="10" grpId="0"/>
      <p:bldP spid="10" grpId="1"/>
      <p:bldP spid="10" grpId="2"/>
      <p:bldP spid="11" grpId="0"/>
      <p:bldP spid="11" grpId="1"/>
      <p:bldP spid="11" grpId="2"/>
      <p:bldP spid="12" grpId="0"/>
      <p:bldP spid="12" grpId="1"/>
      <p:bldP spid="13" grpId="0"/>
      <p:bldP spid="13" grpId="1"/>
      <p:bldP spid="13" grpId="2"/>
      <p:bldP spid="14" grpId="0"/>
      <p:bldP spid="14" grpId="1"/>
      <p:bldP spid="15" grpId="0"/>
      <p:bldP spid="15" grpId="1"/>
      <p:bldP spid="15" grpId="2"/>
      <p:bldP spid="16" grpId="0"/>
      <p:bldP spid="16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200000"/>
                  </a:schemeClr>
                </a:solidFill>
              </a:rPr>
              <a:t>Povrch Zeměkoule</a:t>
            </a:r>
            <a:endParaRPr lang="cs-CZ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276725"/>
          </a:xfrm>
        </p:spPr>
        <p:txBody>
          <a:bodyPr/>
          <a:lstStyle/>
          <a:p>
            <a:r>
              <a:rPr lang="cs-CZ" sz="3600" b="1" smtClean="0"/>
              <a:t>Pevnina</a:t>
            </a:r>
          </a:p>
          <a:p>
            <a:pPr lvl="1"/>
            <a:r>
              <a:rPr lang="cs-CZ" sz="3200" smtClean="0"/>
              <a:t>Evropa</a:t>
            </a:r>
          </a:p>
          <a:p>
            <a:pPr lvl="1"/>
            <a:r>
              <a:rPr lang="cs-CZ" sz="3200" smtClean="0"/>
              <a:t>Asie</a:t>
            </a:r>
          </a:p>
          <a:p>
            <a:pPr lvl="1"/>
            <a:r>
              <a:rPr lang="cs-CZ" sz="3200" smtClean="0"/>
              <a:t>Afrika</a:t>
            </a:r>
          </a:p>
          <a:p>
            <a:pPr lvl="1"/>
            <a:r>
              <a:rPr lang="cs-CZ" sz="3200" smtClean="0"/>
              <a:t>Amerika</a:t>
            </a:r>
          </a:p>
          <a:p>
            <a:pPr lvl="1"/>
            <a:r>
              <a:rPr lang="cs-CZ" sz="3200" smtClean="0"/>
              <a:t>Austrálie</a:t>
            </a:r>
          </a:p>
          <a:p>
            <a:pPr lvl="1"/>
            <a:r>
              <a:rPr lang="cs-CZ" sz="3200" smtClean="0"/>
              <a:t>Antarktida</a:t>
            </a:r>
          </a:p>
          <a:p>
            <a:pPr lvl="1"/>
            <a:endParaRPr lang="cs-CZ" smtClean="0"/>
          </a:p>
        </p:txBody>
      </p:sp>
      <p:sp>
        <p:nvSpPr>
          <p:cNvPr id="18436" name="Zástupný symbol pro obsah 3"/>
          <p:cNvSpPr>
            <a:spLocks noGrp="1"/>
          </p:cNvSpPr>
          <p:nvPr>
            <p:ph sz="half" idx="2"/>
          </p:nvPr>
        </p:nvSpPr>
        <p:spPr>
          <a:xfrm>
            <a:off x="4656138" y="1770063"/>
            <a:ext cx="4038600" cy="4525962"/>
          </a:xfrm>
        </p:spPr>
        <p:txBody>
          <a:bodyPr/>
          <a:lstStyle/>
          <a:p>
            <a:r>
              <a:rPr lang="cs-CZ" sz="3600" b="1" smtClean="0"/>
              <a:t>Světový oceán</a:t>
            </a:r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2484438" y="5013325"/>
            <a:ext cx="44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1988840"/>
            <a:ext cx="7772400" cy="1404768"/>
          </a:xfrm>
        </p:spPr>
        <p:txBody>
          <a:bodyPr/>
          <a:lstStyle/>
          <a:p>
            <a:pPr algn="ctr"/>
            <a:r>
              <a:rPr lang="cs-CZ" dirty="0" smtClean="0"/>
              <a:t>Jak se nazývají </a:t>
            </a:r>
            <a:br>
              <a:rPr lang="cs-CZ" dirty="0" smtClean="0"/>
            </a:br>
            <a:r>
              <a:rPr lang="cs-CZ" dirty="0" smtClean="0"/>
              <a:t>jednotlivé oceány?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Earth 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341438"/>
            <a:ext cx="8915400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55875" y="2492375"/>
            <a:ext cx="2376488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orbel" pitchFamily="34" charset="0"/>
              </a:rPr>
              <a:t>Atlantický</a:t>
            </a:r>
          </a:p>
          <a:p>
            <a:endParaRPr lang="cs-CZ" sz="3600" b="1">
              <a:solidFill>
                <a:srgbClr val="FFFF00"/>
              </a:solidFill>
              <a:latin typeface="Corbel" pitchFamily="34" charset="0"/>
            </a:endParaRPr>
          </a:p>
          <a:p>
            <a:endParaRPr lang="cs-CZ" sz="3600" b="1">
              <a:solidFill>
                <a:srgbClr val="FFFF00"/>
              </a:solidFill>
              <a:latin typeface="Corbel" pitchFamily="34" charset="0"/>
            </a:endParaRPr>
          </a:p>
          <a:p>
            <a:r>
              <a:rPr lang="cs-CZ" sz="3600" b="1">
                <a:solidFill>
                  <a:srgbClr val="FFFF00"/>
                </a:solidFill>
                <a:latin typeface="Corbel" pitchFamily="34" charset="0"/>
              </a:rPr>
              <a:t>         oceán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24525" y="3500438"/>
            <a:ext cx="1943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FF00"/>
                </a:solidFill>
                <a:latin typeface="Corbel" pitchFamily="34" charset="0"/>
              </a:rPr>
              <a:t>Indický</a:t>
            </a:r>
          </a:p>
          <a:p>
            <a:r>
              <a:rPr lang="cs-CZ" sz="3600" b="1">
                <a:solidFill>
                  <a:srgbClr val="FFFF00"/>
                </a:solidFill>
                <a:latin typeface="Corbel" pitchFamily="34" charset="0"/>
              </a:rPr>
              <a:t>  oceán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2887663"/>
            <a:ext cx="1800225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FF00"/>
                </a:solidFill>
                <a:latin typeface="Corbel" pitchFamily="34" charset="0"/>
              </a:rPr>
              <a:t>Tichý</a:t>
            </a:r>
          </a:p>
          <a:p>
            <a:endParaRPr lang="cs-CZ" sz="3600" b="1">
              <a:solidFill>
                <a:srgbClr val="FFFF00"/>
              </a:solidFill>
              <a:latin typeface="Corbel" pitchFamily="34" charset="0"/>
            </a:endParaRPr>
          </a:p>
          <a:p>
            <a:r>
              <a:rPr lang="cs-CZ" sz="3600" b="1">
                <a:solidFill>
                  <a:srgbClr val="FFFF00"/>
                </a:solidFill>
                <a:latin typeface="Corbel" pitchFamily="34" charset="0"/>
              </a:rPr>
              <a:t>   oceán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43213" y="260350"/>
            <a:ext cx="3673475" cy="1200150"/>
          </a:xfrm>
          <a:prstGeom prst="rect">
            <a:avLst/>
          </a:prstGeom>
          <a:solidFill>
            <a:srgbClr val="00001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solidFill>
                  <a:srgbClr val="FFFF00"/>
                </a:solidFill>
                <a:latin typeface="Corbel" pitchFamily="34" charset="0"/>
              </a:rPr>
              <a:t>Severní ledový oceán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84438" y="5014913"/>
            <a:ext cx="4391025" cy="584200"/>
          </a:xfrm>
          <a:prstGeom prst="rect">
            <a:avLst/>
          </a:prstGeom>
          <a:solidFill>
            <a:srgbClr val="00001A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>
                <a:solidFill>
                  <a:srgbClr val="FFFF00"/>
                </a:solidFill>
                <a:latin typeface="Corbel" pitchFamily="34" charset="0"/>
              </a:rPr>
              <a:t>J  i  ž  n  í      o  c  e  á  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 animBg="1"/>
      <p:bldP spid="6" grpId="1" animBg="1"/>
      <p:bldP spid="8" grpId="0" animBg="1"/>
      <p:bldP spid="8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200000"/>
                  </a:schemeClr>
                </a:solidFill>
              </a:rPr>
              <a:t>Povrch Zeměkoule</a:t>
            </a:r>
            <a:endParaRPr lang="cs-CZ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sz="half" idx="1"/>
          </p:nvPr>
        </p:nvSpPr>
        <p:spPr>
          <a:xfrm>
            <a:off x="465138" y="1770063"/>
            <a:ext cx="4038600" cy="4525962"/>
          </a:xfrm>
        </p:spPr>
        <p:txBody>
          <a:bodyPr/>
          <a:lstStyle/>
          <a:p>
            <a:r>
              <a:rPr lang="cs-CZ" sz="3600" b="1" smtClean="0"/>
              <a:t>Pevnina</a:t>
            </a:r>
          </a:p>
          <a:p>
            <a:pPr lvl="1"/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6138" y="1770063"/>
            <a:ext cx="4038600" cy="4525962"/>
          </a:xfrm>
        </p:spPr>
        <p:txBody>
          <a:bodyPr/>
          <a:lstStyle/>
          <a:p>
            <a:r>
              <a:rPr lang="cs-CZ" sz="3600" b="1" smtClean="0"/>
              <a:t>Světový oceán</a:t>
            </a:r>
          </a:p>
          <a:p>
            <a:pPr lvl="1"/>
            <a:r>
              <a:rPr lang="cs-CZ" sz="3200" smtClean="0"/>
              <a:t>Atlantický oceán</a:t>
            </a:r>
          </a:p>
          <a:p>
            <a:pPr lvl="1"/>
            <a:r>
              <a:rPr lang="cs-CZ" sz="3200" smtClean="0"/>
              <a:t>Indický oceán</a:t>
            </a:r>
          </a:p>
          <a:p>
            <a:pPr lvl="1"/>
            <a:r>
              <a:rPr lang="cs-CZ" sz="3200" smtClean="0"/>
              <a:t>Tichý oceán</a:t>
            </a:r>
          </a:p>
          <a:p>
            <a:pPr lvl="1"/>
            <a:r>
              <a:rPr lang="cs-CZ" sz="3200" smtClean="0"/>
              <a:t>Severní ledový oceán</a:t>
            </a:r>
          </a:p>
          <a:p>
            <a:pPr lvl="1"/>
            <a:endParaRPr lang="cs-CZ" sz="3200" smtClean="0"/>
          </a:p>
          <a:p>
            <a:pPr lvl="1"/>
            <a:r>
              <a:rPr lang="cs-CZ" sz="2000" smtClean="0"/>
              <a:t>Jižní oceán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200000"/>
                  </a:schemeClr>
                </a:solidFill>
              </a:rPr>
              <a:t>Povrch Zeměkoule</a:t>
            </a:r>
            <a:endParaRPr lang="cs-CZ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1507" name="Zástupný symbol pro obsah 3"/>
          <p:cNvSpPr>
            <a:spLocks noGrp="1"/>
          </p:cNvSpPr>
          <p:nvPr>
            <p:ph sz="half" idx="2"/>
          </p:nvPr>
        </p:nvSpPr>
        <p:spPr>
          <a:xfrm>
            <a:off x="4656138" y="1770063"/>
            <a:ext cx="4038600" cy="4525962"/>
          </a:xfrm>
        </p:spPr>
        <p:txBody>
          <a:bodyPr/>
          <a:lstStyle/>
          <a:p>
            <a:r>
              <a:rPr lang="cs-CZ" sz="3600" b="1" smtClean="0"/>
              <a:t>Světový oceán</a:t>
            </a:r>
          </a:p>
          <a:p>
            <a:pPr lvl="1"/>
            <a:r>
              <a:rPr lang="cs-CZ" sz="3200" smtClean="0"/>
              <a:t>Atlantický oceán</a:t>
            </a:r>
          </a:p>
          <a:p>
            <a:pPr lvl="1"/>
            <a:r>
              <a:rPr lang="cs-CZ" sz="3200" smtClean="0"/>
              <a:t>Indický oceán</a:t>
            </a:r>
          </a:p>
          <a:p>
            <a:pPr lvl="1"/>
            <a:r>
              <a:rPr lang="cs-CZ" sz="3200" smtClean="0"/>
              <a:t>Tichý oceán</a:t>
            </a:r>
          </a:p>
          <a:p>
            <a:pPr lvl="1"/>
            <a:r>
              <a:rPr lang="cs-CZ" sz="3200" smtClean="0"/>
              <a:t>Severní ledový oceán</a:t>
            </a:r>
          </a:p>
          <a:p>
            <a:pPr lvl="1"/>
            <a:endParaRPr lang="cs-CZ" sz="3200" smtClean="0"/>
          </a:p>
          <a:p>
            <a:pPr lvl="1"/>
            <a:r>
              <a:rPr lang="cs-CZ" sz="2000" smtClean="0"/>
              <a:t>Jižní oceán</a:t>
            </a:r>
          </a:p>
        </p:txBody>
      </p:sp>
      <p:sp>
        <p:nvSpPr>
          <p:cNvPr id="2150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44675"/>
            <a:ext cx="4038600" cy="4276725"/>
          </a:xfrm>
        </p:spPr>
        <p:txBody>
          <a:bodyPr/>
          <a:lstStyle/>
          <a:p>
            <a:r>
              <a:rPr lang="cs-CZ" sz="3600" b="1" smtClean="0"/>
              <a:t>Pevnina</a:t>
            </a:r>
          </a:p>
          <a:p>
            <a:pPr lvl="1"/>
            <a:r>
              <a:rPr lang="cs-CZ" sz="3200" smtClean="0"/>
              <a:t>Evropa</a:t>
            </a:r>
          </a:p>
          <a:p>
            <a:pPr lvl="1"/>
            <a:r>
              <a:rPr lang="cs-CZ" sz="3200" smtClean="0"/>
              <a:t>Asie</a:t>
            </a:r>
          </a:p>
          <a:p>
            <a:pPr lvl="1"/>
            <a:r>
              <a:rPr lang="cs-CZ" sz="3200" smtClean="0"/>
              <a:t>Afrika</a:t>
            </a:r>
          </a:p>
          <a:p>
            <a:pPr lvl="1"/>
            <a:r>
              <a:rPr lang="cs-CZ" sz="3200" smtClean="0"/>
              <a:t>Amerika</a:t>
            </a:r>
          </a:p>
          <a:p>
            <a:pPr lvl="1"/>
            <a:r>
              <a:rPr lang="cs-CZ" sz="3200" smtClean="0"/>
              <a:t>Austrálie</a:t>
            </a:r>
          </a:p>
          <a:p>
            <a:pPr lvl="1"/>
            <a:r>
              <a:rPr lang="cs-CZ" sz="3200" smtClean="0"/>
              <a:t>Antarktida</a:t>
            </a:r>
          </a:p>
          <a:p>
            <a:pPr lvl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Použité zdroje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3200" dirty="0" smtClean="0"/>
              <a:t>Obrázky jsou dostupné z </a:t>
            </a:r>
            <a:r>
              <a:rPr lang="en-US" sz="3200" dirty="0" smtClean="0"/>
              <a:t>Wikimedia Commons </a:t>
            </a:r>
            <a:r>
              <a:rPr lang="cs-CZ" sz="3200" dirty="0" smtClean="0"/>
              <a:t>online </a:t>
            </a:r>
            <a:r>
              <a:rPr lang="en-US" sz="3200" dirty="0" smtClean="0"/>
              <a:t>[cit. 2012-11-</a:t>
            </a:r>
            <a:r>
              <a:rPr lang="cs-CZ" sz="3200" smtClean="0"/>
              <a:t>11</a:t>
            </a:r>
            <a:r>
              <a:rPr lang="en-US" sz="3200" smtClean="0"/>
              <a:t>]</a:t>
            </a:r>
            <a:r>
              <a:rPr lang="cs-CZ" sz="3200" dirty="0" smtClean="0"/>
              <a:t> </a:t>
            </a:r>
          </a:p>
          <a:p>
            <a:pPr>
              <a:buNone/>
            </a:pPr>
            <a:r>
              <a:rPr lang="cs-CZ" sz="3200" dirty="0" smtClean="0"/>
              <a:t>	</a:t>
            </a:r>
            <a:r>
              <a:rPr lang="cs-CZ" sz="2500" dirty="0" smtClean="0"/>
              <a:t>seřazeno dle pořadí v prezentaci</a:t>
            </a:r>
            <a:endParaRPr lang="en-US" sz="2500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2"/>
              </a:rPr>
              <a:t>http://upload.wikimedia.org/wikipedia/commons/2/22/The_loveliest_rock_in_the_world_-_geograph.org.uk_-_1364965.jpg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3"/>
              </a:rPr>
              <a:t>http://upload.wikimedia.org/wikipedia/commons/b/b5/Worlds_End_State_Park_Rock_Garden_6.jpg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4"/>
              </a:rPr>
              <a:t>http://upload.wikimedia.org/wikipedia/commons/9/9f/Sky_.JPG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5"/>
              </a:rPr>
              <a:t>http://upload.wikimedia.org/wikipedia/commons/3/38/Sky-1.jpeg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6"/>
              </a:rPr>
              <a:t>http://upload.wikimedia.org/wikipedia/commons/f/f9/Water_Dolphin.jpg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7"/>
              </a:rPr>
              <a:t>http://upload.wikimedia.org/wikipedia/commons/c/cc/Water_pluss_water.jpg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8"/>
              </a:rPr>
              <a:t>http://commons.wikimedia.org/wiki/File:Water_supply.jpg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9"/>
              </a:rPr>
              <a:t>http://upload.wikimedia.org/wikipedia/commons/f/f5/Granulite_soil.jpg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10"/>
              </a:rPr>
              <a:t>http://upload.wikimedia.org/wikipedia/commons/1/15/Soil_contrast.JPG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11"/>
              </a:rPr>
              <a:t>http://upload.wikimedia.org/wikipedia/commons/d/dd/Nature%27s_Loop.jpg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12"/>
              </a:rPr>
              <a:t>http://upload.wikimedia.org/wikipedia/commons/c/cf/Kingdom_of_animals.png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13"/>
              </a:rPr>
              <a:t>http://upload.wikimedia.org/wikipedia/commons/e/e7/Earth%27s_Axis_%28small%29.gif</a:t>
            </a: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>
                <a:hlinkClick r:id="rId14"/>
              </a:rPr>
              <a:t>http://upload.wikimedia.org/wikipedia/commons/e/e5/Earth_.jpg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639</TotalTime>
  <Words>191</Words>
  <Application>Microsoft Office PowerPoint</Application>
  <PresentationFormat>Předvádění na obrazovce (4:3)</PresentationFormat>
  <Paragraphs>99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Metro</vt:lpstr>
      <vt:lpstr>Snímek 1</vt:lpstr>
      <vt:lpstr>Sféry Země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Povrch Zeměkoule</vt:lpstr>
      <vt:lpstr>Které části pevniny  – kontinenty –  se skrývají pod otazníky?</vt:lpstr>
      <vt:lpstr>Snímek 12</vt:lpstr>
      <vt:lpstr>Povrch Zeměkoule</vt:lpstr>
      <vt:lpstr>Jak se nazývají  jednotlivé oceány?</vt:lpstr>
      <vt:lpstr>Snímek 15</vt:lpstr>
      <vt:lpstr>Povrch Zeměkoule</vt:lpstr>
      <vt:lpstr>Povrch Zeměkoule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alencaa</cp:lastModifiedBy>
  <cp:revision>21</cp:revision>
  <dcterms:created xsi:type="dcterms:W3CDTF">2012-11-19T11:55:20Z</dcterms:created>
  <dcterms:modified xsi:type="dcterms:W3CDTF">2013-11-26T17:34:38Z</dcterms:modified>
</cp:coreProperties>
</file>