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5" r:id="rId2"/>
    <p:sldId id="256" r:id="rId3"/>
    <p:sldId id="257" r:id="rId4"/>
    <p:sldId id="258" r:id="rId5"/>
    <p:sldId id="275" r:id="rId6"/>
    <p:sldId id="276" r:id="rId7"/>
    <p:sldId id="277" r:id="rId8"/>
    <p:sldId id="278" r:id="rId9"/>
    <p:sldId id="279" r:id="rId10"/>
    <p:sldId id="280" r:id="rId11"/>
    <p:sldId id="281" r:id="rId12"/>
    <p:sldId id="282" r:id="rId13"/>
    <p:sldId id="283" r:id="rId14"/>
    <p:sldId id="284" r:id="rId15"/>
    <p:sldId id="285" r:id="rId16"/>
    <p:sldId id="286" r:id="rId17"/>
    <p:sldId id="287" r:id="rId18"/>
    <p:sldId id="288" r:id="rId19"/>
    <p:sldId id="289" r:id="rId20"/>
    <p:sldId id="290" r:id="rId21"/>
    <p:sldId id="291" r:id="rId22"/>
    <p:sldId id="292" r:id="rId23"/>
    <p:sldId id="259" r:id="rId24"/>
    <p:sldId id="260" r:id="rId25"/>
    <p:sldId id="261" r:id="rId26"/>
    <p:sldId id="262" r:id="rId27"/>
    <p:sldId id="263" r:id="rId28"/>
    <p:sldId id="264" r:id="rId29"/>
    <p:sldId id="265" r:id="rId30"/>
    <p:sldId id="266" r:id="rId31"/>
    <p:sldId id="267" r:id="rId32"/>
    <p:sldId id="294" r:id="rId3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FF7C80"/>
    <a:srgbClr val="1C1C1C"/>
    <a:srgbClr val="FF0000"/>
    <a:srgbClr val="BDE4BA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06" autoAdjust="0"/>
    <p:restoredTop sz="94768" autoAdjust="0"/>
  </p:normalViewPr>
  <p:slideViewPr>
    <p:cSldViewPr>
      <p:cViewPr varScale="1">
        <p:scale>
          <a:sx n="69" d="100"/>
          <a:sy n="69" d="100"/>
        </p:scale>
        <p:origin x="-1182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651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D895CBB-6D94-40AC-ABB1-AEC681AFEE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684517-BD8A-423F-8975-A953042514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09F5A7-1799-49C4-8EBA-CF1AACDC58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1575E1-16A0-4271-8536-EB016790C9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A8946F-07C2-4912-B977-BA78B92283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7EC4D6-FECA-45AF-8AD2-D1752270C1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6F7AC00-26AD-4E83-A25E-D740BEE31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77C0F1-C675-4576-9C81-2412928133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94B7AC-310B-46A8-AA11-A343FCC389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23177DC-A10F-4B53-B948-0DB75A18525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2087E-1DC2-4D53-AA36-017B2AB478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BCE9C412-746E-434F-B73D-6D92B2D4F4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" Target="slide3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7.xml"/><Relationship Id="rId13" Type="http://schemas.openxmlformats.org/officeDocument/2006/relationships/slide" Target="slide18.xml"/><Relationship Id="rId18" Type="http://schemas.openxmlformats.org/officeDocument/2006/relationships/slide" Target="slide23.xml"/><Relationship Id="rId26" Type="http://schemas.openxmlformats.org/officeDocument/2006/relationships/slide" Target="slide28.xml"/><Relationship Id="rId3" Type="http://schemas.openxmlformats.org/officeDocument/2006/relationships/slide" Target="slide4.xml"/><Relationship Id="rId21" Type="http://schemas.openxmlformats.org/officeDocument/2006/relationships/slide" Target="slide20.xml"/><Relationship Id="rId7" Type="http://schemas.openxmlformats.org/officeDocument/2006/relationships/slide" Target="slide8.xml"/><Relationship Id="rId12" Type="http://schemas.openxmlformats.org/officeDocument/2006/relationships/slide" Target="slide10.xml"/><Relationship Id="rId17" Type="http://schemas.openxmlformats.org/officeDocument/2006/relationships/slide" Target="slide24.xml"/><Relationship Id="rId25" Type="http://schemas.openxmlformats.org/officeDocument/2006/relationships/slide" Target="slide29.xml"/><Relationship Id="rId2" Type="http://schemas.openxmlformats.org/officeDocument/2006/relationships/slide" Target="slide16.xml"/><Relationship Id="rId16" Type="http://schemas.openxmlformats.org/officeDocument/2006/relationships/slide" Target="slide14.xml"/><Relationship Id="rId20" Type="http://schemas.openxmlformats.org/officeDocument/2006/relationships/slide" Target="slide21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2.xml"/><Relationship Id="rId6" Type="http://schemas.openxmlformats.org/officeDocument/2006/relationships/slide" Target="slide9.xml"/><Relationship Id="rId11" Type="http://schemas.openxmlformats.org/officeDocument/2006/relationships/slide" Target="slide11.xml"/><Relationship Id="rId24" Type="http://schemas.openxmlformats.org/officeDocument/2006/relationships/slide" Target="slide31.xml"/><Relationship Id="rId5" Type="http://schemas.openxmlformats.org/officeDocument/2006/relationships/slide" Target="slide5.xml"/><Relationship Id="rId15" Type="http://schemas.openxmlformats.org/officeDocument/2006/relationships/slide" Target="slide15.xml"/><Relationship Id="rId23" Type="http://schemas.openxmlformats.org/officeDocument/2006/relationships/slide" Target="slide30.xml"/><Relationship Id="rId28" Type="http://schemas.openxmlformats.org/officeDocument/2006/relationships/slide" Target="slide26.xml"/><Relationship Id="rId10" Type="http://schemas.openxmlformats.org/officeDocument/2006/relationships/slide" Target="slide12.xml"/><Relationship Id="rId19" Type="http://schemas.openxmlformats.org/officeDocument/2006/relationships/slide" Target="slide22.xml"/><Relationship Id="rId4" Type="http://schemas.openxmlformats.org/officeDocument/2006/relationships/slide" Target="slide6.xml"/><Relationship Id="rId9" Type="http://schemas.openxmlformats.org/officeDocument/2006/relationships/slide" Target="slide13.xml"/><Relationship Id="rId14" Type="http://schemas.openxmlformats.org/officeDocument/2006/relationships/slide" Target="slide17.xml"/><Relationship Id="rId22" Type="http://schemas.openxmlformats.org/officeDocument/2006/relationships/slide" Target="slide19.xml"/><Relationship Id="rId27" Type="http://schemas.openxmlformats.org/officeDocument/2006/relationships/slide" Target="slide2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8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wmf"/><Relationship Id="rId4" Type="http://schemas.openxmlformats.org/officeDocument/2006/relationships/image" Target="../media/image31.wmf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wmf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0.wmf"/><Relationship Id="rId4" Type="http://schemas.openxmlformats.org/officeDocument/2006/relationships/image" Target="../media/image39.wmf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7" Type="http://schemas.openxmlformats.org/officeDocument/2006/relationships/image" Target="../media/image45.jpeg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611188" y="1341438"/>
            <a:ext cx="8137525" cy="2016125"/>
          </a:xfrm>
          <a:prstGeom prst="rect">
            <a:avLst/>
          </a:prstGeom>
        </p:spPr>
        <p:txBody>
          <a:bodyPr/>
          <a:lstStyle/>
          <a:p>
            <a:pPr eaLnBrk="0" hangingPunct="0">
              <a:defRPr/>
            </a:pP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 školy: Základní škola T. G. Masaryka a Mateřská škola </a:t>
            </a:r>
            <a:r>
              <a:rPr lang="cs-CZ" sz="2500" kern="0" dirty="0" err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Poříčany</a:t>
            </a: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, okr. Kolín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Autor: Mgr. Alena Černá</a:t>
            </a:r>
            <a:b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r>
              <a:rPr lang="cs-CZ" sz="2500" kern="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Název: </a:t>
            </a:r>
            <a:r>
              <a:rPr lang="cs-CZ" sz="2500" kern="0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VY_32_INOVACE_Z_19_KVÍZ Evropa kultura</a:t>
            </a:r>
            <a:endParaRPr lang="cs-CZ" sz="2500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Podnadpis 4"/>
          <p:cNvSpPr txBox="1">
            <a:spLocks/>
          </p:cNvSpPr>
          <p:nvPr/>
        </p:nvSpPr>
        <p:spPr>
          <a:xfrm>
            <a:off x="755650" y="3213100"/>
            <a:ext cx="7632700" cy="1944688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</a:rPr>
              <a:t>Číslo projektu: CZ1.07/1.4.00/21.3085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  <a:defRPr/>
            </a:pPr>
            <a:r>
              <a:rPr lang="cs-CZ" sz="2400" kern="0" dirty="0">
                <a:latin typeface="+mn-lt"/>
              </a:rPr>
              <a:t>Anotace: 8. třída, zeměpis, prezentace je zaměřena na zajímavosti </a:t>
            </a:r>
            <a:r>
              <a:rPr lang="cs-CZ" sz="2400" kern="0" dirty="0"/>
              <a:t>států z regionů Západní, Severní a Jižní Evropy nebo k </a:t>
            </a:r>
            <a:r>
              <a:rPr lang="cs-CZ" sz="2400" kern="0" dirty="0">
                <a:latin typeface="+mn-lt"/>
              </a:rPr>
              <a:t>opakování těchto </a:t>
            </a:r>
            <a:r>
              <a:rPr lang="cs-CZ" sz="2400" kern="0">
                <a:latin typeface="+mn-lt"/>
              </a:rPr>
              <a:t>celků formou soutěže</a:t>
            </a:r>
            <a:endParaRPr lang="cs-CZ" sz="3200" kern="0" dirty="0">
              <a:latin typeface="+mn-lt"/>
            </a:endParaRPr>
          </a:p>
        </p:txBody>
      </p:sp>
      <p:pic>
        <p:nvPicPr>
          <p:cNvPr id="1026" name="Picture 2" descr="logo_eu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5301208"/>
            <a:ext cx="4886325" cy="124936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00213"/>
            <a:ext cx="7772400" cy="2520950"/>
          </a:xfrm>
        </p:spPr>
        <p:txBody>
          <a:bodyPr/>
          <a:lstStyle/>
          <a:p>
            <a:pPr eaLnBrk="1" hangingPunct="1">
              <a:defRPr/>
            </a:pPr>
            <a:r>
              <a:rPr lang="cs-CZ" sz="7200" b="1" dirty="0" smtClean="0">
                <a:effectLst>
                  <a:outerShdw blurRad="38100" dist="38100" dir="2700000" algn="tl">
                    <a:srgbClr val="C0C0C0"/>
                  </a:outerShdw>
                </a:effectLst>
                <a:latin typeface="Candy Round BTN Cond" pitchFamily="34" charset="0"/>
              </a:rPr>
              <a:t>Severní, Západní a Jižní Evropa</a:t>
            </a:r>
          </a:p>
        </p:txBody>
      </p:sp>
      <p:sp>
        <p:nvSpPr>
          <p:cNvPr id="2052" name="AutoShape 5">
            <a:hlinkClick r:id="" action="ppaction://hlinkshowjump?jump=nextslide" highlightClick="1"/>
          </p:cNvPr>
          <p:cNvSpPr>
            <a:spLocks noChangeArrowheads="1"/>
          </p:cNvSpPr>
          <p:nvPr/>
        </p:nvSpPr>
        <p:spPr bwMode="auto">
          <a:xfrm>
            <a:off x="2051050" y="4581525"/>
            <a:ext cx="1800225" cy="936625"/>
          </a:xfrm>
          <a:prstGeom prst="actionButtonBlank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Hra</a:t>
            </a:r>
          </a:p>
        </p:txBody>
      </p:sp>
      <p:sp>
        <p:nvSpPr>
          <p:cNvPr id="2054" name="AutoShape 7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5651500" y="4581525"/>
            <a:ext cx="1800225" cy="936625"/>
          </a:xfrm>
          <a:prstGeom prst="actionButtonBlank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Zdroje obrázků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851275" y="941388"/>
            <a:ext cx="1584325" cy="8318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sz="4800" b="1" dirty="0">
                <a:solidFill>
                  <a:srgbClr val="0000FF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Candy Round BTN Cond" pitchFamily="34" charset="0"/>
                <a:ea typeface="+mj-ea"/>
                <a:cs typeface="+mj-cs"/>
              </a:rPr>
              <a:t>AZ kvíz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8" name="AutoShape 16">
            <a:hlinkClick r:id="rId2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55" name="AutoShape 83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183" name="AutoShape 111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211" name="AutoShape 139"/>
          <p:cNvSpPr>
            <a:spLocks noChangeArrowheads="1"/>
          </p:cNvSpPr>
          <p:nvPr/>
        </p:nvSpPr>
        <p:spPr bwMode="auto">
          <a:xfrm rot="5400000">
            <a:off x="370840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13</a:t>
            </a:r>
          </a:p>
        </p:txBody>
      </p:sp>
      <p:sp>
        <p:nvSpPr>
          <p:cNvPr id="3076" name="AutoShape 4">
            <a:hlinkClick r:id="rId3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077" name="AutoShape 5">
            <a:hlinkClick r:id="rId4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078" name="AutoShape 6">
            <a:hlinkClick r:id="rId5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079" name="AutoShape 7">
            <a:hlinkClick r:id="rId6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080" name="AutoShape 8">
            <a:hlinkClick r:id="rId7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081" name="AutoShape 9">
            <a:hlinkClick r:id="rId8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082" name="AutoShape 10">
            <a:hlinkClick r:id="rId9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083" name="AutoShape 11">
            <a:hlinkClick r:id="rId10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084" name="AutoShape 12">
            <a:hlinkClick r:id="rId11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085" name="AutoShape 13">
            <a:hlinkClick r:id="rId12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086" name="AutoShape 14">
            <a:hlinkClick r:id="rId1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087" name="AutoShape 15">
            <a:hlinkClick r:id="rId14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089" name="AutoShape 17">
            <a:hlinkClick r:id="rId15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090" name="AutoShape 18">
            <a:hlinkClick r:id="rId16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091" name="AutoShape 19">
            <a:hlinkClick r:id="rId17" action="ppaction://hlinksldjump"/>
          </p:cNvPr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092" name="AutoShape 20">
            <a:hlinkClick r:id="rId18" action="ppaction://hlinksldjump"/>
          </p:cNvPr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093" name="AutoShape 21">
            <a:hlinkClick r:id="rId19" action="ppaction://hlinksldjump"/>
          </p:cNvPr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094" name="AutoShape 22">
            <a:hlinkClick r:id="rId20" action="ppaction://hlinksldjump"/>
          </p:cNvPr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095" name="AutoShape 23">
            <a:hlinkClick r:id="rId21" action="ppaction://hlinksldjump"/>
          </p:cNvPr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096" name="AutoShape 24">
            <a:hlinkClick r:id="rId22" action="ppaction://hlinksldjump"/>
          </p:cNvPr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097" name="AutoShape 25">
            <a:hlinkClick r:id="rId23" action="ppaction://hlinksldjump"/>
          </p:cNvPr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098" name="AutoShape 26">
            <a:hlinkClick r:id="rId24" action="ppaction://hlinksldjump"/>
          </p:cNvPr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099" name="AutoShape 27">
            <a:hlinkClick r:id="rId25" action="ppaction://hlinksldjump"/>
          </p:cNvPr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00" name="AutoShape 28">
            <a:hlinkClick r:id="rId26" action="ppaction://hlinksldjump"/>
          </p:cNvPr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01" name="AutoShape 29">
            <a:hlinkClick r:id="rId27" action="ppaction://hlinksldjump"/>
          </p:cNvPr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02" name="AutoShape 30">
            <a:hlinkClick r:id="rId28" action="ppaction://hlinksldjump"/>
          </p:cNvPr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03" name="AutoShape 31">
            <a:hlinkClick r:id="rId29" action="ppaction://hlinksldjump"/>
          </p:cNvPr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43" name="AutoShape 71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44" name="AutoShape 72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45" name="AutoShape 73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46" name="AutoShape 7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47" name="AutoShape 75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48" name="AutoShape 76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49" name="AutoShape 77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50" name="AutoShape 78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51" name="AutoShape 79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52" name="AutoShape 80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53" name="AutoShape 8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54" name="AutoShape 8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56" name="AutoShape 84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57" name="AutoShape 85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58" name="AutoShape 86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59" name="AutoShape 87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60" name="AutoShape 88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61" name="AutoShape 89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62" name="AutoShape 90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63" name="AutoShape 91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64" name="AutoShape 92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65" name="AutoShape 93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66" name="AutoShape 94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67" name="AutoShape 95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68" name="AutoShape 96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69" name="AutoShape 97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70" name="AutoShape 98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bg2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71" name="AutoShape 99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172" name="AutoShape 100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173" name="AutoShape 101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174" name="AutoShape 102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175" name="AutoShape 103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176" name="AutoShape 104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177" name="AutoShape 105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178" name="AutoShape 106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179" name="AutoShape 107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180" name="AutoShape 108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181" name="AutoShape 109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182" name="AutoShape 110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184" name="AutoShape 112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185" name="AutoShape 113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186" name="AutoShape 114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187" name="AutoShape 115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188" name="AutoShape 116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189" name="AutoShape 117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190" name="AutoShape 118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191" name="AutoShape 119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192" name="AutoShape 120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193" name="AutoShape 121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194" name="AutoShape 122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195" name="AutoShape 123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196" name="AutoShape 124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197" name="AutoShape 125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198" name="AutoShape 126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  <p:sp>
        <p:nvSpPr>
          <p:cNvPr id="3199" name="AutoShape 127"/>
          <p:cNvSpPr>
            <a:spLocks noChangeArrowheads="1"/>
          </p:cNvSpPr>
          <p:nvPr/>
        </p:nvSpPr>
        <p:spPr bwMode="auto">
          <a:xfrm rot="5400000">
            <a:off x="3708400" y="1889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</a:t>
            </a:r>
          </a:p>
        </p:txBody>
      </p:sp>
      <p:sp>
        <p:nvSpPr>
          <p:cNvPr id="3200" name="AutoShape 128"/>
          <p:cNvSpPr>
            <a:spLocks noChangeArrowheads="1"/>
          </p:cNvSpPr>
          <p:nvPr/>
        </p:nvSpPr>
        <p:spPr bwMode="auto">
          <a:xfrm rot="5400000">
            <a:off x="3132138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</a:t>
            </a:r>
          </a:p>
        </p:txBody>
      </p:sp>
      <p:sp>
        <p:nvSpPr>
          <p:cNvPr id="3201" name="AutoShape 129"/>
          <p:cNvSpPr>
            <a:spLocks noChangeArrowheads="1"/>
          </p:cNvSpPr>
          <p:nvPr/>
        </p:nvSpPr>
        <p:spPr bwMode="auto">
          <a:xfrm rot="5400000">
            <a:off x="4284663" y="10525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3</a:t>
            </a:r>
          </a:p>
        </p:txBody>
      </p:sp>
      <p:sp>
        <p:nvSpPr>
          <p:cNvPr id="3202" name="AutoShape 130"/>
          <p:cNvSpPr>
            <a:spLocks noChangeArrowheads="1"/>
          </p:cNvSpPr>
          <p:nvPr/>
        </p:nvSpPr>
        <p:spPr bwMode="auto">
          <a:xfrm rot="5400000">
            <a:off x="2555875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4</a:t>
            </a:r>
          </a:p>
        </p:txBody>
      </p:sp>
      <p:sp>
        <p:nvSpPr>
          <p:cNvPr id="3203" name="AutoShape 131"/>
          <p:cNvSpPr>
            <a:spLocks noChangeArrowheads="1"/>
          </p:cNvSpPr>
          <p:nvPr/>
        </p:nvSpPr>
        <p:spPr bwMode="auto">
          <a:xfrm rot="5400000">
            <a:off x="3708400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5</a:t>
            </a:r>
          </a:p>
        </p:txBody>
      </p:sp>
      <p:sp>
        <p:nvSpPr>
          <p:cNvPr id="3204" name="AutoShape 132"/>
          <p:cNvSpPr>
            <a:spLocks noChangeArrowheads="1"/>
          </p:cNvSpPr>
          <p:nvPr/>
        </p:nvSpPr>
        <p:spPr bwMode="auto">
          <a:xfrm rot="5400000">
            <a:off x="4859338" y="1916113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6</a:t>
            </a:r>
          </a:p>
        </p:txBody>
      </p:sp>
      <p:sp>
        <p:nvSpPr>
          <p:cNvPr id="3205" name="AutoShape 133"/>
          <p:cNvSpPr>
            <a:spLocks noChangeArrowheads="1"/>
          </p:cNvSpPr>
          <p:nvPr/>
        </p:nvSpPr>
        <p:spPr bwMode="auto">
          <a:xfrm rot="5400000">
            <a:off x="197961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7</a:t>
            </a:r>
          </a:p>
        </p:txBody>
      </p:sp>
      <p:sp>
        <p:nvSpPr>
          <p:cNvPr id="3206" name="AutoShape 134"/>
          <p:cNvSpPr>
            <a:spLocks noChangeArrowheads="1"/>
          </p:cNvSpPr>
          <p:nvPr/>
        </p:nvSpPr>
        <p:spPr bwMode="auto">
          <a:xfrm rot="5400000">
            <a:off x="3132138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8</a:t>
            </a:r>
          </a:p>
        </p:txBody>
      </p:sp>
      <p:sp>
        <p:nvSpPr>
          <p:cNvPr id="3207" name="AutoShape 135"/>
          <p:cNvSpPr>
            <a:spLocks noChangeArrowheads="1"/>
          </p:cNvSpPr>
          <p:nvPr/>
        </p:nvSpPr>
        <p:spPr bwMode="auto">
          <a:xfrm rot="5400000">
            <a:off x="4284663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9</a:t>
            </a:r>
          </a:p>
        </p:txBody>
      </p:sp>
      <p:sp>
        <p:nvSpPr>
          <p:cNvPr id="3208" name="AutoShape 136"/>
          <p:cNvSpPr>
            <a:spLocks noChangeArrowheads="1"/>
          </p:cNvSpPr>
          <p:nvPr/>
        </p:nvSpPr>
        <p:spPr bwMode="auto">
          <a:xfrm rot="5400000">
            <a:off x="5435600" y="27813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10</a:t>
            </a:r>
          </a:p>
        </p:txBody>
      </p:sp>
      <p:sp>
        <p:nvSpPr>
          <p:cNvPr id="3209" name="AutoShape 137"/>
          <p:cNvSpPr>
            <a:spLocks noChangeArrowheads="1"/>
          </p:cNvSpPr>
          <p:nvPr/>
        </p:nvSpPr>
        <p:spPr bwMode="auto">
          <a:xfrm rot="5400000">
            <a:off x="1403350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11</a:t>
            </a:r>
          </a:p>
        </p:txBody>
      </p:sp>
      <p:sp>
        <p:nvSpPr>
          <p:cNvPr id="3210" name="AutoShape 138"/>
          <p:cNvSpPr>
            <a:spLocks noChangeArrowheads="1"/>
          </p:cNvSpPr>
          <p:nvPr/>
        </p:nvSpPr>
        <p:spPr bwMode="auto">
          <a:xfrm rot="5400000">
            <a:off x="2555875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12</a:t>
            </a:r>
          </a:p>
        </p:txBody>
      </p:sp>
      <p:sp>
        <p:nvSpPr>
          <p:cNvPr id="3212" name="AutoShape 140"/>
          <p:cNvSpPr>
            <a:spLocks noChangeArrowheads="1"/>
          </p:cNvSpPr>
          <p:nvPr/>
        </p:nvSpPr>
        <p:spPr bwMode="auto">
          <a:xfrm rot="5400000">
            <a:off x="4859338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14</a:t>
            </a:r>
          </a:p>
        </p:txBody>
      </p:sp>
      <p:sp>
        <p:nvSpPr>
          <p:cNvPr id="3213" name="AutoShape 141"/>
          <p:cNvSpPr>
            <a:spLocks noChangeArrowheads="1"/>
          </p:cNvSpPr>
          <p:nvPr/>
        </p:nvSpPr>
        <p:spPr bwMode="auto">
          <a:xfrm rot="5400000">
            <a:off x="6011863" y="36449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15</a:t>
            </a:r>
          </a:p>
        </p:txBody>
      </p:sp>
      <p:sp>
        <p:nvSpPr>
          <p:cNvPr id="3214" name="AutoShape 142"/>
          <p:cNvSpPr>
            <a:spLocks noChangeArrowheads="1"/>
          </p:cNvSpPr>
          <p:nvPr/>
        </p:nvSpPr>
        <p:spPr bwMode="auto">
          <a:xfrm rot="5400000">
            <a:off x="82708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16</a:t>
            </a:r>
          </a:p>
        </p:txBody>
      </p:sp>
      <p:sp>
        <p:nvSpPr>
          <p:cNvPr id="3215" name="AutoShape 143"/>
          <p:cNvSpPr>
            <a:spLocks noChangeArrowheads="1"/>
          </p:cNvSpPr>
          <p:nvPr/>
        </p:nvSpPr>
        <p:spPr bwMode="auto">
          <a:xfrm rot="5400000">
            <a:off x="197961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17</a:t>
            </a:r>
          </a:p>
        </p:txBody>
      </p:sp>
      <p:sp>
        <p:nvSpPr>
          <p:cNvPr id="3216" name="AutoShape 144"/>
          <p:cNvSpPr>
            <a:spLocks noChangeArrowheads="1"/>
          </p:cNvSpPr>
          <p:nvPr/>
        </p:nvSpPr>
        <p:spPr bwMode="auto">
          <a:xfrm rot="5400000">
            <a:off x="3132138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18</a:t>
            </a:r>
          </a:p>
        </p:txBody>
      </p:sp>
      <p:sp>
        <p:nvSpPr>
          <p:cNvPr id="3217" name="AutoShape 145"/>
          <p:cNvSpPr>
            <a:spLocks noChangeArrowheads="1"/>
          </p:cNvSpPr>
          <p:nvPr/>
        </p:nvSpPr>
        <p:spPr bwMode="auto">
          <a:xfrm rot="5400000">
            <a:off x="4284663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19</a:t>
            </a:r>
          </a:p>
        </p:txBody>
      </p:sp>
      <p:sp>
        <p:nvSpPr>
          <p:cNvPr id="3218" name="AutoShape 146"/>
          <p:cNvSpPr>
            <a:spLocks noChangeArrowheads="1"/>
          </p:cNvSpPr>
          <p:nvPr/>
        </p:nvSpPr>
        <p:spPr bwMode="auto">
          <a:xfrm rot="5400000">
            <a:off x="5435600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20</a:t>
            </a:r>
          </a:p>
        </p:txBody>
      </p:sp>
      <p:sp>
        <p:nvSpPr>
          <p:cNvPr id="3219" name="AutoShape 147"/>
          <p:cNvSpPr>
            <a:spLocks noChangeArrowheads="1"/>
          </p:cNvSpPr>
          <p:nvPr/>
        </p:nvSpPr>
        <p:spPr bwMode="auto">
          <a:xfrm rot="5400000">
            <a:off x="6588125" y="4508500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21</a:t>
            </a:r>
          </a:p>
        </p:txBody>
      </p:sp>
      <p:sp>
        <p:nvSpPr>
          <p:cNvPr id="3220" name="AutoShape 148"/>
          <p:cNvSpPr>
            <a:spLocks noChangeArrowheads="1"/>
          </p:cNvSpPr>
          <p:nvPr/>
        </p:nvSpPr>
        <p:spPr bwMode="auto">
          <a:xfrm rot="5400000">
            <a:off x="25082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22</a:t>
            </a:r>
          </a:p>
        </p:txBody>
      </p:sp>
      <p:sp>
        <p:nvSpPr>
          <p:cNvPr id="3221" name="AutoShape 149"/>
          <p:cNvSpPr>
            <a:spLocks noChangeArrowheads="1"/>
          </p:cNvSpPr>
          <p:nvPr/>
        </p:nvSpPr>
        <p:spPr bwMode="auto">
          <a:xfrm rot="5400000">
            <a:off x="140335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23</a:t>
            </a:r>
          </a:p>
        </p:txBody>
      </p:sp>
      <p:sp>
        <p:nvSpPr>
          <p:cNvPr id="3222" name="AutoShape 150"/>
          <p:cNvSpPr>
            <a:spLocks noChangeArrowheads="1"/>
          </p:cNvSpPr>
          <p:nvPr/>
        </p:nvSpPr>
        <p:spPr bwMode="auto">
          <a:xfrm rot="5400000">
            <a:off x="2555875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24</a:t>
            </a:r>
          </a:p>
        </p:txBody>
      </p:sp>
      <p:sp>
        <p:nvSpPr>
          <p:cNvPr id="3223" name="AutoShape 151"/>
          <p:cNvSpPr>
            <a:spLocks noChangeArrowheads="1"/>
          </p:cNvSpPr>
          <p:nvPr/>
        </p:nvSpPr>
        <p:spPr bwMode="auto">
          <a:xfrm rot="5400000">
            <a:off x="3708400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25</a:t>
            </a:r>
          </a:p>
        </p:txBody>
      </p:sp>
      <p:sp>
        <p:nvSpPr>
          <p:cNvPr id="3224" name="AutoShape 152"/>
          <p:cNvSpPr>
            <a:spLocks noChangeArrowheads="1"/>
          </p:cNvSpPr>
          <p:nvPr/>
        </p:nvSpPr>
        <p:spPr bwMode="auto">
          <a:xfrm rot="5400000">
            <a:off x="485933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26</a:t>
            </a:r>
          </a:p>
        </p:txBody>
      </p:sp>
      <p:sp>
        <p:nvSpPr>
          <p:cNvPr id="3225" name="AutoShape 153"/>
          <p:cNvSpPr>
            <a:spLocks noChangeArrowheads="1"/>
          </p:cNvSpPr>
          <p:nvPr/>
        </p:nvSpPr>
        <p:spPr bwMode="auto">
          <a:xfrm rot="5400000">
            <a:off x="6011863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27</a:t>
            </a:r>
          </a:p>
        </p:txBody>
      </p:sp>
      <p:sp>
        <p:nvSpPr>
          <p:cNvPr id="3226" name="AutoShape 154"/>
          <p:cNvSpPr>
            <a:spLocks noChangeArrowheads="1"/>
          </p:cNvSpPr>
          <p:nvPr/>
        </p:nvSpPr>
        <p:spPr bwMode="auto">
          <a:xfrm rot="5400000">
            <a:off x="7164388" y="5373688"/>
            <a:ext cx="1079500" cy="1079500"/>
          </a:xfrm>
          <a:prstGeom prst="hexagon">
            <a:avLst>
              <a:gd name="adj" fmla="val 25000"/>
              <a:gd name="vf" fmla="val 115470"/>
            </a:avLst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 wrap="none" anchor="ctr"/>
          <a:lstStyle/>
          <a:p>
            <a:pPr algn="ctr"/>
            <a:r>
              <a:rPr lang="cs-CZ"/>
              <a:t>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8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5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0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0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0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9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0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0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7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30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6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30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6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30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5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30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4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30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3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30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10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3"/>
                  </p:tgtEl>
                </p:cond>
              </p:nextCondLst>
            </p:seq>
            <p:seq concurrent="1" nextAc="seek">
              <p:cTn id="112" restart="whenNotActive" fill="hold" evtFilter="cancelBubble" nodeType="interactiveSeq">
                <p:stCondLst>
                  <p:cond evt="onClick" delay="0">
                    <p:tgtEl>
                      <p:spTgt spid="310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3" fill="hold">
                      <p:stCondLst>
                        <p:cond delay="0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310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1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3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00"/>
                  </p:tgtEl>
                </p:cond>
              </p:nextCondLst>
            </p:seq>
            <p:seq concurrent="1" nextAc="seek">
              <p:cTn id="127" restart="whenNotActive" fill="hold" evtFilter="cancelBubble" nodeType="interactiveSeq">
                <p:stCondLst>
                  <p:cond evt="onClick" delay="0">
                    <p:tgtEl>
                      <p:spTgt spid="309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8" fill="hold">
                      <p:stCondLst>
                        <p:cond delay="0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9"/>
                  </p:tgtEl>
                </p:cond>
              </p:nextCondLst>
            </p:seq>
            <p:seq concurrent="1" nextAc="seek">
              <p:cTn id="132" restart="whenNotActive" fill="hold" evtFilter="cancelBubble" nodeType="interactiveSeq">
                <p:stCondLst>
                  <p:cond evt="onClick" delay="0">
                    <p:tgtEl>
                      <p:spTgt spid="30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3" fill="hold">
                      <p:stCondLst>
                        <p:cond delay="0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7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0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98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3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3"/>
                  </p:tgtEl>
                </p:cond>
              </p:nextCondLst>
            </p:seq>
            <p:seq concurrent="1" nextAc="seek">
              <p:cTn id="147" restart="whenNotActive" fill="hold" evtFilter="cancelBubble" nodeType="interactiveSeq">
                <p:stCondLst>
                  <p:cond evt="onClick" delay="0">
                    <p:tgtEl>
                      <p:spTgt spid="3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8" fill="hold">
                      <p:stCondLst>
                        <p:cond delay="0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4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5"/>
                  </p:tgtEl>
                </p:cond>
              </p:nextCondLst>
            </p:seq>
            <p:seq concurrent="1" nextAc="seek">
              <p:cTn id="157" restart="whenNotActive" fill="hold" evtFilter="cancelBubble" nodeType="interactiveSeq">
                <p:stCondLst>
                  <p:cond evt="onClick" delay="0">
                    <p:tgtEl>
                      <p:spTgt spid="3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8" fill="hold">
                      <p:stCondLst>
                        <p:cond delay="0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8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3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7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6"/>
                  </p:tgtEl>
                </p:cond>
              </p:nextCondLst>
            </p:seq>
            <p:seq concurrent="1" nextAc="seek">
              <p:cTn id="172" restart="whenNotActive" fill="hold" evtFilter="cancelBubble" nodeType="interactiveSeq">
                <p:stCondLst>
                  <p:cond evt="onClick" delay="0">
                    <p:tgtEl>
                      <p:spTgt spid="3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3" fill="hold">
                      <p:stCondLst>
                        <p:cond delay="0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2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0"/>
                  </p:tgtEl>
                </p:cond>
              </p:nextCondLst>
            </p:seq>
            <p:seq concurrent="1" nextAc="seek">
              <p:cTn id="187" restart="whenNotActive" fill="hold" evtFilter="cancelBubble" nodeType="interactiveSeq">
                <p:stCondLst>
                  <p:cond evt="onClick" delay="0">
                    <p:tgtEl>
                      <p:spTgt spid="3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8" fill="hold">
                      <p:stCondLst>
                        <p:cond delay="0"/>
                      </p:stCondLst>
                      <p:childTnLst>
                        <p:par>
                          <p:cTn id="189" fill="hold">
                            <p:stCondLst>
                              <p:cond delay="0"/>
                            </p:stCondLst>
                            <p:childTnLst>
                              <p:par>
                                <p:cTn id="1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49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7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3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6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5"/>
                  </p:tgtEl>
                </p:cond>
              </p:nextCondLst>
            </p:seq>
            <p:seq concurrent="1" nextAc="seek">
              <p:cTn id="207" restart="whenNotActive" fill="hold" evtFilter="cancelBubble" nodeType="interactiveSeq">
                <p:stCondLst>
                  <p:cond evt="onClick" delay="0">
                    <p:tgtEl>
                      <p:spTgt spid="3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8" fill="hold">
                      <p:stCondLst>
                        <p:cond delay="0"/>
                      </p:stCondLst>
                      <p:childTnLst>
                        <p:par>
                          <p:cTn id="209" fill="hold">
                            <p:stCondLst>
                              <p:cond delay="0"/>
                            </p:stCondLst>
                            <p:childTnLst>
                              <p:par>
                                <p:cTn id="2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4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3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3"/>
                  </p:tgtEl>
                </p:cond>
              </p:nextCondLst>
            </p:seq>
            <p:seq concurrent="1" nextAc="seek">
              <p:cTn id="217" restart="whenNotActive" fill="hold" evtFilter="cancelBubble" nodeType="interactiveSeq">
                <p:stCondLst>
                  <p:cond evt="onClick" delay="0">
                    <p:tgtEl>
                      <p:spTgt spid="3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8" fill="hold">
                      <p:stCondLst>
                        <p:cond delay="0"/>
                      </p:stCondLst>
                      <p:childTnLst>
                        <p:par>
                          <p:cTn id="219" fill="hold">
                            <p:stCondLst>
                              <p:cond delay="0"/>
                            </p:stCondLst>
                            <p:childTnLst>
                              <p:par>
                                <p:cTn id="2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3"/>
                  </p:tgtEl>
                </p:cond>
              </p:nextCondLst>
            </p:seq>
            <p:seq concurrent="1" nextAc="seek">
              <p:cTn id="222" restart="whenNotActive" fill="hold" evtFilter="cancelBubble" nodeType="interactiveSeq">
                <p:stCondLst>
                  <p:cond evt="onClick" delay="0">
                    <p:tgtEl>
                      <p:spTgt spid="3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3" fill="hold">
                      <p:stCondLst>
                        <p:cond delay="0"/>
                      </p:stCondLst>
                      <p:childTnLst>
                        <p:par>
                          <p:cTn id="224" fill="hold">
                            <p:stCondLst>
                              <p:cond delay="0"/>
                            </p:stCondLst>
                            <p:childTnLst>
                              <p:par>
                                <p:cTn id="2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2"/>
                  </p:tgtEl>
                </p:cond>
              </p:nextCondLst>
            </p:seq>
            <p:seq concurrent="1" nextAc="seek">
              <p:cTn id="227" restart="whenNotActive" fill="hold" evtFilter="cancelBubble" nodeType="interactiveSeq">
                <p:stCondLst>
                  <p:cond evt="onClick" delay="0">
                    <p:tgtEl>
                      <p:spTgt spid="3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8" fill="hold">
                      <p:stCondLst>
                        <p:cond delay="0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1"/>
                  </p:tgtEl>
                </p:cond>
              </p:nextCondLst>
            </p:seq>
            <p:seq concurrent="1" nextAc="seek">
              <p:cTn id="232" restart="whenNotActive" fill="hold" evtFilter="cancelBubble" nodeType="interactiveSeq">
                <p:stCondLst>
                  <p:cond evt="onClick" delay="0">
                    <p:tgtEl>
                      <p:spTgt spid="3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3" fill="hold">
                      <p:stCondLst>
                        <p:cond delay="0"/>
                      </p:stCondLst>
                      <p:childTnLst>
                        <p:par>
                          <p:cTn id="234" fill="hold">
                            <p:stCondLst>
                              <p:cond delay="0"/>
                            </p:stCondLst>
                            <p:childTnLst>
                              <p:par>
                                <p:cTn id="2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0"/>
                  </p:tgtEl>
                </p:cond>
              </p:nextCondLst>
            </p:seq>
            <p:seq concurrent="1" nextAc="seek">
              <p:cTn id="237" restart="whenNotActive" fill="hold" evtFilter="cancelBubble" nodeType="interactiveSeq">
                <p:stCondLst>
                  <p:cond evt="onClick" delay="0">
                    <p:tgtEl>
                      <p:spTgt spid="3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8" fill="hold">
                      <p:stCondLst>
                        <p:cond delay="0"/>
                      </p:stCondLst>
                      <p:childTnLst>
                        <p:par>
                          <p:cTn id="239" fill="hold">
                            <p:stCondLst>
                              <p:cond delay="0"/>
                            </p:stCondLst>
                            <p:childTnLst>
                              <p:par>
                                <p:cTn id="2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9"/>
                  </p:tgtEl>
                </p:cond>
              </p:nextCondLst>
            </p:seq>
            <p:seq concurrent="1" nextAc="seek">
              <p:cTn id="242" restart="whenNotActive" fill="hold" evtFilter="cancelBubble" nodeType="interactiveSeq">
                <p:stCondLst>
                  <p:cond evt="onClick" delay="0">
                    <p:tgtEl>
                      <p:spTgt spid="3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3" fill="hold">
                      <p:stCondLst>
                        <p:cond delay="0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58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3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4"/>
                  </p:tgtEl>
                </p:cond>
              </p:nextCondLst>
            </p:seq>
            <p:seq concurrent="1" nextAc="seek">
              <p:cTn id="252" restart="whenNotActive" fill="hold" evtFilter="cancelBubble" nodeType="interactiveSeq">
                <p:stCondLst>
                  <p:cond evt="onClick" delay="0">
                    <p:tgtEl>
                      <p:spTgt spid="3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3" fill="hold">
                      <p:stCondLst>
                        <p:cond delay="0"/>
                      </p:stCondLst>
                      <p:childTnLst>
                        <p:par>
                          <p:cTn id="254" fill="hold">
                            <p:stCondLst>
                              <p:cond delay="0"/>
                            </p:stCondLst>
                            <p:childTnLst>
                              <p:par>
                                <p:cTn id="2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5"/>
                  </p:tgtEl>
                </p:cond>
              </p:nextCondLst>
            </p:seq>
            <p:seq concurrent="1" nextAc="seek">
              <p:cTn id="257" restart="whenNotActive" fill="hold" evtFilter="cancelBubble" nodeType="interactiveSeq">
                <p:stCondLst>
                  <p:cond evt="onClick" delay="0">
                    <p:tgtEl>
                      <p:spTgt spid="3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8" fill="hold">
                      <p:stCondLst>
                        <p:cond delay="0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6"/>
                  </p:tgtEl>
                </p:cond>
              </p:nextCondLst>
            </p:seq>
            <p:seq concurrent="1" nextAc="seek">
              <p:cTn id="262" restart="whenNotActive" fill="hold" evtFilter="cancelBubble" nodeType="interactiveSeq">
                <p:stCondLst>
                  <p:cond evt="onClick" delay="0">
                    <p:tgtEl>
                      <p:spTgt spid="3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3" fill="hold">
                      <p:stCondLst>
                        <p:cond delay="0"/>
                      </p:stCondLst>
                      <p:childTnLst>
                        <p:par>
                          <p:cTn id="264" fill="hold">
                            <p:stCondLst>
                              <p:cond delay="0"/>
                            </p:stCondLst>
                            <p:childTnLst>
                              <p:par>
                                <p:cTn id="2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7"/>
                  </p:tgtEl>
                </p:cond>
              </p:nextCondLst>
            </p:seq>
            <p:seq concurrent="1" nextAc="seek">
              <p:cTn id="267" restart="whenNotActive" fill="hold" evtFilter="cancelBubble" nodeType="interactiveSeq">
                <p:stCondLst>
                  <p:cond evt="onClick" delay="0">
                    <p:tgtEl>
                      <p:spTgt spid="3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8" fill="hold">
                      <p:stCondLst>
                        <p:cond delay="0"/>
                      </p:stCondLst>
                      <p:childTnLst>
                        <p:par>
                          <p:cTn id="269" fill="hold">
                            <p:stCondLst>
                              <p:cond delay="0"/>
                            </p:stCondLst>
                            <p:childTnLst>
                              <p:par>
                                <p:cTn id="2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8"/>
                  </p:tgtEl>
                </p:cond>
              </p:nextCondLst>
            </p:seq>
            <p:seq concurrent="1" nextAc="seek">
              <p:cTn id="272" restart="whenNotActive" fill="hold" evtFilter="cancelBubble" nodeType="interactiveSeq">
                <p:stCondLst>
                  <p:cond evt="onClick" delay="0">
                    <p:tgtEl>
                      <p:spTgt spid="3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3" fill="hold">
                      <p:stCondLst>
                        <p:cond delay="0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69"/>
                  </p:tgtEl>
                </p:cond>
              </p:nextCondLst>
            </p:seq>
            <p:seq concurrent="1" nextAc="seek">
              <p:cTn id="277" restart="whenNotActive" fill="hold" evtFilter="cancelBubble" nodeType="interactiveSeq">
                <p:stCondLst>
                  <p:cond evt="onClick" delay="0">
                    <p:tgtEl>
                      <p:spTgt spid="3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8" fill="hold">
                      <p:stCondLst>
                        <p:cond delay="0"/>
                      </p:stCondLst>
                      <p:childTnLst>
                        <p:par>
                          <p:cTn id="279" fill="hold">
                            <p:stCondLst>
                              <p:cond delay="0"/>
                            </p:stCondLst>
                            <p:childTnLst>
                              <p:par>
                                <p:cTn id="2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0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3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1"/>
                  </p:tgtEl>
                </p:cond>
              </p:nextCondLst>
            </p:seq>
            <p:seq concurrent="1" nextAc="seek">
              <p:cTn id="287" restart="whenNotActive" fill="hold" evtFilter="cancelBubble" nodeType="interactiveSeq">
                <p:stCondLst>
                  <p:cond evt="onClick" delay="0">
                    <p:tgtEl>
                      <p:spTgt spid="3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8" fill="hold">
                      <p:stCondLst>
                        <p:cond delay="0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2"/>
                  </p:tgtEl>
                </p:cond>
              </p:nextCondLst>
            </p:seq>
            <p:seq concurrent="1" nextAc="seek">
              <p:cTn id="292" restart="whenNotActive" fill="hold" evtFilter="cancelBubble" nodeType="interactiveSeq">
                <p:stCondLst>
                  <p:cond evt="onClick" delay="0">
                    <p:tgtEl>
                      <p:spTgt spid="3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3" fill="hold">
                      <p:stCondLst>
                        <p:cond delay="0"/>
                      </p:stCondLst>
                      <p:childTnLst>
                        <p:par>
                          <p:cTn id="294" fill="hold">
                            <p:stCondLst>
                              <p:cond delay="0"/>
                            </p:stCondLst>
                            <p:childTnLst>
                              <p:par>
                                <p:cTn id="2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3"/>
                  </p:tgtEl>
                </p:cond>
              </p:nextCondLst>
            </p:seq>
            <p:seq concurrent="1" nextAc="seek">
              <p:cTn id="297" restart="whenNotActive" fill="hold" evtFilter="cancelBubble" nodeType="interactiveSeq">
                <p:stCondLst>
                  <p:cond evt="onClick" delay="0">
                    <p:tgtEl>
                      <p:spTgt spid="3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8" fill="hold">
                      <p:stCondLst>
                        <p:cond delay="0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4"/>
                  </p:tgtEl>
                </p:cond>
              </p:nextCondLst>
            </p:seq>
            <p:seq concurrent="1" nextAc="seek">
              <p:cTn id="302" restart="whenNotActive" fill="hold" evtFilter="cancelBubble" nodeType="interactiveSeq">
                <p:stCondLst>
                  <p:cond evt="onClick" delay="0">
                    <p:tgtEl>
                      <p:spTgt spid="3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3" fill="hold">
                      <p:stCondLst>
                        <p:cond delay="0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5"/>
                  </p:tgtEl>
                </p:cond>
              </p:nextCondLst>
            </p:seq>
            <p:seq concurrent="1" nextAc="seek">
              <p:cTn id="307" restart="whenNotActive" fill="hold" evtFilter="cancelBubble" nodeType="interactiveSeq">
                <p:stCondLst>
                  <p:cond evt="onClick" delay="0">
                    <p:tgtEl>
                      <p:spTgt spid="3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8" fill="hold">
                      <p:stCondLst>
                        <p:cond delay="0"/>
                      </p:stCondLst>
                      <p:childTnLst>
                        <p:par>
                          <p:cTn id="309" fill="hold">
                            <p:stCondLst>
                              <p:cond delay="0"/>
                            </p:stCondLst>
                            <p:childTnLst>
                              <p:par>
                                <p:cTn id="3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6"/>
                  </p:tgtEl>
                </p:cond>
              </p:nextCondLst>
            </p:seq>
            <p:seq concurrent="1" nextAc="seek">
              <p:cTn id="312" restart="whenNotActive" fill="hold" evtFilter="cancelBubble" nodeType="interactiveSeq">
                <p:stCondLst>
                  <p:cond evt="onClick" delay="0">
                    <p:tgtEl>
                      <p:spTgt spid="3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3" fill="hold">
                      <p:stCondLst>
                        <p:cond delay="0"/>
                      </p:stCondLst>
                      <p:childTnLst>
                        <p:par>
                          <p:cTn id="314" fill="hold">
                            <p:stCondLst>
                              <p:cond delay="0"/>
                            </p:stCondLst>
                            <p:childTnLst>
                              <p:par>
                                <p:cTn id="3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7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3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8"/>
                  </p:tgtEl>
                </p:cond>
              </p:nextCondLst>
            </p:seq>
            <p:seq concurrent="1" nextAc="seek">
              <p:cTn id="322" restart="whenNotActive" fill="hold" evtFilter="cancelBubble" nodeType="interactiveSeq">
                <p:stCondLst>
                  <p:cond evt="onClick" delay="0">
                    <p:tgtEl>
                      <p:spTgt spid="3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3" fill="hold">
                      <p:stCondLst>
                        <p:cond delay="0"/>
                      </p:stCondLst>
                      <p:childTnLst>
                        <p:par>
                          <p:cTn id="324" fill="hold">
                            <p:stCondLst>
                              <p:cond delay="0"/>
                            </p:stCondLst>
                            <p:childTnLst>
                              <p:par>
                                <p:cTn id="3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79"/>
                  </p:tgtEl>
                </p:cond>
              </p:nextCondLst>
            </p:seq>
            <p:seq concurrent="1" nextAc="seek">
              <p:cTn id="327" restart="whenNotActive" fill="hold" evtFilter="cancelBubble" nodeType="interactiveSeq">
                <p:stCondLst>
                  <p:cond evt="onClick" delay="0">
                    <p:tgtEl>
                      <p:spTgt spid="3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8" fill="hold">
                      <p:stCondLst>
                        <p:cond delay="0"/>
                      </p:stCondLst>
                      <p:childTnLst>
                        <p:par>
                          <p:cTn id="329" fill="hold">
                            <p:stCondLst>
                              <p:cond delay="0"/>
                            </p:stCondLst>
                            <p:childTnLst>
                              <p:par>
                                <p:cTn id="3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0"/>
                  </p:tgtEl>
                </p:cond>
              </p:nextCondLst>
            </p:seq>
            <p:seq concurrent="1" nextAc="seek">
              <p:cTn id="332" restart="whenNotActive" fill="hold" evtFilter="cancelBubble" nodeType="interactiveSeq">
                <p:stCondLst>
                  <p:cond evt="onClick" delay="0">
                    <p:tgtEl>
                      <p:spTgt spid="3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3" fill="hold">
                      <p:stCondLst>
                        <p:cond delay="0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1"/>
                  </p:tgtEl>
                </p:cond>
              </p:nextCondLst>
            </p:seq>
            <p:seq concurrent="1" nextAc="seek">
              <p:cTn id="337" restart="whenNotActive" fill="hold" evtFilter="cancelBubble" nodeType="interactiveSeq">
                <p:stCondLst>
                  <p:cond evt="onClick" delay="0">
                    <p:tgtEl>
                      <p:spTgt spid="3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8" fill="hold">
                      <p:stCondLst>
                        <p:cond delay="0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2"/>
                  </p:tgtEl>
                </p:cond>
              </p:nextCondLst>
            </p:seq>
            <p:seq concurrent="1" nextAc="seek">
              <p:cTn id="342" restart="whenNotActive" fill="hold" evtFilter="cancelBubble" nodeType="interactiveSeq">
                <p:stCondLst>
                  <p:cond evt="onClick" delay="0">
                    <p:tgtEl>
                      <p:spTgt spid="3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3" fill="hold">
                      <p:stCondLst>
                        <p:cond delay="0"/>
                      </p:stCondLst>
                      <p:childTnLst>
                        <p:par>
                          <p:cTn id="344" fill="hold">
                            <p:stCondLst>
                              <p:cond delay="0"/>
                            </p:stCondLst>
                            <p:childTnLst>
                              <p:par>
                                <p:cTn id="3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3"/>
                  </p:tgtEl>
                </p:cond>
              </p:nextCondLst>
            </p:seq>
            <p:seq concurrent="1" nextAc="seek">
              <p:cTn id="347" restart="whenNotActive" fill="hold" evtFilter="cancelBubble" nodeType="interactiveSeq">
                <p:stCondLst>
                  <p:cond evt="onClick" delay="0">
                    <p:tgtEl>
                      <p:spTgt spid="3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8" fill="hold">
                      <p:stCondLst>
                        <p:cond delay="0"/>
                      </p:stCondLst>
                      <p:childTnLst>
                        <p:par>
                          <p:cTn id="349" fill="hold">
                            <p:stCondLst>
                              <p:cond delay="0"/>
                            </p:stCondLst>
                            <p:childTnLst>
                              <p:par>
                                <p:cTn id="3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3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5"/>
                  </p:tgtEl>
                </p:cond>
              </p:nextCondLst>
            </p:seq>
            <p:seq concurrent="1" nextAc="seek">
              <p:cTn id="357" restart="whenNotActive" fill="hold" evtFilter="cancelBubble" nodeType="interactiveSeq">
                <p:stCondLst>
                  <p:cond evt="onClick" delay="0">
                    <p:tgtEl>
                      <p:spTgt spid="3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8" fill="hold">
                      <p:stCondLst>
                        <p:cond delay="0"/>
                      </p:stCondLst>
                      <p:childTnLst>
                        <p:par>
                          <p:cTn id="359" fill="hold">
                            <p:stCondLst>
                              <p:cond delay="0"/>
                            </p:stCondLst>
                            <p:childTnLst>
                              <p:par>
                                <p:cTn id="3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6"/>
                  </p:tgtEl>
                </p:cond>
              </p:nextCondLst>
            </p:seq>
            <p:seq concurrent="1" nextAc="seek">
              <p:cTn id="362" restart="whenNotActive" fill="hold" evtFilter="cancelBubble" nodeType="interactiveSeq">
                <p:stCondLst>
                  <p:cond evt="onClick" delay="0">
                    <p:tgtEl>
                      <p:spTgt spid="3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3" fill="hold">
                      <p:stCondLst>
                        <p:cond delay="0"/>
                      </p:stCondLst>
                      <p:childTnLst>
                        <p:par>
                          <p:cTn id="364" fill="hold">
                            <p:stCondLst>
                              <p:cond delay="0"/>
                            </p:stCondLst>
                            <p:childTnLst>
                              <p:par>
                                <p:cTn id="3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7"/>
                  </p:tgtEl>
                </p:cond>
              </p:nextCondLst>
            </p:seq>
            <p:seq concurrent="1" nextAc="seek">
              <p:cTn id="367" restart="whenNotActive" fill="hold" evtFilter="cancelBubble" nodeType="interactiveSeq">
                <p:stCondLst>
                  <p:cond evt="onClick" delay="0">
                    <p:tgtEl>
                      <p:spTgt spid="3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8" fill="hold">
                      <p:stCondLst>
                        <p:cond delay="0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8"/>
                  </p:tgtEl>
                </p:cond>
              </p:nextCondLst>
            </p:seq>
            <p:seq concurrent="1" nextAc="seek">
              <p:cTn id="372" restart="whenNotActive" fill="hold" evtFilter="cancelBubble" nodeType="interactiveSeq">
                <p:stCondLst>
                  <p:cond evt="onClick" delay="0">
                    <p:tgtEl>
                      <p:spTgt spid="3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3" fill="hold">
                      <p:stCondLst>
                        <p:cond delay="0"/>
                      </p:stCondLst>
                      <p:childTnLst>
                        <p:par>
                          <p:cTn id="374" fill="hold">
                            <p:stCondLst>
                              <p:cond delay="0"/>
                            </p:stCondLst>
                            <p:childTnLst>
                              <p:par>
                                <p:cTn id="37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89"/>
                  </p:tgtEl>
                </p:cond>
              </p:nextCondLst>
            </p:seq>
            <p:seq concurrent="1" nextAc="seek">
              <p:cTn id="377" restart="whenNotActive" fill="hold" evtFilter="cancelBubble" nodeType="interactiveSeq">
                <p:stCondLst>
                  <p:cond evt="onClick" delay="0">
                    <p:tgtEl>
                      <p:spTgt spid="3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8" fill="hold">
                      <p:stCondLst>
                        <p:cond delay="0"/>
                      </p:stCondLst>
                      <p:childTnLst>
                        <p:par>
                          <p:cTn id="379" fill="hold">
                            <p:stCondLst>
                              <p:cond delay="0"/>
                            </p:stCondLst>
                            <p:childTnLst>
                              <p:par>
                                <p:cTn id="3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0"/>
                  </p:tgtEl>
                </p:cond>
              </p:nextCondLst>
            </p:seq>
            <p:seq concurrent="1" nextAc="seek">
              <p:cTn id="382" restart="whenNotActive" fill="hold" evtFilter="cancelBubble" nodeType="interactiveSeq">
                <p:stCondLst>
                  <p:cond evt="onClick" delay="0">
                    <p:tgtEl>
                      <p:spTgt spid="3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3" fill="hold">
                      <p:stCondLst>
                        <p:cond delay="0"/>
                      </p:stCondLst>
                      <p:childTnLst>
                        <p:par>
                          <p:cTn id="384" fill="hold">
                            <p:stCondLst>
                              <p:cond delay="0"/>
                            </p:stCondLst>
                            <p:childTnLst>
                              <p:par>
                                <p:cTn id="3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1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3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2"/>
                  </p:tgtEl>
                </p:cond>
              </p:nextCondLst>
            </p:seq>
            <p:seq concurrent="1" nextAc="seek">
              <p:cTn id="392" restart="whenNotActive" fill="hold" evtFilter="cancelBubble" nodeType="interactiveSeq">
                <p:stCondLst>
                  <p:cond evt="onClick" delay="0">
                    <p:tgtEl>
                      <p:spTgt spid="319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3" fill="hold">
                      <p:stCondLst>
                        <p:cond delay="0"/>
                      </p:stCondLst>
                      <p:childTnLst>
                        <p:par>
                          <p:cTn id="394" fill="hold">
                            <p:stCondLst>
                              <p:cond delay="0"/>
                            </p:stCondLst>
                            <p:childTnLst>
                              <p:par>
                                <p:cTn id="39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3"/>
                  </p:tgtEl>
                </p:cond>
              </p:nextCondLst>
            </p:seq>
            <p:seq concurrent="1" nextAc="seek">
              <p:cTn id="397" restart="whenNotActive" fill="hold" evtFilter="cancelBubble" nodeType="interactiveSeq">
                <p:stCondLst>
                  <p:cond evt="onClick" delay="0">
                    <p:tgtEl>
                      <p:spTgt spid="319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8" fill="hold">
                      <p:stCondLst>
                        <p:cond delay="0"/>
                      </p:stCondLst>
                      <p:childTnLst>
                        <p:par>
                          <p:cTn id="399" fill="hold">
                            <p:stCondLst>
                              <p:cond delay="0"/>
                            </p:stCondLst>
                            <p:childTnLst>
                              <p:par>
                                <p:cTn id="4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4"/>
                  </p:tgtEl>
                </p:cond>
              </p:nextCondLst>
            </p:seq>
            <p:seq concurrent="1" nextAc="seek">
              <p:cTn id="402" restart="whenNotActive" fill="hold" evtFilter="cancelBubble" nodeType="interactiveSeq">
                <p:stCondLst>
                  <p:cond evt="onClick" delay="0">
                    <p:tgtEl>
                      <p:spTgt spid="319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3" fill="hold">
                      <p:stCondLst>
                        <p:cond delay="0"/>
                      </p:stCondLst>
                      <p:childTnLst>
                        <p:par>
                          <p:cTn id="404" fill="hold">
                            <p:stCondLst>
                              <p:cond delay="0"/>
                            </p:stCondLst>
                            <p:childTnLst>
                              <p:par>
                                <p:cTn id="4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5"/>
                  </p:tgtEl>
                </p:cond>
              </p:nextCondLst>
            </p:seq>
            <p:seq concurrent="1" nextAc="seek">
              <p:cTn id="407" restart="whenNotActive" fill="hold" evtFilter="cancelBubble" nodeType="interactiveSeq">
                <p:stCondLst>
                  <p:cond evt="onClick" delay="0">
                    <p:tgtEl>
                      <p:spTgt spid="319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8" fill="hold">
                      <p:stCondLst>
                        <p:cond delay="0"/>
                      </p:stCondLst>
                      <p:childTnLst>
                        <p:par>
                          <p:cTn id="409" fill="hold">
                            <p:stCondLst>
                              <p:cond delay="0"/>
                            </p:stCondLst>
                            <p:childTnLst>
                              <p:par>
                                <p:cTn id="4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6"/>
                  </p:tgtEl>
                </p:cond>
              </p:nextCondLst>
            </p:seq>
            <p:seq concurrent="1" nextAc="seek">
              <p:cTn id="412" restart="whenNotActive" fill="hold" evtFilter="cancelBubble" nodeType="interactiveSeq">
                <p:stCondLst>
                  <p:cond evt="onClick" delay="0">
                    <p:tgtEl>
                      <p:spTgt spid="319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3" fill="hold">
                      <p:stCondLst>
                        <p:cond delay="0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7"/>
                  </p:tgtEl>
                </p:cond>
              </p:nextCondLst>
            </p:seq>
            <p:seq concurrent="1" nextAc="seek">
              <p:cTn id="417" restart="whenNotActive" fill="hold" evtFilter="cancelBubble" nodeType="interactiveSeq">
                <p:stCondLst>
                  <p:cond evt="onClick" delay="0">
                    <p:tgtEl>
                      <p:spTgt spid="319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8" fill="hold">
                      <p:stCondLst>
                        <p:cond delay="0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98"/>
                  </p:tgtEl>
                </p:cond>
              </p:nextCondLst>
            </p:seq>
          </p:childTnLst>
        </p:cTn>
      </p:par>
    </p:tnLst>
    <p:bldLst>
      <p:bldP spid="3155" grpId="0" animBg="1"/>
      <p:bldP spid="3183" grpId="0" animBg="1"/>
      <p:bldP spid="3211" grpId="0" animBg="1"/>
      <p:bldP spid="3143" grpId="0" animBg="1"/>
      <p:bldP spid="3144" grpId="0" animBg="1"/>
      <p:bldP spid="3145" grpId="0" animBg="1"/>
      <p:bldP spid="3146" grpId="0" animBg="1"/>
      <p:bldP spid="3147" grpId="0" animBg="1"/>
      <p:bldP spid="3148" grpId="0" animBg="1"/>
      <p:bldP spid="3149" grpId="0" animBg="1"/>
      <p:bldP spid="3150" grpId="0" animBg="1"/>
      <p:bldP spid="3151" grpId="0" animBg="1"/>
      <p:bldP spid="3152" grpId="0" animBg="1"/>
      <p:bldP spid="3153" grpId="0" animBg="1"/>
      <p:bldP spid="3154" grpId="0" animBg="1"/>
      <p:bldP spid="3156" grpId="0" animBg="1"/>
      <p:bldP spid="3157" grpId="0" animBg="1"/>
      <p:bldP spid="3158" grpId="0" animBg="1"/>
      <p:bldP spid="3159" grpId="0" animBg="1"/>
      <p:bldP spid="3160" grpId="0" animBg="1"/>
      <p:bldP spid="3161" grpId="0" animBg="1"/>
      <p:bldP spid="3162" grpId="0" animBg="1"/>
      <p:bldP spid="3163" grpId="0" animBg="1"/>
      <p:bldP spid="3164" grpId="0" animBg="1"/>
      <p:bldP spid="3165" grpId="0" animBg="1"/>
      <p:bldP spid="3166" grpId="0" animBg="1"/>
      <p:bldP spid="3167" grpId="0" animBg="1"/>
      <p:bldP spid="3168" grpId="0" animBg="1"/>
      <p:bldP spid="3169" grpId="0" animBg="1"/>
      <p:bldP spid="3170" grpId="0" animBg="1"/>
      <p:bldP spid="3171" grpId="0" animBg="1"/>
      <p:bldP spid="3172" grpId="0" animBg="1"/>
      <p:bldP spid="3173" grpId="0" animBg="1"/>
      <p:bldP spid="3174" grpId="0" animBg="1"/>
      <p:bldP spid="3175" grpId="0" animBg="1"/>
      <p:bldP spid="3176" grpId="0" animBg="1"/>
      <p:bldP spid="3177" grpId="0" animBg="1"/>
      <p:bldP spid="3178" grpId="0" animBg="1"/>
      <p:bldP spid="3179" grpId="0" animBg="1"/>
      <p:bldP spid="3180" grpId="0" animBg="1"/>
      <p:bldP spid="3181" grpId="0" animBg="1"/>
      <p:bldP spid="3182" grpId="0" animBg="1"/>
      <p:bldP spid="3184" grpId="0" animBg="1"/>
      <p:bldP spid="3185" grpId="0" animBg="1"/>
      <p:bldP spid="3186" grpId="0" animBg="1"/>
      <p:bldP spid="3187" grpId="0" animBg="1"/>
      <p:bldP spid="3188" grpId="0" animBg="1"/>
      <p:bldP spid="3189" grpId="0" animBg="1"/>
      <p:bldP spid="3190" grpId="0" animBg="1"/>
      <p:bldP spid="3191" grpId="0" animBg="1"/>
      <p:bldP spid="3192" grpId="0" animBg="1"/>
      <p:bldP spid="3193" grpId="0" animBg="1"/>
      <p:bldP spid="3194" grpId="0" animBg="1"/>
      <p:bldP spid="3195" grpId="0" animBg="1"/>
      <p:bldP spid="3196" grpId="0" animBg="1"/>
      <p:bldP spid="3197" grpId="0" animBg="1"/>
      <p:bldP spid="3198" grpId="0" animBg="1"/>
      <p:bldP spid="3199" grpId="0" animBg="1"/>
      <p:bldP spid="3200" grpId="0" animBg="1"/>
      <p:bldP spid="3201" grpId="0" animBg="1"/>
      <p:bldP spid="3202" grpId="0" animBg="1"/>
      <p:bldP spid="3203" grpId="0" animBg="1"/>
      <p:bldP spid="3204" grpId="0" animBg="1"/>
      <p:bldP spid="3205" grpId="0" animBg="1"/>
      <p:bldP spid="3206" grpId="0" animBg="1"/>
      <p:bldP spid="3207" grpId="0" animBg="1"/>
      <p:bldP spid="3208" grpId="0" animBg="1"/>
      <p:bldP spid="3209" grpId="0" animBg="1"/>
      <p:bldP spid="3210" grpId="0" animBg="1"/>
      <p:bldP spid="3212" grpId="0" animBg="1"/>
      <p:bldP spid="3213" grpId="0" animBg="1"/>
      <p:bldP spid="3214" grpId="0" animBg="1"/>
      <p:bldP spid="3215" grpId="0" animBg="1"/>
      <p:bldP spid="3216" grpId="0" animBg="1"/>
      <p:bldP spid="3217" grpId="0" animBg="1"/>
      <p:bldP spid="3218" grpId="0" animBg="1"/>
      <p:bldP spid="3219" grpId="0" animBg="1"/>
      <p:bldP spid="3220" grpId="0" animBg="1"/>
      <p:bldP spid="3221" grpId="0" animBg="1"/>
      <p:bldP spid="3222" grpId="0" animBg="1"/>
      <p:bldP spid="3223" grpId="0" animBg="1"/>
      <p:bldP spid="3224" grpId="0" animBg="1"/>
      <p:bldP spid="3225" grpId="0" animBg="1"/>
      <p:bldP spid="322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140017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Pojmenuj stavbu na obrázku a přiřaď k ní stát, v němž se nachází.</a:t>
            </a:r>
          </a:p>
          <a:p>
            <a:pPr eaLnBrk="1" hangingPunct="1"/>
            <a:endParaRPr lang="cs-CZ" smtClean="0"/>
          </a:p>
        </p:txBody>
      </p:sp>
      <p:sp>
        <p:nvSpPr>
          <p:cNvPr id="41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32463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2786063" y="5229225"/>
            <a:ext cx="4090987" cy="1079500"/>
            <a:chOff x="1755" y="3294"/>
            <a:chExt cx="2577" cy="680"/>
          </a:xfrm>
        </p:grpSpPr>
        <p:sp>
          <p:nvSpPr>
            <p:cNvPr id="5128" name="Rectangle 3"/>
            <p:cNvSpPr txBox="1">
              <a:spLocks noChangeArrowheads="1"/>
            </p:cNvSpPr>
            <p:nvPr/>
          </p:nvSpPr>
          <p:spPr bwMode="auto">
            <a:xfrm>
              <a:off x="1755" y="3362"/>
              <a:ext cx="2395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cs-CZ" sz="2800"/>
                <a:t>Colosseum</a:t>
              </a:r>
            </a:p>
            <a:p>
              <a:pPr marL="342900" indent="-342900" algn="ctr">
                <a:spcBef>
                  <a:spcPct val="20000"/>
                </a:spcBef>
              </a:pPr>
              <a:r>
                <a:rPr lang="cs-CZ" sz="2800"/>
                <a:t>Itálie</a:t>
              </a:r>
            </a:p>
            <a:p>
              <a:pPr marL="342900" indent="-342900">
                <a:spcBef>
                  <a:spcPct val="20000"/>
                </a:spcBef>
                <a:buFontTx/>
                <a:buChar char="•"/>
              </a:pPr>
              <a:endParaRPr lang="cs-CZ" sz="3200"/>
            </a:p>
          </p:txBody>
        </p:sp>
        <p:sp>
          <p:nvSpPr>
            <p:cNvPr id="5129" name="Text Box 12"/>
            <p:cNvSpPr txBox="1">
              <a:spLocks noChangeArrowheads="1"/>
            </p:cNvSpPr>
            <p:nvPr/>
          </p:nvSpPr>
          <p:spPr bwMode="auto">
            <a:xfrm>
              <a:off x="3878" y="3294"/>
              <a:ext cx="454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5127" name="Obrázek 9" descr="MP90014901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2790825"/>
            <a:ext cx="3657600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700338" y="1196975"/>
            <a:ext cx="5986462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jmenuje tento most, ve kterém městě se po něm můžeme projít?</a:t>
            </a:r>
          </a:p>
          <a:p>
            <a:pPr eaLnBrk="1" hangingPunct="1"/>
            <a:endParaRPr lang="cs-CZ" smtClean="0"/>
          </a:p>
        </p:txBody>
      </p:sp>
      <p:sp>
        <p:nvSpPr>
          <p:cNvPr id="51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grpSp>
        <p:nvGrpSpPr>
          <p:cNvPr id="2" name="Group 13"/>
          <p:cNvGrpSpPr>
            <a:grpSpLocks/>
          </p:cNvGrpSpPr>
          <p:nvPr/>
        </p:nvGrpSpPr>
        <p:grpSpPr bwMode="auto">
          <a:xfrm>
            <a:off x="5537200" y="3933825"/>
            <a:ext cx="3571875" cy="1301750"/>
            <a:chOff x="3488" y="2478"/>
            <a:chExt cx="2250" cy="820"/>
          </a:xfrm>
        </p:grpSpPr>
        <p:sp>
          <p:nvSpPr>
            <p:cNvPr id="6153" name="Rectangle 3"/>
            <p:cNvSpPr txBox="1">
              <a:spLocks noChangeArrowheads="1"/>
            </p:cNvSpPr>
            <p:nvPr/>
          </p:nvSpPr>
          <p:spPr bwMode="auto">
            <a:xfrm>
              <a:off x="3488" y="2478"/>
              <a:ext cx="2250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cs-CZ" sz="2800"/>
                <a:t>Tower Bridge</a:t>
              </a:r>
            </a:p>
            <a:p>
              <a:pPr marL="342900" indent="-342900" algn="ctr">
                <a:spcBef>
                  <a:spcPct val="20000"/>
                </a:spcBef>
              </a:pPr>
              <a:r>
                <a:rPr lang="cs-CZ" sz="2800"/>
                <a:t>London</a:t>
              </a:r>
              <a:endParaRPr lang="cs-CZ" sz="3200"/>
            </a:p>
          </p:txBody>
        </p:sp>
        <p:sp>
          <p:nvSpPr>
            <p:cNvPr id="6154" name="Text Box 12"/>
            <p:cNvSpPr txBox="1">
              <a:spLocks noChangeArrowheads="1"/>
            </p:cNvSpPr>
            <p:nvPr/>
          </p:nvSpPr>
          <p:spPr bwMode="auto">
            <a:xfrm>
              <a:off x="5193" y="3067"/>
              <a:ext cx="36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6151" name="Obrázek 9" descr="MP90025564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825" y="620713"/>
            <a:ext cx="2438400" cy="3657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2" name="Obrázek 10" descr="MP90042375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843213" y="3213100"/>
            <a:ext cx="3324225" cy="3357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3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nazývá toto velmi známé muzeum, ve kterém bychom si mohli prohlédnout např. Monu Lisu?</a:t>
            </a:r>
          </a:p>
          <a:p>
            <a:pPr eaLnBrk="1" hangingPunct="1"/>
            <a:endParaRPr lang="cs-CZ" b="1" smtClean="0"/>
          </a:p>
        </p:txBody>
      </p:sp>
      <p:sp>
        <p:nvSpPr>
          <p:cNvPr id="61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grpSp>
        <p:nvGrpSpPr>
          <p:cNvPr id="2" name="Group 18"/>
          <p:cNvGrpSpPr>
            <a:grpSpLocks/>
          </p:cNvGrpSpPr>
          <p:nvPr/>
        </p:nvGrpSpPr>
        <p:grpSpPr bwMode="auto">
          <a:xfrm>
            <a:off x="250825" y="3897313"/>
            <a:ext cx="6408738" cy="1122362"/>
            <a:chOff x="158" y="2455"/>
            <a:chExt cx="4037" cy="707"/>
          </a:xfrm>
        </p:grpSpPr>
        <p:sp>
          <p:nvSpPr>
            <p:cNvPr id="7176" name="Rectangle 3"/>
            <p:cNvSpPr txBox="1">
              <a:spLocks noChangeArrowheads="1"/>
            </p:cNvSpPr>
            <p:nvPr/>
          </p:nvSpPr>
          <p:spPr bwMode="auto">
            <a:xfrm>
              <a:off x="158" y="2455"/>
              <a:ext cx="1724" cy="61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342900" indent="-342900" algn="ctr">
                <a:spcBef>
                  <a:spcPct val="20000"/>
                </a:spcBef>
              </a:pPr>
              <a:r>
                <a:rPr lang="cs-CZ" sz="2800"/>
                <a:t>Louvre</a:t>
              </a:r>
              <a:endParaRPr lang="cs-CZ" sz="3200"/>
            </a:p>
          </p:txBody>
        </p:sp>
        <p:sp>
          <p:nvSpPr>
            <p:cNvPr id="7177" name="Text Box 14"/>
            <p:cNvSpPr txBox="1">
              <a:spLocks noChangeArrowheads="1"/>
            </p:cNvSpPr>
            <p:nvPr/>
          </p:nvSpPr>
          <p:spPr bwMode="auto">
            <a:xfrm>
              <a:off x="3923" y="2931"/>
              <a:ext cx="272" cy="23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pPr>
                <a:spcBef>
                  <a:spcPct val="50000"/>
                </a:spcBef>
              </a:pPr>
              <a:endParaRPr lang="cs-CZ"/>
            </a:p>
          </p:txBody>
        </p:sp>
      </p:grpSp>
      <p:pic>
        <p:nvPicPr>
          <p:cNvPr id="7175" name="Obrázek 9" descr="MP90014905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38463" y="2851150"/>
            <a:ext cx="4946650" cy="3314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4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143000"/>
            <a:ext cx="8229600" cy="45974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nazývá a kde najdeme tuto netradiční stavbu?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717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805488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857250" y="478631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755650" y="3141663"/>
            <a:ext cx="2592388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>
              <a:spcBef>
                <a:spcPct val="20000"/>
              </a:spcBef>
            </a:pPr>
            <a:r>
              <a:rPr lang="cs-CZ" sz="2400"/>
              <a:t>Šikmá věž v Pise Itálie</a:t>
            </a:r>
          </a:p>
        </p:txBody>
      </p:sp>
      <p:pic>
        <p:nvPicPr>
          <p:cNvPr id="8199" name="Obrázek 6" descr="MP90016371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2303463"/>
            <a:ext cx="2695575" cy="4221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5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Pro kterou západoevropskou zemi jsou typické tyto stavby?</a:t>
            </a:r>
          </a:p>
          <a:p>
            <a:pPr eaLnBrk="1" hangingPunct="1"/>
            <a:endParaRPr lang="cs-CZ" smtClean="0"/>
          </a:p>
        </p:txBody>
      </p:sp>
      <p:sp>
        <p:nvSpPr>
          <p:cNvPr id="819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000625"/>
            <a:ext cx="1357313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3203575" y="5373688"/>
            <a:ext cx="3571875" cy="52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Nizozemsko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9223" name="Obrázek 6" descr="MP90018520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4988" y="2532063"/>
            <a:ext cx="3873500" cy="262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6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85875"/>
            <a:ext cx="8229600" cy="4840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Země „ohně a ledu“, tak se přezdívá kterému státu?</a:t>
            </a:r>
          </a:p>
        </p:txBody>
      </p:sp>
      <p:sp>
        <p:nvSpPr>
          <p:cNvPr id="922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714375" y="564356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124075" y="5589588"/>
            <a:ext cx="5688013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Island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7572375" y="5072063"/>
            <a:ext cx="357188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100"/>
          </a:p>
        </p:txBody>
      </p:sp>
      <p:pic>
        <p:nvPicPr>
          <p:cNvPr id="10248" name="Obrázek 8" descr="MP900289242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420938"/>
            <a:ext cx="3657600" cy="245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9" name="Obrázek 9" descr="MC900160552.WM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651500" y="2565400"/>
            <a:ext cx="2330450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7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125538"/>
            <a:ext cx="8229600" cy="4686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dirty="0" smtClean="0"/>
              <a:t>Katedrálu </a:t>
            </a:r>
            <a:r>
              <a:rPr lang="cs-CZ" dirty="0" err="1" smtClean="0"/>
              <a:t>Notre</a:t>
            </a:r>
            <a:r>
              <a:rPr lang="cs-CZ" dirty="0" smtClean="0"/>
              <a:t>-</a:t>
            </a:r>
            <a:r>
              <a:rPr lang="cs-CZ" dirty="0" err="1" smtClean="0"/>
              <a:t>Dame</a:t>
            </a:r>
            <a:r>
              <a:rPr lang="cs-CZ" dirty="0" smtClean="0"/>
              <a:t> také proslavil román </a:t>
            </a:r>
            <a:r>
              <a:rPr lang="cs-CZ" dirty="0" err="1" smtClean="0"/>
              <a:t>Victora</a:t>
            </a:r>
            <a:r>
              <a:rPr lang="cs-CZ" dirty="0" smtClean="0"/>
              <a:t> Huga o Quasimodovi a Esmeraldě. Ve kterém francouzském městě ho můžeme navštívit?</a:t>
            </a:r>
          </a:p>
          <a:p>
            <a:pPr eaLnBrk="1" hangingPunct="1">
              <a:buFontTx/>
              <a:buNone/>
            </a:pPr>
            <a:endParaRPr lang="cs-CZ" dirty="0" smtClean="0"/>
          </a:p>
          <a:p>
            <a:pPr eaLnBrk="1" hangingPunct="1">
              <a:buFontTx/>
              <a:buNone/>
            </a:pPr>
            <a:endParaRPr lang="cs-CZ" dirty="0" smtClean="0"/>
          </a:p>
        </p:txBody>
      </p:sp>
      <p:sp>
        <p:nvSpPr>
          <p:cNvPr id="1024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684213" y="4437063"/>
            <a:ext cx="2087562" cy="81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Paříž</a:t>
            </a:r>
            <a:endParaRPr lang="cs-CZ" sz="3200"/>
          </a:p>
        </p:txBody>
      </p:sp>
      <p:pic>
        <p:nvPicPr>
          <p:cNvPr id="11271" name="Obrázek 7" descr="MP90040044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71775" y="3357563"/>
            <a:ext cx="4760913" cy="3171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8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Ve které zemi se nachází tento prastarý kamenný kruh zvaný Stonehenge, o jehož původu je traduje mnoho pověstí?</a:t>
            </a:r>
          </a:p>
          <a:p>
            <a:pPr algn="ctr" eaLnBrk="1" hangingPunct="1">
              <a:buFontTx/>
              <a:buNone/>
            </a:pPr>
            <a:endParaRPr lang="cs-CZ" smtClean="0"/>
          </a:p>
        </p:txBody>
      </p:sp>
      <p:sp>
        <p:nvSpPr>
          <p:cNvPr id="1126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0" y="4292600"/>
            <a:ext cx="32766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Velká Británie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/>
              <a:t>Jižní Anglie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12295" name="Obrázek 8" descr="MP90040054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32138" y="2924175"/>
            <a:ext cx="45720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9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Kterého panovníka stráží tato garda?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1229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478631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908175" y="5373688"/>
            <a:ext cx="5214938" cy="74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400"/>
              <a:t>Britskou královnu</a:t>
            </a:r>
          </a:p>
        </p:txBody>
      </p:sp>
      <p:pic>
        <p:nvPicPr>
          <p:cNvPr id="13319" name="Obrázek 6" descr="MP90040075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675" y="1989138"/>
            <a:ext cx="4464050" cy="297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10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3609975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   Tuto věž pozná jistě každý. Jak se jmenuje a ve kterém městě ji můžeme vidět?</a:t>
            </a:r>
            <a:endParaRPr lang="cs-CZ" i="1" smtClean="0"/>
          </a:p>
          <a:p>
            <a:pPr eaLnBrk="1" hangingPunct="1"/>
            <a:endParaRPr lang="cs-CZ" smtClean="0"/>
          </a:p>
        </p:txBody>
      </p:sp>
      <p:sp>
        <p:nvSpPr>
          <p:cNvPr id="1331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16013" y="47291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39750" y="5445125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Eifellova věž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/>
              <a:t>Paříž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14343" name="Obrázek 6" descr="MP90040151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538" y="1376363"/>
            <a:ext cx="3489325" cy="523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11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196975"/>
            <a:ext cx="8642350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Tento londýnský palác je sídlem britské královské rodiny. Jak se jmenuje?</a:t>
            </a:r>
          </a:p>
          <a:p>
            <a:pPr algn="ctr" eaLnBrk="1" hangingPunct="1">
              <a:buFontTx/>
              <a:buNone/>
            </a:pPr>
            <a:endParaRPr lang="cs-CZ" smtClean="0"/>
          </a:p>
        </p:txBody>
      </p:sp>
      <p:sp>
        <p:nvSpPr>
          <p:cNvPr id="1434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00338" y="5876925"/>
            <a:ext cx="3875087" cy="741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Buckinghamský palác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15367" name="Obrázek 7" descr="MP900402424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2230438"/>
            <a:ext cx="5472112" cy="3646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12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96975"/>
            <a:ext cx="8229600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Kvůli jeho zeleným pastvinám a travnatým pláním se tomuto ostrovu přezdívá „Smaragdový ostrov“. O který ostrov se jedná?</a:t>
            </a:r>
          </a:p>
        </p:txBody>
      </p:sp>
      <p:sp>
        <p:nvSpPr>
          <p:cNvPr id="1536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92763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339975" y="5732463"/>
            <a:ext cx="357187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Irsko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16391" name="Obrázek 6" descr="MP900403413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2878138"/>
            <a:ext cx="3743325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92" name="Obrázek 7" descr="MP90040385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363" y="3205163"/>
            <a:ext cx="3900487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13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Toto obří kolo je nazýváno Okem jedné z evropských metropolí, které?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1638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21325"/>
            <a:ext cx="1357313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-323850" y="3825875"/>
            <a:ext cx="313055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Londýn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400"/>
              <a:t>Londýnské Oko</a:t>
            </a:r>
          </a:p>
        </p:txBody>
      </p:sp>
      <p:sp>
        <p:nvSpPr>
          <p:cNvPr id="8" name="Text Box 4"/>
          <p:cNvSpPr txBox="1">
            <a:spLocks noChangeArrowheads="1"/>
          </p:cNvSpPr>
          <p:nvPr/>
        </p:nvSpPr>
        <p:spPr bwMode="auto">
          <a:xfrm rot="10800000" flipV="1">
            <a:off x="8501063" y="5000625"/>
            <a:ext cx="428625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1100"/>
          </a:p>
        </p:txBody>
      </p:sp>
      <p:pic>
        <p:nvPicPr>
          <p:cNvPr id="17416" name="Obrázek 8" descr="MP90042281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4438" y="2417763"/>
            <a:ext cx="5400675" cy="360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8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14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50825" y="1341438"/>
            <a:ext cx="4392613" cy="47847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Petanque, </a:t>
            </a:r>
          </a:p>
          <a:p>
            <a:pPr algn="ctr" eaLnBrk="1" hangingPunct="1">
              <a:buFontTx/>
              <a:buNone/>
            </a:pPr>
            <a:r>
              <a:rPr lang="cs-CZ" smtClean="0"/>
              <a:t>v dnešní době známá a oblíbená hra pochází ze kterého státu?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1741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49291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152650" y="4398963"/>
            <a:ext cx="2563813" cy="614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Francie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18439" name="Obrázek 6" descr="MP90043397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1495425"/>
            <a:ext cx="3344862" cy="514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15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2843213" y="1196975"/>
            <a:ext cx="5843587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Malá mořská víla a dlouhé mosty spojující ostrovy, </a:t>
            </a:r>
          </a:p>
          <a:p>
            <a:pPr algn="ctr" eaLnBrk="1" hangingPunct="1">
              <a:buFontTx/>
              <a:buNone/>
            </a:pPr>
            <a:r>
              <a:rPr lang="cs-CZ" smtClean="0"/>
              <a:t>to jsou znaky kterého státu?</a:t>
            </a:r>
          </a:p>
          <a:p>
            <a:pPr eaLnBrk="1" hangingPunct="1"/>
            <a:endParaRPr lang="cs-CZ" smtClean="0"/>
          </a:p>
        </p:txBody>
      </p:sp>
      <p:sp>
        <p:nvSpPr>
          <p:cNvPr id="1843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357313" y="4929188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179388" y="4292600"/>
            <a:ext cx="3024187" cy="576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Dánsko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19463" name="Obrázek 6" descr="MP90040387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620713"/>
            <a:ext cx="2082800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4" name="Obrázek 7" descr="MP900434143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6600" y="3068638"/>
            <a:ext cx="4522788" cy="301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16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85875"/>
            <a:ext cx="8229600" cy="4840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Pro Nizozemsko jsou typické obrovské přehrady a území, která se nazývají poldery. Co tento název označuje?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1946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179388" y="4076700"/>
            <a:ext cx="3097212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400"/>
              <a:t>Vysušená území pod hladinou oceánu</a:t>
            </a:r>
          </a:p>
        </p:txBody>
      </p:sp>
      <p:pic>
        <p:nvPicPr>
          <p:cNvPr id="20487" name="Obrázek 7" descr="MP900432748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3024188"/>
            <a:ext cx="4711700" cy="314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17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Na obrázku vidíme část londýnského parlamentu a věž s hodinami v níž je ukryt zvon. Jak se tento zvon jmenuje?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048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8" name="Rectangle 3"/>
          <p:cNvSpPr txBox="1">
            <a:spLocks noChangeArrowheads="1"/>
          </p:cNvSpPr>
          <p:nvPr/>
        </p:nvSpPr>
        <p:spPr bwMode="auto">
          <a:xfrm>
            <a:off x="1187450" y="4076700"/>
            <a:ext cx="1785938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Big Ben</a:t>
            </a:r>
            <a:endParaRPr lang="cs-CZ" sz="3200"/>
          </a:p>
        </p:txBody>
      </p:sp>
      <p:sp>
        <p:nvSpPr>
          <p:cNvPr id="20492" name="Text Box 12"/>
          <p:cNvSpPr txBox="1">
            <a:spLocks noChangeArrowheads="1"/>
          </p:cNvSpPr>
          <p:nvPr/>
        </p:nvSpPr>
        <p:spPr bwMode="auto">
          <a:xfrm>
            <a:off x="6948488" y="4221163"/>
            <a:ext cx="431800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6.</a:t>
            </a:r>
          </a:p>
        </p:txBody>
      </p:sp>
      <p:pic>
        <p:nvPicPr>
          <p:cNvPr id="21512" name="Obrázek 8" descr="MP90040216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6600" y="2781300"/>
            <a:ext cx="4464050" cy="357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04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  <p:bldP spid="2049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18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196975"/>
            <a:ext cx="8713787" cy="49291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2900" smtClean="0"/>
              <a:t>Jeden z nejvýznamnějších a nejzachovalejších antických chrámů Pantheon se nachází v italském hlavním městě. O které město se jedná?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150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1563" y="5143500"/>
            <a:ext cx="1357312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827088" y="4292600"/>
            <a:ext cx="1728787" cy="757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Řím</a:t>
            </a:r>
            <a:endParaRPr lang="cs-CZ" sz="3200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516688" y="4941888"/>
            <a:ext cx="576262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7.</a:t>
            </a:r>
          </a:p>
        </p:txBody>
      </p:sp>
      <p:pic>
        <p:nvPicPr>
          <p:cNvPr id="22536" name="Obrázek 8" descr="MP900425506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90800" y="2636838"/>
            <a:ext cx="5437188" cy="361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21514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19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28625" y="1196975"/>
            <a:ext cx="3998913" cy="468630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z="3000" smtClean="0"/>
              <a:t>Tajga je typickým pokryvem oblasti Skandinávie. Který stát má výrazně rozvinutý dřevozpracující průmysl, pochází odtud i světově známá firma IKEA?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2532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258888" y="57324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484438" y="5732463"/>
            <a:ext cx="2592387" cy="68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Švédsko</a:t>
            </a:r>
            <a:endParaRPr lang="cs-CZ" sz="3200"/>
          </a:p>
        </p:txBody>
      </p:sp>
      <p:sp>
        <p:nvSpPr>
          <p:cNvPr id="22542" name="Text Box 14"/>
          <p:cNvSpPr txBox="1">
            <a:spLocks noChangeArrowheads="1"/>
          </p:cNvSpPr>
          <p:nvPr/>
        </p:nvSpPr>
        <p:spPr bwMode="auto">
          <a:xfrm>
            <a:off x="6877050" y="4508500"/>
            <a:ext cx="503238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/>
              <a:t>8.</a:t>
            </a:r>
          </a:p>
        </p:txBody>
      </p:sp>
      <p:pic>
        <p:nvPicPr>
          <p:cNvPr id="23560" name="Obrázek 8" descr="MP900433751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1268413"/>
            <a:ext cx="4332287" cy="436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225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  <p:bldP spid="2254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20</a:t>
            </a:r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57313"/>
            <a:ext cx="8229600" cy="47688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Které zemi se přezdívá „Země tisíců jezer“?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355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2700338" y="5661025"/>
            <a:ext cx="3571875" cy="811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Finsko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24583" name="Obrázek 7" descr="MP90040123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650" y="2636838"/>
            <a:ext cx="3319463" cy="265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4" name="Obrázek 8" descr="MP900401324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463" y="2852738"/>
            <a:ext cx="3900487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21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Toto jsou typické dopravní prostředky pro které hlavní město a zemi?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458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00125" y="55006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786063" y="5572125"/>
            <a:ext cx="3571875" cy="1025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Londýn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/>
              <a:t>UK</a:t>
            </a:r>
            <a:endParaRPr lang="cs-CZ" sz="3200"/>
          </a:p>
        </p:txBody>
      </p:sp>
      <p:pic>
        <p:nvPicPr>
          <p:cNvPr id="25607" name="Obrázek 6" descr="MP900423625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782888"/>
            <a:ext cx="3779837" cy="251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8" name="Obrázek 8" descr="MP900182588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825" y="2852738"/>
            <a:ext cx="3657600" cy="2444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22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Tuto stavbu můžeme spatřit v hlavním městě Belgie, někdy také nazývaném hlavní město Evropské unie. Jak se nazývá stavba a toto město?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560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795963" y="44370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5003800" y="4941888"/>
            <a:ext cx="30829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Atomium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800"/>
              <a:t>Brusel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26631" name="Obrázek 6" descr="MC900415728.WM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4213" y="2986088"/>
            <a:ext cx="3240087" cy="3716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23</a:t>
            </a:r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875"/>
            <a:ext cx="8229600" cy="47132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Který severoevropský stát lze charakterizovat těmito obrázky?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662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071563" y="4857750"/>
            <a:ext cx="1357312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051050" y="5661025"/>
            <a:ext cx="3571875" cy="566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Švédsko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27655" name="Obrázek 6" descr="MC900432177.WM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67175" y="3284538"/>
            <a:ext cx="1368425" cy="188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6" name="Obrázek 7" descr="MC900432103.WM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43663" y="3284538"/>
            <a:ext cx="1552575" cy="1838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7" name="Obrázek 8" descr="MC900432101.WMF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042988" y="2852738"/>
            <a:ext cx="1924050" cy="161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Obrázek 10" descr="MP900432797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3846513"/>
            <a:ext cx="4535488" cy="3011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24</a:t>
            </a:r>
          </a:p>
        </p:txBody>
      </p:sp>
      <p:sp>
        <p:nvSpPr>
          <p:cNvPr id="2867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747963"/>
            <a:ext cx="5483225" cy="34893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Který stát lze charakterizovat těmito obrázky?</a:t>
            </a:r>
            <a:endParaRPr lang="cs-CZ" i="1" smtClean="0"/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2" name="AutoShape 4">
            <a:hlinkClick r:id="rId3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8313" y="5732463"/>
            <a:ext cx="1357312" cy="501650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7" name="Rectangle 3"/>
          <p:cNvSpPr txBox="1">
            <a:spLocks noChangeArrowheads="1"/>
          </p:cNvSpPr>
          <p:nvPr/>
        </p:nvSpPr>
        <p:spPr bwMode="auto">
          <a:xfrm>
            <a:off x="34925" y="4760913"/>
            <a:ext cx="244951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Nizozemsko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sp>
        <p:nvSpPr>
          <p:cNvPr id="28680" name="Text Box 10"/>
          <p:cNvSpPr txBox="1">
            <a:spLocks noChangeArrowheads="1"/>
          </p:cNvSpPr>
          <p:nvPr/>
        </p:nvSpPr>
        <p:spPr bwMode="auto">
          <a:xfrm>
            <a:off x="7164388" y="4797425"/>
            <a:ext cx="6477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pic>
        <p:nvPicPr>
          <p:cNvPr id="28681" name="Obrázek 9" descr="MP900427891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19788" y="188913"/>
            <a:ext cx="2973387" cy="4508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82" name="Obrázek 11" descr="MP900403751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79388" y="115888"/>
            <a:ext cx="3902075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25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25538"/>
            <a:ext cx="8229600" cy="50006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Le Mont-Saint-Michel je přílivový ostrov na němž nalezneme nádherný gotický klášter. </a:t>
            </a:r>
            <a:r>
              <a:rPr lang="cs-CZ" sz="2800" smtClean="0"/>
              <a:t>Ve které zemi můžeme ostrov i klášter navštívit?</a:t>
            </a:r>
          </a:p>
        </p:txBody>
      </p:sp>
      <p:sp>
        <p:nvSpPr>
          <p:cNvPr id="28676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79388" y="53006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-36513" y="4329113"/>
            <a:ext cx="1714501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Francie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29703" name="Obrázek 6" descr="MP900433012.JPG"/>
          <p:cNvPicPr>
            <a:picLocks noChangeAspect="1"/>
          </p:cNvPicPr>
          <p:nvPr/>
        </p:nvPicPr>
        <p:blipFill>
          <a:blip r:embed="rId3" cstate="print"/>
          <a:srcRect t="6779"/>
          <a:stretch>
            <a:fillRect/>
          </a:stretch>
        </p:blipFill>
        <p:spPr bwMode="auto">
          <a:xfrm>
            <a:off x="1692275" y="2708275"/>
            <a:ext cx="6400800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26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8"/>
            <a:ext cx="8229600" cy="4784725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Jak se nazývá hora v Řecku, na které dle bájí sídlí řečtí bohové?</a:t>
            </a:r>
          </a:p>
          <a:p>
            <a:pPr eaLnBrk="1" hangingPunct="1"/>
            <a:endParaRPr lang="cs-CZ" smtClean="0"/>
          </a:p>
        </p:txBody>
      </p:sp>
      <p:sp>
        <p:nvSpPr>
          <p:cNvPr id="29700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1143000" y="4929188"/>
            <a:ext cx="1357313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971550" y="4113213"/>
            <a:ext cx="1655763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Olymp.</a:t>
            </a:r>
          </a:p>
          <a:p>
            <a:pPr marL="342900" indent="-342900"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30727" name="Obrázek 7" descr="MP900202087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00338" y="2636838"/>
            <a:ext cx="5275262" cy="3525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27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68413"/>
            <a:ext cx="8229600" cy="4857750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Bageta, pizza a gyros.</a:t>
            </a:r>
          </a:p>
          <a:p>
            <a:pPr algn="ctr" eaLnBrk="1" hangingPunct="1">
              <a:buFontTx/>
              <a:buNone/>
            </a:pPr>
            <a:r>
              <a:rPr lang="cs-CZ" smtClean="0"/>
              <a:t>Pro které tři země jsou typická tato jídla?</a:t>
            </a:r>
          </a:p>
          <a:p>
            <a:pPr eaLnBrk="1" hangingPunct="1">
              <a:buFontTx/>
              <a:buNone/>
            </a:pPr>
            <a:endParaRPr lang="cs-CZ" smtClean="0"/>
          </a:p>
        </p:txBody>
      </p:sp>
      <p:sp>
        <p:nvSpPr>
          <p:cNvPr id="30724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00113" y="5516563"/>
            <a:ext cx="1357312" cy="500062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2235200" y="5516563"/>
            <a:ext cx="5000625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800"/>
              <a:t>Francie, Itálie, Řecko</a:t>
            </a:r>
            <a:endParaRPr lang="cs-CZ" sz="3200"/>
          </a:p>
        </p:txBody>
      </p:sp>
      <p:pic>
        <p:nvPicPr>
          <p:cNvPr id="31751" name="Obrázek 6" descr="p.WMF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41975" y="2133600"/>
            <a:ext cx="3262313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2" name="Obrázek 7" descr="PP.WMF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89225" y="2679700"/>
            <a:ext cx="2862263" cy="2189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53" name="Obrázek 9" descr="PPP.WMF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55650" y="2924175"/>
            <a:ext cx="1258888" cy="187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28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708275"/>
            <a:ext cx="8229600" cy="3417888"/>
          </a:xfrm>
        </p:spPr>
        <p:txBody>
          <a:bodyPr/>
          <a:lstStyle/>
          <a:p>
            <a:pPr algn="ctr" eaLnBrk="1" hangingPunct="1">
              <a:buFontTx/>
              <a:buNone/>
            </a:pPr>
            <a:r>
              <a:rPr lang="cs-CZ" smtClean="0"/>
              <a:t>Kriket, rugby či pólo, to jsou sporty, které pocházejí a jsou oblíbené ve které zemi?</a:t>
            </a:r>
          </a:p>
          <a:p>
            <a:pPr eaLnBrk="1" hangingPunct="1"/>
            <a:endParaRPr lang="cs-CZ" smtClean="0"/>
          </a:p>
        </p:txBody>
      </p:sp>
      <p:sp>
        <p:nvSpPr>
          <p:cNvPr id="31748" name="AutoShape 4">
            <a:hlinkClick r:id="rId2" action="ppaction://hlinksldjump" highlightClick="1"/>
          </p:cNvPr>
          <p:cNvSpPr>
            <a:spLocks noChangeArrowheads="1"/>
          </p:cNvSpPr>
          <p:nvPr/>
        </p:nvSpPr>
        <p:spPr bwMode="auto">
          <a:xfrm>
            <a:off x="8064500" y="5778500"/>
            <a:ext cx="1079500" cy="107950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39750" y="4797425"/>
            <a:ext cx="1357313" cy="500063"/>
          </a:xfrm>
          <a:prstGeom prst="rect">
            <a:avLst/>
          </a:prstGeom>
          <a:solidFill>
            <a:srgbClr val="FF7C8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b="1" dirty="0">
                <a:solidFill>
                  <a:schemeClr val="bg1"/>
                </a:solidFill>
              </a:rPr>
              <a:t>Odpověď</a:t>
            </a:r>
          </a:p>
        </p:txBody>
      </p:sp>
      <p:sp>
        <p:nvSpPr>
          <p:cNvPr id="6" name="Rectangle 3"/>
          <p:cNvSpPr txBox="1">
            <a:spLocks noChangeArrowheads="1"/>
          </p:cNvSpPr>
          <p:nvPr/>
        </p:nvSpPr>
        <p:spPr bwMode="auto">
          <a:xfrm>
            <a:off x="468313" y="5732463"/>
            <a:ext cx="2519362" cy="53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r>
              <a:rPr lang="cs-CZ" sz="2800"/>
              <a:t>Velká Británie</a:t>
            </a:r>
          </a:p>
          <a:p>
            <a:pPr>
              <a:spcBef>
                <a:spcPct val="20000"/>
              </a:spcBef>
              <a:buFontTx/>
              <a:buChar char="•"/>
            </a:pPr>
            <a:endParaRPr lang="cs-CZ" sz="3200"/>
          </a:p>
        </p:txBody>
      </p:sp>
      <p:pic>
        <p:nvPicPr>
          <p:cNvPr id="32775" name="Obrázek 9" descr="MP900423690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24075" y="4005263"/>
            <a:ext cx="1555750" cy="1557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6" name="Obrázek 10" descr="MP900448327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4300" y="4005263"/>
            <a:ext cx="2389188" cy="1989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7" name="Obrázek 11" descr="MP900313746.JP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333375"/>
            <a:ext cx="3527425" cy="2309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8" name="Obrázek 12" descr="MP900423698.JPG"/>
          <p:cNvPicPr>
            <a:picLocks noChangeAspect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4013" y="404813"/>
            <a:ext cx="3349625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9" name="Obrázek 13" descr="MP900425313.JPG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516688" y="3949700"/>
            <a:ext cx="226695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Zdroje</a:t>
            </a:r>
          </a:p>
        </p:txBody>
      </p:sp>
      <p:sp>
        <p:nvSpPr>
          <p:cNvPr id="33795" name="Zástupný symbol pro obsah 2"/>
          <p:cNvSpPr>
            <a:spLocks noGrp="1"/>
          </p:cNvSpPr>
          <p:nvPr>
            <p:ph idx="1"/>
          </p:nvPr>
        </p:nvSpPr>
        <p:spPr>
          <a:xfrm>
            <a:off x="611188" y="1382713"/>
            <a:ext cx="7848600" cy="1830263"/>
          </a:xfrm>
        </p:spPr>
        <p:txBody>
          <a:bodyPr/>
          <a:lstStyle/>
          <a:p>
            <a:pPr marL="609600" indent="-609600">
              <a:buFontTx/>
              <a:buNone/>
            </a:pPr>
            <a:r>
              <a:rPr lang="cs-CZ" dirty="0" smtClean="0"/>
              <a:t>Všechny použité obrázky jsou z galerie Microsoft Office Klipart </a:t>
            </a:r>
            <a:r>
              <a:rPr lang="en-US" dirty="0" smtClean="0"/>
              <a:t>Gallery</a:t>
            </a:r>
            <a:r>
              <a:rPr lang="cs-CZ" dirty="0" smtClean="0"/>
              <a:t> online </a:t>
            </a:r>
            <a:r>
              <a:rPr lang="en-US" dirty="0" smtClean="0"/>
              <a:t>[cit. 2012-12-</a:t>
            </a:r>
            <a:r>
              <a:rPr lang="cs-CZ" smtClean="0"/>
              <a:t>20</a:t>
            </a:r>
            <a:r>
              <a:rPr lang="en-US" smtClean="0"/>
              <a:t>]</a:t>
            </a:r>
            <a:endParaRPr lang="cs-CZ" dirty="0" smtClean="0"/>
          </a:p>
        </p:txBody>
      </p:sp>
      <p:sp>
        <p:nvSpPr>
          <p:cNvPr id="33796" name="AutoShape 5">
            <a:hlinkClick r:id="" action="ppaction://hlinkshowjump?jump=firstslide" highlightClick="1"/>
          </p:cNvPr>
          <p:cNvSpPr>
            <a:spLocks noChangeArrowheads="1"/>
          </p:cNvSpPr>
          <p:nvPr/>
        </p:nvSpPr>
        <p:spPr bwMode="auto">
          <a:xfrm>
            <a:off x="8243888" y="6165850"/>
            <a:ext cx="900112" cy="692150"/>
          </a:xfrm>
          <a:prstGeom prst="actionButtonReturn">
            <a:avLst/>
          </a:prstGeom>
          <a:ln>
            <a:solidFill>
              <a:srgbClr val="002060"/>
            </a:solidFill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none" anchor="ctr"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lastní 18">
      <a:dk1>
        <a:sysClr val="windowText" lastClr="000000"/>
      </a:dk1>
      <a:lt1>
        <a:sysClr val="window" lastClr="FFFFFF"/>
      </a:lt1>
      <a:dk2>
        <a:srgbClr val="000000"/>
      </a:dk2>
      <a:lt2>
        <a:srgbClr val="FF0000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5423</TotalTime>
  <Words>747</Words>
  <Application>Microsoft Office PowerPoint</Application>
  <PresentationFormat>Předvádění na obrazovce (4:3)</PresentationFormat>
  <Paragraphs>246</Paragraphs>
  <Slides>32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3" baseType="lpstr">
      <vt:lpstr>Výchozí návrh</vt:lpstr>
      <vt:lpstr>Snímek 1</vt:lpstr>
      <vt:lpstr>Severní, Západní a Jižní Evropa</vt:lpstr>
      <vt:lpstr>Snímek 3</vt:lpstr>
      <vt:lpstr>1</vt:lpstr>
      <vt:lpstr>2</vt:lpstr>
      <vt:lpstr>3</vt:lpstr>
      <vt:lpstr>4</vt:lpstr>
      <vt:lpstr>5</vt:lpstr>
      <vt:lpstr>6</vt:lpstr>
      <vt:lpstr>7</vt:lpstr>
      <vt:lpstr>8</vt:lpstr>
      <vt:lpstr>9</vt:lpstr>
      <vt:lpstr>10</vt:lpstr>
      <vt:lpstr>11</vt:lpstr>
      <vt:lpstr>12</vt:lpstr>
      <vt:lpstr>13</vt:lpstr>
      <vt:lpstr>14</vt:lpstr>
      <vt:lpstr>15</vt:lpstr>
      <vt:lpstr>16</vt:lpstr>
      <vt:lpstr>17</vt:lpstr>
      <vt:lpstr>18</vt:lpstr>
      <vt:lpstr>19</vt:lpstr>
      <vt:lpstr>20</vt:lpstr>
      <vt:lpstr>21</vt:lpstr>
      <vt:lpstr>22</vt:lpstr>
      <vt:lpstr>23</vt:lpstr>
      <vt:lpstr>24</vt:lpstr>
      <vt:lpstr>25</vt:lpstr>
      <vt:lpstr>26</vt:lpstr>
      <vt:lpstr>27</vt:lpstr>
      <vt:lpstr>28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 Kvíz - USA</dc:title>
  <dc:creator>Pavel Žižka</dc:creator>
  <dc:description>Autorem materiálu a všech jeho částí, není-li uvedeno jinak, je Pavel Žižka._x000d_
Dostupné z Metodického portálu www.rvp.cz, ISSN: 1802-4785, financovaného z ESF a státního rozpočtu ČR. Provozováno Výzkumným ústavem pedagogickým v Praze.</dc:description>
  <cp:lastModifiedBy>alencaa</cp:lastModifiedBy>
  <cp:revision>247</cp:revision>
  <dcterms:created xsi:type="dcterms:W3CDTF">2010-08-29T18:44:46Z</dcterms:created>
  <dcterms:modified xsi:type="dcterms:W3CDTF">2013-11-26T17:35:17Z</dcterms:modified>
</cp:coreProperties>
</file>