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8"/>
  </p:notesMasterIdLst>
  <p:sldIdLst>
    <p:sldId id="256" r:id="rId2"/>
    <p:sldId id="262" r:id="rId3"/>
    <p:sldId id="261" r:id="rId4"/>
    <p:sldId id="263" r:id="rId5"/>
    <p:sldId id="264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Slovní zásoba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VY_32_INOVACE_Some </a:t>
          </a:r>
          <a:r>
            <a:rPr lang="cs-CZ" sz="2000" b="0" dirty="0" err="1" smtClean="0"/>
            <a:t>facts</a:t>
          </a:r>
          <a:r>
            <a:rPr lang="cs-CZ" sz="2000" b="0" dirty="0" smtClean="0"/>
            <a:t> </a:t>
          </a:r>
          <a:r>
            <a:rPr lang="cs-CZ" sz="2000" b="0" dirty="0" err="1" smtClean="0"/>
            <a:t>about</a:t>
          </a:r>
          <a:r>
            <a:rPr lang="cs-CZ" sz="2000" b="0" dirty="0" smtClean="0"/>
            <a:t> Great </a:t>
          </a:r>
          <a:r>
            <a:rPr lang="cs-CZ" sz="2000" b="0" dirty="0" err="1" smtClean="0"/>
            <a:t>Britain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Jana Kňourková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98941" custScaleY="1272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Jana Kňourková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Slovní zásoba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32750" y="2520278"/>
          <a:ext cx="5787922" cy="5040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VY_32_INOVACE_Some </a:t>
          </a:r>
          <a:r>
            <a:rPr lang="cs-CZ" sz="2000" b="0" kern="1200" dirty="0" err="1" smtClean="0"/>
            <a:t>facts</a:t>
          </a:r>
          <a:r>
            <a:rPr lang="cs-CZ" sz="2000" b="0" kern="1200" dirty="0" smtClean="0"/>
            <a:t> </a:t>
          </a:r>
          <a:r>
            <a:rPr lang="cs-CZ" sz="2000" b="0" kern="1200" dirty="0" err="1" smtClean="0"/>
            <a:t>about</a:t>
          </a:r>
          <a:r>
            <a:rPr lang="cs-CZ" sz="2000" b="0" kern="1200" dirty="0" smtClean="0"/>
            <a:t> Great </a:t>
          </a:r>
          <a:r>
            <a:rPr lang="cs-CZ" sz="2000" b="0" kern="1200" dirty="0" err="1" smtClean="0"/>
            <a:t>Britain</a:t>
          </a:r>
          <a:endParaRPr lang="cs-CZ" sz="2000" kern="1200" dirty="0" smtClean="0"/>
        </a:p>
      </dsp:txBody>
      <dsp:txXfrm>
        <a:off x="332750" y="2520278"/>
        <a:ext cx="5787922" cy="504059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utterstock.com/pic.mhtml?language=en&amp;id=117656101" TargetMode="External"/><Relationship Id="rId2" Type="http://schemas.openxmlformats.org/officeDocument/2006/relationships/hyperlink" Target="http://www.shutterstock.com/pic.mhtml?language=en&amp;id=13115533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hutterstock.com/pic-128987135/stock-photo-houses-of-parliament-with-big-ben-westminster-palace-london-uk.html?src=8QPj01AuM2G11SQZSH5OtA-1-21" TargetMode="External"/><Relationship Id="rId5" Type="http://schemas.openxmlformats.org/officeDocument/2006/relationships/hyperlink" Target="http://pixabay.com/en/tower-bridge-london-river-192416/" TargetMode="External"/><Relationship Id="rId4" Type="http://schemas.openxmlformats.org/officeDocument/2006/relationships/hyperlink" Target="http://pixabay.com/en/westminster-abbey-architecture-2150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29466488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12776"/>
            <a:ext cx="7408333" cy="471338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 Předmět – Anglický jazyk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Věková skupina - </a:t>
            </a:r>
            <a:r>
              <a:rPr lang="cs-CZ" dirty="0" smtClean="0"/>
              <a:t>7. </a:t>
            </a:r>
            <a:r>
              <a:rPr lang="cs-CZ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Časový fond – 20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Popis – Materiál slouží k procvičení slovní zásoby z oblasti </a:t>
            </a:r>
            <a:r>
              <a:rPr lang="cs-CZ" dirty="0" smtClean="0"/>
              <a:t>Great </a:t>
            </a:r>
            <a:r>
              <a:rPr lang="cs-CZ" dirty="0" err="1" smtClean="0"/>
              <a:t>Britain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Snímek č. 3 – </a:t>
            </a:r>
            <a:r>
              <a:rPr lang="cs-CZ" dirty="0" smtClean="0"/>
              <a:t>Na snímku je mapa Velké Británie </a:t>
            </a:r>
            <a:r>
              <a:rPr lang="cs-CZ" smtClean="0"/>
              <a:t>s </a:t>
            </a:r>
            <a:r>
              <a:rPr lang="cs-CZ" smtClean="0"/>
              <a:t>čísly, </a:t>
            </a:r>
            <a:r>
              <a:rPr lang="cs-CZ" dirty="0" smtClean="0"/>
              <a:t>a zeměpisné názvy, které se kliknutím na daný název přiřadí pomocí čísel na správné místo.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</a:t>
            </a:r>
            <a:r>
              <a:rPr lang="cs-CZ" dirty="0"/>
              <a:t>č. 4 – Úkolem žáků je </a:t>
            </a:r>
            <a:r>
              <a:rPr lang="cs-CZ" dirty="0" smtClean="0"/>
              <a:t>doplnit do textu slova či slovní spojení z nabídky. Kliknutím či šipkou dolů se postupně text doplní.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Snímek č. 5 – Úkolem žáků </a:t>
            </a:r>
            <a:r>
              <a:rPr lang="cs-CZ" dirty="0" smtClean="0"/>
              <a:t>je určit, o které Londýnské památky se jedná. Při kliknutí na obrazec ve spodní části snímku se obrazec sám přiřadí k památce.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ča\AppData\Local\Microsoft\Windows\Temporary Internet Files\Content.IE5\0HTYP1IR\MC90040843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83717"/>
            <a:ext cx="6015876" cy="6604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2525" y="164360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Scotland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4533" y="443279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U</a:t>
            </a:r>
            <a:r>
              <a:rPr lang="en-US" sz="2400" b="1" dirty="0" smtClean="0">
                <a:solidFill>
                  <a:srgbClr val="7030A0"/>
                </a:solidFill>
              </a:rPr>
              <a:t>se </a:t>
            </a:r>
            <a:r>
              <a:rPr lang="en-US" sz="2400" b="1" dirty="0">
                <a:solidFill>
                  <a:srgbClr val="7030A0"/>
                </a:solidFill>
              </a:rPr>
              <a:t>the following geographical names </a:t>
            </a:r>
            <a:r>
              <a:rPr lang="cs-CZ" sz="2400" b="1" dirty="0" smtClean="0">
                <a:solidFill>
                  <a:srgbClr val="7030A0"/>
                </a:solidFill>
              </a:rPr>
              <a:t>in</a:t>
            </a:r>
            <a:r>
              <a:rPr lang="en-US" sz="2400" b="1" dirty="0" smtClean="0">
                <a:solidFill>
                  <a:srgbClr val="7030A0"/>
                </a:solidFill>
              </a:rPr>
              <a:t>to </a:t>
            </a:r>
            <a:r>
              <a:rPr lang="en-US" sz="2400" b="1" dirty="0">
                <a:solidFill>
                  <a:srgbClr val="7030A0"/>
                </a:solidFill>
              </a:rPr>
              <a:t>the map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525" y="272002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Wales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525" y="3258235"/>
            <a:ext cx="2613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Northern</a:t>
            </a:r>
            <a:r>
              <a:rPr lang="cs-CZ" sz="2400" dirty="0" smtClean="0"/>
              <a:t> </a:t>
            </a:r>
            <a:r>
              <a:rPr lang="cs-CZ" sz="2400" dirty="0" err="1" smtClean="0"/>
              <a:t>Ireland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525" y="379644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London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525" y="4334653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Ireland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525" y="487286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Dublin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525" y="5411071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Thames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525" y="59492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Loch Ness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525" y="2181817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England</a:t>
            </a:r>
            <a:endParaRPr lang="cs-CZ" sz="2400" dirty="0"/>
          </a:p>
        </p:txBody>
      </p:sp>
      <p:sp>
        <p:nvSpPr>
          <p:cNvPr id="19" name="Šikmý pruh 18"/>
          <p:cNvSpPr/>
          <p:nvPr/>
        </p:nvSpPr>
        <p:spPr>
          <a:xfrm>
            <a:off x="5724128" y="1616896"/>
            <a:ext cx="199626" cy="120209"/>
          </a:xfrm>
          <a:prstGeom prst="diagStri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Volný tvar 19"/>
          <p:cNvSpPr/>
          <p:nvPr/>
        </p:nvSpPr>
        <p:spPr>
          <a:xfrm>
            <a:off x="6914367" y="5110619"/>
            <a:ext cx="751562" cy="263047"/>
          </a:xfrm>
          <a:custGeom>
            <a:avLst/>
            <a:gdLst>
              <a:gd name="connsiteX0" fmla="*/ 751562 w 751562"/>
              <a:gd name="connsiteY0" fmla="*/ 237995 h 263047"/>
              <a:gd name="connsiteX1" fmla="*/ 726510 w 751562"/>
              <a:gd name="connsiteY1" fmla="*/ 175365 h 263047"/>
              <a:gd name="connsiteX2" fmla="*/ 613775 w 751562"/>
              <a:gd name="connsiteY2" fmla="*/ 137786 h 263047"/>
              <a:gd name="connsiteX3" fmla="*/ 576197 w 751562"/>
              <a:gd name="connsiteY3" fmla="*/ 112734 h 263047"/>
              <a:gd name="connsiteX4" fmla="*/ 513567 w 751562"/>
              <a:gd name="connsiteY4" fmla="*/ 125260 h 263047"/>
              <a:gd name="connsiteX5" fmla="*/ 501041 w 751562"/>
              <a:gd name="connsiteY5" fmla="*/ 162839 h 263047"/>
              <a:gd name="connsiteX6" fmla="*/ 488515 w 751562"/>
              <a:gd name="connsiteY6" fmla="*/ 237995 h 263047"/>
              <a:gd name="connsiteX7" fmla="*/ 450937 w 751562"/>
              <a:gd name="connsiteY7" fmla="*/ 263047 h 263047"/>
              <a:gd name="connsiteX8" fmla="*/ 425885 w 751562"/>
              <a:gd name="connsiteY8" fmla="*/ 225469 h 263047"/>
              <a:gd name="connsiteX9" fmla="*/ 375781 w 751562"/>
              <a:gd name="connsiteY9" fmla="*/ 150313 h 263047"/>
              <a:gd name="connsiteX10" fmla="*/ 237995 w 751562"/>
              <a:gd name="connsiteY10" fmla="*/ 137786 h 263047"/>
              <a:gd name="connsiteX11" fmla="*/ 200417 w 751562"/>
              <a:gd name="connsiteY11" fmla="*/ 112734 h 263047"/>
              <a:gd name="connsiteX12" fmla="*/ 137786 w 751562"/>
              <a:gd name="connsiteY12" fmla="*/ 150313 h 263047"/>
              <a:gd name="connsiteX13" fmla="*/ 62630 w 751562"/>
              <a:gd name="connsiteY13" fmla="*/ 187891 h 263047"/>
              <a:gd name="connsiteX14" fmla="*/ 25052 w 751562"/>
              <a:gd name="connsiteY14" fmla="*/ 175365 h 263047"/>
              <a:gd name="connsiteX15" fmla="*/ 0 w 751562"/>
              <a:gd name="connsiteY15" fmla="*/ 100208 h 263047"/>
              <a:gd name="connsiteX16" fmla="*/ 12526 w 751562"/>
              <a:gd name="connsiteY16" fmla="*/ 37578 h 263047"/>
              <a:gd name="connsiteX17" fmla="*/ 50104 w 751562"/>
              <a:gd name="connsiteY17" fmla="*/ 0 h 263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51562" h="263047">
                <a:moveTo>
                  <a:pt x="751562" y="237995"/>
                </a:moveTo>
                <a:cubicBezTo>
                  <a:pt x="743211" y="217118"/>
                  <a:pt x="739579" y="193662"/>
                  <a:pt x="726510" y="175365"/>
                </a:cubicBezTo>
                <a:cubicBezTo>
                  <a:pt x="702709" y="142043"/>
                  <a:pt x="644887" y="142972"/>
                  <a:pt x="613775" y="137786"/>
                </a:cubicBezTo>
                <a:cubicBezTo>
                  <a:pt x="601249" y="129435"/>
                  <a:pt x="591135" y="114601"/>
                  <a:pt x="576197" y="112734"/>
                </a:cubicBezTo>
                <a:cubicBezTo>
                  <a:pt x="555071" y="110093"/>
                  <a:pt x="531281" y="113450"/>
                  <a:pt x="513567" y="125260"/>
                </a:cubicBezTo>
                <a:cubicBezTo>
                  <a:pt x="502581" y="132584"/>
                  <a:pt x="503905" y="149950"/>
                  <a:pt x="501041" y="162839"/>
                </a:cubicBezTo>
                <a:cubicBezTo>
                  <a:pt x="495532" y="187632"/>
                  <a:pt x="499873" y="215279"/>
                  <a:pt x="488515" y="237995"/>
                </a:cubicBezTo>
                <a:cubicBezTo>
                  <a:pt x="481782" y="251460"/>
                  <a:pt x="463463" y="254696"/>
                  <a:pt x="450937" y="263047"/>
                </a:cubicBezTo>
                <a:cubicBezTo>
                  <a:pt x="442586" y="250521"/>
                  <a:pt x="432618" y="238934"/>
                  <a:pt x="425885" y="225469"/>
                </a:cubicBezTo>
                <a:cubicBezTo>
                  <a:pt x="411752" y="197204"/>
                  <a:pt x="417335" y="162186"/>
                  <a:pt x="375781" y="150313"/>
                </a:cubicBezTo>
                <a:cubicBezTo>
                  <a:pt x="331437" y="137643"/>
                  <a:pt x="283924" y="141962"/>
                  <a:pt x="237995" y="137786"/>
                </a:cubicBezTo>
                <a:cubicBezTo>
                  <a:pt x="225469" y="129435"/>
                  <a:pt x="215267" y="115209"/>
                  <a:pt x="200417" y="112734"/>
                </a:cubicBezTo>
                <a:cubicBezTo>
                  <a:pt x="168910" y="107483"/>
                  <a:pt x="156722" y="135164"/>
                  <a:pt x="137786" y="150313"/>
                </a:cubicBezTo>
                <a:cubicBezTo>
                  <a:pt x="103099" y="178063"/>
                  <a:pt x="102319" y="174661"/>
                  <a:pt x="62630" y="187891"/>
                </a:cubicBezTo>
                <a:cubicBezTo>
                  <a:pt x="50104" y="183716"/>
                  <a:pt x="32726" y="186109"/>
                  <a:pt x="25052" y="175365"/>
                </a:cubicBezTo>
                <a:cubicBezTo>
                  <a:pt x="9703" y="153876"/>
                  <a:pt x="0" y="100208"/>
                  <a:pt x="0" y="100208"/>
                </a:cubicBezTo>
                <a:cubicBezTo>
                  <a:pt x="4175" y="79331"/>
                  <a:pt x="1963" y="56063"/>
                  <a:pt x="12526" y="37578"/>
                </a:cubicBezTo>
                <a:cubicBezTo>
                  <a:pt x="53578" y="-34263"/>
                  <a:pt x="50104" y="39915"/>
                  <a:pt x="50104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7452320" y="5110619"/>
            <a:ext cx="144016" cy="190589"/>
          </a:xfrm>
          <a:prstGeom prst="flowChartConnector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5004048" y="4263479"/>
            <a:ext cx="144016" cy="101625"/>
          </a:xfrm>
          <a:prstGeom prst="flowChartConnector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6237962" y="2592888"/>
            <a:ext cx="350728" cy="638827"/>
          </a:xfrm>
          <a:custGeom>
            <a:avLst/>
            <a:gdLst>
              <a:gd name="connsiteX0" fmla="*/ 0 w 350728"/>
              <a:gd name="connsiteY0" fmla="*/ 638827 h 638827"/>
              <a:gd name="connsiteX1" fmla="*/ 12526 w 350728"/>
              <a:gd name="connsiteY1" fmla="*/ 563671 h 638827"/>
              <a:gd name="connsiteX2" fmla="*/ 87682 w 350728"/>
              <a:gd name="connsiteY2" fmla="*/ 513567 h 638827"/>
              <a:gd name="connsiteX3" fmla="*/ 100208 w 350728"/>
              <a:gd name="connsiteY3" fmla="*/ 475989 h 638827"/>
              <a:gd name="connsiteX4" fmla="*/ 112734 w 350728"/>
              <a:gd name="connsiteY4" fmla="*/ 350728 h 638827"/>
              <a:gd name="connsiteX5" fmla="*/ 125260 w 350728"/>
              <a:gd name="connsiteY5" fmla="*/ 313150 h 638827"/>
              <a:gd name="connsiteX6" fmla="*/ 200416 w 350728"/>
              <a:gd name="connsiteY6" fmla="*/ 250520 h 638827"/>
              <a:gd name="connsiteX7" fmla="*/ 263046 w 350728"/>
              <a:gd name="connsiteY7" fmla="*/ 175364 h 638827"/>
              <a:gd name="connsiteX8" fmla="*/ 300624 w 350728"/>
              <a:gd name="connsiteY8" fmla="*/ 150312 h 638827"/>
              <a:gd name="connsiteX9" fmla="*/ 350728 w 350728"/>
              <a:gd name="connsiteY9" fmla="*/ 37578 h 638827"/>
              <a:gd name="connsiteX10" fmla="*/ 350728 w 350728"/>
              <a:gd name="connsiteY10" fmla="*/ 0 h 638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0728" h="638827">
                <a:moveTo>
                  <a:pt x="0" y="638827"/>
                </a:moveTo>
                <a:cubicBezTo>
                  <a:pt x="4175" y="613775"/>
                  <a:pt x="-2039" y="584477"/>
                  <a:pt x="12526" y="563671"/>
                </a:cubicBezTo>
                <a:cubicBezTo>
                  <a:pt x="29792" y="539005"/>
                  <a:pt x="87682" y="513567"/>
                  <a:pt x="87682" y="513567"/>
                </a:cubicBezTo>
                <a:cubicBezTo>
                  <a:pt x="91857" y="501041"/>
                  <a:pt x="98200" y="489039"/>
                  <a:pt x="100208" y="475989"/>
                </a:cubicBezTo>
                <a:cubicBezTo>
                  <a:pt x="106589" y="434515"/>
                  <a:pt x="106353" y="392202"/>
                  <a:pt x="112734" y="350728"/>
                </a:cubicBezTo>
                <a:cubicBezTo>
                  <a:pt x="114742" y="337678"/>
                  <a:pt x="117936" y="324136"/>
                  <a:pt x="125260" y="313150"/>
                </a:cubicBezTo>
                <a:cubicBezTo>
                  <a:pt x="152706" y="271981"/>
                  <a:pt x="165756" y="279404"/>
                  <a:pt x="200416" y="250520"/>
                </a:cubicBezTo>
                <a:cubicBezTo>
                  <a:pt x="323539" y="147917"/>
                  <a:pt x="164515" y="273895"/>
                  <a:pt x="263046" y="175364"/>
                </a:cubicBezTo>
                <a:cubicBezTo>
                  <a:pt x="273691" y="164719"/>
                  <a:pt x="288098" y="158663"/>
                  <a:pt x="300624" y="150312"/>
                </a:cubicBezTo>
                <a:cubicBezTo>
                  <a:pt x="323328" y="116256"/>
                  <a:pt x="350728" y="82297"/>
                  <a:pt x="350728" y="37578"/>
                </a:cubicBezTo>
                <a:lnTo>
                  <a:pt x="350728" y="0"/>
                </a:lnTo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5" name="Volný tvar 24"/>
          <p:cNvSpPr/>
          <p:nvPr/>
        </p:nvSpPr>
        <p:spPr>
          <a:xfrm>
            <a:off x="6288066" y="4221271"/>
            <a:ext cx="89330" cy="1077239"/>
          </a:xfrm>
          <a:custGeom>
            <a:avLst/>
            <a:gdLst>
              <a:gd name="connsiteX0" fmla="*/ 0 w 89330"/>
              <a:gd name="connsiteY0" fmla="*/ 0 h 1077239"/>
              <a:gd name="connsiteX1" fmla="*/ 12526 w 89330"/>
              <a:gd name="connsiteY1" fmla="*/ 463463 h 1077239"/>
              <a:gd name="connsiteX2" fmla="*/ 25052 w 89330"/>
              <a:gd name="connsiteY2" fmla="*/ 501041 h 1077239"/>
              <a:gd name="connsiteX3" fmla="*/ 37578 w 89330"/>
              <a:gd name="connsiteY3" fmla="*/ 551145 h 1077239"/>
              <a:gd name="connsiteX4" fmla="*/ 62630 w 89330"/>
              <a:gd name="connsiteY4" fmla="*/ 588724 h 1077239"/>
              <a:gd name="connsiteX5" fmla="*/ 87682 w 89330"/>
              <a:gd name="connsiteY5" fmla="*/ 676406 h 1077239"/>
              <a:gd name="connsiteX6" fmla="*/ 87682 w 89330"/>
              <a:gd name="connsiteY6" fmla="*/ 1077239 h 1077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330" h="1077239">
                <a:moveTo>
                  <a:pt x="0" y="0"/>
                </a:moveTo>
                <a:cubicBezTo>
                  <a:pt x="4175" y="154488"/>
                  <a:pt x="4808" y="309112"/>
                  <a:pt x="12526" y="463463"/>
                </a:cubicBezTo>
                <a:cubicBezTo>
                  <a:pt x="13185" y="476650"/>
                  <a:pt x="21425" y="488345"/>
                  <a:pt x="25052" y="501041"/>
                </a:cubicBezTo>
                <a:cubicBezTo>
                  <a:pt x="29781" y="517594"/>
                  <a:pt x="30797" y="535322"/>
                  <a:pt x="37578" y="551145"/>
                </a:cubicBezTo>
                <a:cubicBezTo>
                  <a:pt x="43508" y="564982"/>
                  <a:pt x="55897" y="575259"/>
                  <a:pt x="62630" y="588724"/>
                </a:cubicBezTo>
                <a:cubicBezTo>
                  <a:pt x="68718" y="600900"/>
                  <a:pt x="87446" y="667907"/>
                  <a:pt x="87682" y="676406"/>
                </a:cubicBezTo>
                <a:cubicBezTo>
                  <a:pt x="91392" y="809965"/>
                  <a:pt x="87682" y="943628"/>
                  <a:pt x="87682" y="1077239"/>
                </a:cubicBezTo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475655" y="1611542"/>
            <a:ext cx="15664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Atlantic</a:t>
            </a:r>
            <a:r>
              <a:rPr lang="cs-CZ" sz="2400" dirty="0" smtClean="0"/>
              <a:t> </a:t>
            </a:r>
            <a:r>
              <a:rPr lang="cs-CZ" sz="2400" dirty="0" err="1" smtClean="0"/>
              <a:t>ocean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259632" y="4365104"/>
            <a:ext cx="1566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North</a:t>
            </a:r>
            <a:r>
              <a:rPr lang="cs-CZ" sz="2400" dirty="0" smtClean="0"/>
              <a:t> </a:t>
            </a:r>
            <a:r>
              <a:rPr lang="cs-CZ" sz="2400" dirty="0" err="1" smtClean="0"/>
              <a:t>sea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441692" y="5204352"/>
            <a:ext cx="15664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English</a:t>
            </a:r>
            <a:r>
              <a:rPr lang="cs-CZ" sz="2400" dirty="0" smtClean="0"/>
              <a:t> </a:t>
            </a:r>
            <a:r>
              <a:rPr lang="cs-CZ" sz="2400" dirty="0" err="1"/>
              <a:t>C</a:t>
            </a:r>
            <a:r>
              <a:rPr lang="cs-CZ" sz="2400" dirty="0" err="1" smtClean="0"/>
              <a:t>hannel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510343" y="2535359"/>
            <a:ext cx="1566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Irish</a:t>
            </a:r>
            <a:r>
              <a:rPr lang="cs-CZ" sz="2400" dirty="0" smtClean="0"/>
              <a:t> </a:t>
            </a:r>
            <a:r>
              <a:rPr lang="cs-CZ" sz="2400" dirty="0" err="1" smtClean="0"/>
              <a:t>sea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463901" y="1677000"/>
            <a:ext cx="180020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2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5148064" y="3378172"/>
            <a:ext cx="180020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7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5148064" y="4347688"/>
            <a:ext cx="180020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8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4003086" y="4411270"/>
            <a:ext cx="180020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9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6498680" y="4965195"/>
            <a:ext cx="415687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12</a:t>
            </a:r>
            <a:endParaRPr lang="cs-CZ" sz="1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259774" y="4624687"/>
            <a:ext cx="324036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13</a:t>
            </a:r>
            <a:endParaRPr lang="cs-CZ" sz="1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643921" y="3304401"/>
            <a:ext cx="180020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6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8028384" y="1215534"/>
            <a:ext cx="180020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3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5823941" y="2573401"/>
            <a:ext cx="180020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4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6498680" y="3258235"/>
            <a:ext cx="180020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5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5724128" y="4549769"/>
            <a:ext cx="360040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10</a:t>
            </a:r>
            <a:endParaRPr lang="cs-CZ" sz="1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455876" y="620688"/>
            <a:ext cx="18002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288066" y="6035349"/>
            <a:ext cx="300624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11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42461E-6 C -0.01527 0.03099 0.04341 0.00532 0.06181 0.00185 C 0.06875 -0.00139 0.08316 -0.00578 0.09046 -0.0111 C 0.09723 -0.01619 0.104 -0.02336 0.11111 -0.02752 C 0.11302 -0.02868 0.12014 -0.0303 0.12205 -0.03099 C 0.12813 -0.0333 0.13368 -0.03631 0.13976 -0.03839 C 0.15035 -0.04787 0.16441 -0.04741 0.17674 -0.05111 C 0.18143 -0.0525 0.18577 -0.0555 0.19046 -0.05666 C 0.21146 -0.06244 0.23351 -0.06221 0.25486 -0.06406 C 0.28004 -0.07146 0.30521 -0.07863 0.33021 -0.0858 C 0.36789 -0.09667 0.33212 -0.09112 0.3658 -0.09505 C 0.3823 -0.09921 0.40052 -0.1006 0.4165 -0.10777 C 0.42171 -0.11008 0.42761 -0.11309 0.43282 -0.11332 C 0.4408 -0.11378 0.44844 -0.11332 0.45625 -0.11332 L 0.6165 -0.34852 " pathEditMode="relative" ptsTypes="fffffffffffffA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28492E-6 C 0.02726 0.00162 0.04566 0.00532 0.07431 0.00624 C 0.09532 0.01017 0.11476 0.02174 0.13559 0.02752 C 0.14757 0.03492 0.16129 0.04741 0.17448 0.05018 C 0.17639 0.0481 0.17726 0.0444 0.17987 0.04394 C 0.19046 0.04139 0.20226 0.04833 0.21233 0.0518 C 0.22744 0.0629 0.24219 0.06961 0.25921 0.07308 C 0.26702 0.07493 0.28282 0.07655 0.28282 0.07678 C 0.3 0.08372 0.31823 0.08834 0.33629 0.09112 C 0.34323 0.09736 0.35191 0.09782 0.35834 0.10569 C 0.36112 0.10916 0.36615 0.1154 0.36615 0.11563 C 0.36945 0.12812 0.36494 0.11262 0.37014 0.12511 C 0.37084 0.12673 0.37032 0.12928 0.37153 0.1302 C 0.37379 0.13182 0.37657 0.13113 0.37917 0.13182 C 0.38837 0.13945 0.38525 0.13506 0.38959 0.14315 C 0.3915 0.14986 0.39358 0.1561 0.39896 0.15957 " pathEditMode="relative" rAng="0" ptsTypes="fffffffffffffffA">
                                      <p:cBhvr>
                                        <p:cTn id="1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48" y="79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25 0.05365 0.13472 0.09852 0.20955 0.10569 C 0.2382 0.1043 0.26632 0.10176 0.29445 0.10939 C 0.30955 0.10823 0.32344 0.10638 0.33837 0.10384 C 0.34514 0.10153 0.35208 0.09968 0.35885 0.09667 C 0.37101 0.09783 0.38264 0.09898 0.39445 0.10199 C 0.40087 0.10361 0.40695 0.10754 0.41372 0.10754 C 0.44879 0.10754 0.48403 0.10754 0.5191 0.10754 L 0.52465 0.08395 " pathEditMode="relative" ptsTypes="fffffffAA"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7978 C 0.01458 0.07909 0.02621 0.0784 0.04028 0.07701 C 0.0474 0.07562 0.05104 0.07562 0.05972 0.07562 C 0.07378 0.07423 0.09045 0.07354 0.10486 0.07284 C 0.11424 0.07146 0.12448 0.07146 0.13524 0.07076 C 0.15017 0.07007 0.16406 0.06799 0.17899 0.06729 C 0.19097 0.06521 0.20035 0.06313 0.21371 0.06244 C 0.21597 0.06174 0.21875 0.06105 0.22135 0.06105 C 0.22743 0.06174 0.23229 0.06313 0.23802 0.06383 C 0.24531 0.06313 0.25139 0.06244 0.25903 0.06244 C 0.26806 0.06105 0.27812 0.06036 0.28767 0.05897 C 0.29618 0.05689 0.28819 0.05897 0.29826 0.05689 C 0.30121 0.05619 0.30729 0.0555 0.30729 0.05619 C 0.3158 0.05134 0.30486 0.0555 0.31476 0.05342 C 0.325 0.05134 0.31024 0.05342 0.32257 0.05134 C 0.3474 0.0481 0.39566 0.04926 0.41615 0.04926 C 0.43698 0.0481 0.44965 0.04856 0.47483 0.04856 C 0.48073 0.05064 0.48299 0.05134 0.48559 0.05411 C 0.48611 0.05481 0.48819 0.05689 0.4901 0.05689 C 0.49618 0.05758 0.50312 0.05758 0.50955 0.05758 C 0.5217 0.05827 0.52674 0.06244 0.53524 0.06452 C 0.53819 0.06729 0.54392 0.06938 0.54878 0.07146 C 0.55035 0.07215 0.55399 0.07562 0.55833 0.07423 " pathEditMode="relative" rAng="0" ptsTypes="ffffffffffffffffffffff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917" y="-15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90287E-6 C 0.01493 0.00277 0.02969 0.00925 0.04392 0.01572 C 0.04983 0.0185 0.05712 0.01873 0.0625 0.02266 C 0.07066 0.02821 0.08003 0.03469 0.08958 0.037 C 0.09792 0.04162 0.10729 0.04972 0.11684 0.05134 C 0.1316 0.05388 0.14496 0.06059 0.15937 0.06429 C 0.17865 0.06938 0.19844 0.07146 0.21806 0.07585 C 0.23385 0.07909 0.24878 0.09019 0.26476 0.09158 C 0.27448 0.09273 0.28385 0.09273 0.29358 0.09296 C 0.29479 0.09366 0.29687 0.09574 0.29774 0.09458 C 0.30035 0.09088 0.28889 0.08094 0.30191 0.09458 C 0.30538 0.10476 0.31406 0.1147 0.32066 0.12326 C 0.32847 0.13367 0.32118 0.12742 0.32899 0.13321 C 0.26458 0.13968 0.17396 0.11355 0.21215 0.16928 C 0.21927 0.19033 0.21181 0.17691 0.22083 0.18501 C 0.23385 0.19657 0.22431 0.19079 0.23507 0.19634 C 0.24358 0.21114 0.2474 0.20605 0.26632 0.20374 C 0.29375 0.18987 0.31493 0.18963 0.34618 0.18778 C 0.36076 0.18408 0.37187 0.179 0.38472 0.17183 C 0.38854 0.16998 0.39236 0.1679 0.39618 0.16628 C 0.39809 0.16512 0.40191 0.1635 0.40191 0.16373 L 0.67639 0.18963 " pathEditMode="relative" rAng="0" ptsTypes="ffffffffffffffffffff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819" y="10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11008E-7 C 0.03194 0.00324 0.06423 0.00671 0.09583 -0.00324 C 0.10521 -0.01041 0.11233 -0.01249 0.12274 -0.01573 C 0.13316 -0.02821 0.1342 -0.03145 0.15226 -0.03839 C 0.15764 -0.04024 0.16805 -0.0444 0.16805 -0.04417 C 0.17656 -0.05458 0.18403 -0.05712 0.19201 -0.06707 C 0.19444 -0.08326 0.19774 -0.09528 0.19774 -0.11124 " pathEditMode="relative" rAng="0" ptsTypes="ffffffA">
                                      <p:cBhvr>
                                        <p:cTn id="3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78" y="-5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7271E-6 C 0.01337 0.00879 0.01962 0.01365 0.03507 0.01573 C 0.05104 0.02105 0.06545 0.02868 0.08194 0.03261 C 0.09531 0.03955 0.10937 0.03932 0.12309 0.04395 C 0.14358 0.05088 0.15937 0.06661 0.17743 0.07956 C 0.20226 0.09714 0.17934 0.07494 0.20382 0.09829 C 0.21441 0.10824 0.22344 0.11934 0.23333 0.12998 C 0.24149 0.13877 0.25139 0.14547 0.25972 0.15403 C 0.2658 0.16027 0.27014 0.16883 0.27604 0.17484 C 0.27865 0.17739 0.28212 0.17808 0.28472 0.18039 C 0.29757 0.19196 0.30417 0.19635 0.31996 0.19913 C 0.32135 0.19843 0.32292 0.19704 0.32448 0.19728 C 0.33056 0.1982 0.35156 0.20768 0.35677 0.21023 C 0.36441 0.22017 0.37344 0.2278 0.38177 0.23659 C 0.38316 0.23821 0.3842 0.24075 0.38594 0.24214 C 0.38854 0.24399 0.39236 0.24376 0.39496 0.24584 C 0.3974 0.24769 0.39983 0.24954 0.40226 0.25162 C 0.40712 0.24931 0.40642 0.25162 0.40642 0.24769 L 0.57413 0.29025 " pathEditMode="relative" rAng="0" ptsTypes="fffffffffffffffffA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698" y="1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0.02428 C 0.00538 -0.0185 0.00955 -0.01595 0.0158 -0.01364 C 0.02517 -0.00115 0.03212 0.00509 0.04306 0.0081 C 0.04844 0.01157 0.05417 0.01296 0.05955 0.01642 C 0.06719 0.02128 0.07483 0.02776 0.08264 0.02984 C 0.09722 0.03354 0.09288 0.03099 0.10451 0.03539 C 0.11545 0.03978 0.12587 0.04649 0.13715 0.04926 C 0.15208 0.04811 0.16719 0.0488 0.18229 0.04649 C 0.18663 0.0458 0.19444 0.03816 0.19444 0.03839 C 0.19531 0.03539 0.19705 0.02984 0.19705 0.0303 L 0.41545 -0.04 " pathEditMode="relative" rAng="0" ptsTypes="fffffffffAA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64" y="28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98705E-6 L 0.75521 0.1438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760" y="71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0.07586 C 0.01632 0.05967 -0.00104 0.07262 0.01076 0.07262 C 0.02708 0.07262 0.04358 0.07054 0.0599 0.06915 C 0.08003 0.06453 0.09878 0.05019 0.11892 0.04186 C 0.15 0.00995 0.1809 -0.00578 0.21285 -0.03006 C 0.21858 -0.03446 0.22378 -0.04301 0.22969 -0.04741 C 0.2559 -0.0673 0.28385 -0.07724 0.31111 -0.08464 C 0.33507 -0.08256 0.36059 -0.08672 0.38385 -0.06776 C 0.39201 -0.04787 0.3941 -0.04741 0.39809 -0.01965 C 0.39861 -0.01619 0.40087 -0.01133 0.39948 -0.00971 C 0.39809 -0.00786 0.39635 -0.01364 0.39531 -0.01619 C 0.39306 -0.02058 0.39132 -0.0252 0.38941 -0.03006 C 0.38785 -0.03446 0.38681 -0.03908 0.38542 -0.04394 C 0.38368 -0.05527 0.38385 -0.05041 0.38385 -0.05735 " pathEditMode="relative" rAng="0" ptsTypes="fffffffffffffA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00" y="-81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51434E-6 C 0.01233 -0.00624 0.02569 -0.00393 0.03837 -0.00948 C 0.06024 -0.01942 0.08246 -0.0259 0.10469 -0.03561 C 0.13906 -0.05087 0.1717 -0.06961 0.2066 -0.07863 C 0.24583 -0.07701 0.27986 -0.07308 0.31771 -0.06891 C 0.37344 -0.07539 0.42847 -0.09921 0.48437 -0.10476 C 0.48733 -0.11771 0.48437 -0.13598 0.48437 -0.14963 " pathEditMode="relative" rAng="0" ptsTypes="ffffffA">
                                      <p:cBhvr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75" y="-74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0024 C 0.00885 0.00209 0.01684 0.00417 0.02587 0.00555 C 0.04896 0.01249 0.03385 0.00949 0.0717 0.0074 C 0.08646 0.00347 0.1 -0.00462 0.11458 -0.00855 C 0.12621 -0.01179 0.13837 -0.01225 0.14983 -0.01572 C 0.16875 -0.02173 0.18733 -0.0296 0.2066 -0.03353 C 0.23889 -0.04047 0.2717 -0.04671 0.30451 -0.05111 C 0.34097 -0.05619 0.37795 -0.05596 0.41476 -0.06013 C 0.4474 -0.05897 0.47778 -0.05828 0.50955 -0.04972 C 0.52118 -0.04648 0.52969 -0.04186 0.54028 -0.03515 C 0.54427 -0.03284 0.54809 -0.03006 0.55243 -0.02821 C 0.55556 -0.02705 0.56146 -0.02451 0.56146 -0.02428 C 0.56458 -0.0252 0.57083 -0.02636 0.57083 -0.02613 L 0.69219 -0.04694 " pathEditMode="relative" rAng="0" ptsTypes="ffffffffffffAA">
                                      <p:cBhvr>
                                        <p:cTn id="6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601" y="-24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0.00023 C 0.0309 -0.00138 0.05347 0.0007 0.08125 -0.00601 C 0.09601 -0.01804 0.11806 -0.03376 0.13246 -0.04278 C 0.13924 -0.04671 0.14687 -0.04995 0.1533 -0.05527 C 0.16128 -0.06267 0.2191 -0.12372 0.23125 -0.13598 C 0.2783 -0.18316 0.32656 -0.22895 0.37656 -0.27174 C 0.38837 -0.28191 0.40208 -0.28977 0.41337 -0.30111 C 0.43472 -0.32215 0.45556 -0.34435 0.47535 -0.36702 C 0.48559 -0.37881 0.49358 -0.39014 0.50104 -0.40379 C 0.50347 -0.40818 0.50903 -0.41651 0.50903 -0.41628 C 0.51128 -0.43501 0.51771 -0.4438 0.52656 -0.45883 C 0.53038 -0.46577 0.53611 -0.4808 0.53611 -0.48057 C 0.5375 -0.50624 0.54236 -0.52798 0.54705 -0.55249 C 0.54844 -0.59297 0.55035 -0.63321 0.55035 -0.67345 " pathEditMode="relative" rAng="0" ptsTypes="fffffffffffffA">
                                      <p:cBhvr>
                                        <p:cTn id="6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517" y="-336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6" grpId="0"/>
      <p:bldP spid="28" grpId="0"/>
      <p:bldP spid="29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25272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Loch Ness, London, </a:t>
            </a:r>
            <a:r>
              <a:rPr lang="cs-CZ" sz="2400" dirty="0" err="1" smtClean="0"/>
              <a:t>Thames</a:t>
            </a:r>
            <a:r>
              <a:rPr lang="cs-CZ" sz="2400" dirty="0" smtClean="0"/>
              <a:t>, Scotland, </a:t>
            </a:r>
            <a:r>
              <a:rPr lang="cs-CZ" sz="2400" dirty="0" err="1" smtClean="0"/>
              <a:t>Eurotunnel</a:t>
            </a:r>
            <a:r>
              <a:rPr lang="cs-CZ" sz="2400" dirty="0" smtClean="0"/>
              <a:t>, </a:t>
            </a:r>
            <a:r>
              <a:rPr lang="cs-CZ" sz="2400" dirty="0" err="1" smtClean="0"/>
              <a:t>wet</a:t>
            </a:r>
            <a:r>
              <a:rPr lang="cs-CZ" sz="2400" dirty="0" smtClean="0"/>
              <a:t>, monster, 7 milion, </a:t>
            </a:r>
            <a:r>
              <a:rPr lang="cs-CZ" sz="2400" dirty="0" err="1" smtClean="0"/>
              <a:t>queen</a:t>
            </a:r>
            <a:r>
              <a:rPr lang="cs-CZ" sz="2400" dirty="0" smtClean="0"/>
              <a:t>, </a:t>
            </a:r>
            <a:r>
              <a:rPr lang="cs-CZ" sz="2400" dirty="0" err="1" smtClean="0"/>
              <a:t>crown</a:t>
            </a:r>
            <a:r>
              <a:rPr lang="cs-CZ" sz="2400" dirty="0" smtClean="0"/>
              <a:t> </a:t>
            </a:r>
            <a:r>
              <a:rPr lang="cs-CZ" sz="2400" dirty="0" err="1" smtClean="0"/>
              <a:t>jewels</a:t>
            </a:r>
            <a:endParaRPr lang="cs-CZ" sz="2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556792"/>
            <a:ext cx="83529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Great </a:t>
            </a:r>
            <a:r>
              <a:rPr lang="cs-CZ" sz="2800" dirty="0" err="1" smtClean="0"/>
              <a:t>Britain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very </a:t>
            </a:r>
            <a:r>
              <a:rPr lang="cs-CZ" sz="2800" dirty="0" err="1" smtClean="0"/>
              <a:t>large</a:t>
            </a:r>
            <a:r>
              <a:rPr lang="cs-CZ" sz="2800" dirty="0" smtClean="0"/>
              <a:t> country.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consist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4 </a:t>
            </a:r>
            <a:r>
              <a:rPr lang="cs-CZ" sz="2800" dirty="0" err="1" smtClean="0"/>
              <a:t>parts</a:t>
            </a:r>
            <a:r>
              <a:rPr lang="cs-CZ" sz="2800" dirty="0" smtClean="0"/>
              <a:t>: </a:t>
            </a:r>
            <a:r>
              <a:rPr lang="cs-CZ" sz="2800" dirty="0" err="1" smtClean="0"/>
              <a:t>England</a:t>
            </a:r>
            <a:r>
              <a:rPr lang="cs-CZ" sz="2800" dirty="0" smtClean="0"/>
              <a:t>, </a:t>
            </a:r>
            <a:r>
              <a:rPr lang="cs-CZ" sz="2800" dirty="0" err="1" smtClean="0"/>
              <a:t>Northern</a:t>
            </a:r>
            <a:r>
              <a:rPr lang="cs-CZ" sz="2800" dirty="0" smtClean="0"/>
              <a:t> </a:t>
            </a:r>
            <a:r>
              <a:rPr lang="cs-CZ" sz="2800" dirty="0" err="1" smtClean="0"/>
              <a:t>Ireland</a:t>
            </a:r>
            <a:r>
              <a:rPr lang="cs-CZ" sz="2800" dirty="0" smtClean="0"/>
              <a:t>, Wales and___________. In Scotland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wellknown</a:t>
            </a:r>
            <a:r>
              <a:rPr lang="cs-CZ" sz="2800" dirty="0" smtClean="0"/>
              <a:t> </a:t>
            </a:r>
            <a:r>
              <a:rPr lang="cs-CZ" sz="2800" dirty="0" err="1" smtClean="0"/>
              <a:t>lake</a:t>
            </a:r>
            <a:r>
              <a:rPr lang="cs-CZ" sz="2800" dirty="0" smtClean="0"/>
              <a:t>___________.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maybe</a:t>
            </a:r>
            <a:r>
              <a:rPr lang="cs-CZ" sz="2800" dirty="0" smtClean="0"/>
              <a:t> </a:t>
            </a:r>
            <a:r>
              <a:rPr lang="cs-CZ" sz="2800" dirty="0" err="1" smtClean="0"/>
              <a:t>lives</a:t>
            </a:r>
            <a:r>
              <a:rPr lang="cs-CZ" sz="2800" dirty="0" smtClean="0"/>
              <a:t> a___________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lake</a:t>
            </a:r>
            <a:r>
              <a:rPr lang="cs-CZ" sz="2800" dirty="0" smtClean="0"/>
              <a:t>.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capital</a:t>
            </a:r>
            <a:r>
              <a:rPr lang="cs-CZ" sz="2800" dirty="0" smtClean="0"/>
              <a:t> city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country </a:t>
            </a:r>
            <a:r>
              <a:rPr lang="cs-CZ" sz="2800" dirty="0" err="1" smtClean="0"/>
              <a:t>is</a:t>
            </a:r>
            <a:r>
              <a:rPr lang="cs-CZ" sz="2800" dirty="0" smtClean="0"/>
              <a:t>____________. In </a:t>
            </a:r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town</a:t>
            </a:r>
            <a:r>
              <a:rPr lang="cs-CZ" sz="2800" dirty="0" smtClean="0"/>
              <a:t> live </a:t>
            </a:r>
            <a:r>
              <a:rPr lang="cs-CZ" sz="2800" dirty="0" err="1" smtClean="0"/>
              <a:t>about</a:t>
            </a:r>
            <a:r>
              <a:rPr lang="cs-CZ" sz="2800" dirty="0" smtClean="0"/>
              <a:t>_____________</a:t>
            </a:r>
            <a:r>
              <a:rPr lang="cs-CZ" sz="2800" dirty="0" err="1" smtClean="0"/>
              <a:t>people</a:t>
            </a:r>
            <a:r>
              <a:rPr lang="cs-CZ" sz="2800" dirty="0" smtClean="0"/>
              <a:t>.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head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this</a:t>
            </a:r>
            <a:r>
              <a:rPr lang="cs-CZ" sz="2800" dirty="0" smtClean="0"/>
              <a:t> country </a:t>
            </a:r>
            <a:r>
              <a:rPr lang="cs-CZ" sz="2800" dirty="0" err="1" smtClean="0"/>
              <a:t>is</a:t>
            </a:r>
            <a:r>
              <a:rPr lang="cs-CZ" sz="2800" dirty="0" smtClean="0"/>
              <a:t>__________Elizabeth II. </a:t>
            </a:r>
            <a:r>
              <a:rPr lang="cs-CZ" sz="2800" dirty="0" err="1" smtClean="0"/>
              <a:t>The</a:t>
            </a:r>
            <a:r>
              <a:rPr lang="cs-CZ" sz="2800" dirty="0" smtClean="0"/>
              <a:t>_____________________are </a:t>
            </a:r>
            <a:r>
              <a:rPr lang="cs-CZ" sz="2800" dirty="0" err="1" smtClean="0"/>
              <a:t>situated</a:t>
            </a:r>
            <a:r>
              <a:rPr lang="cs-CZ" sz="2800" dirty="0" smtClean="0"/>
              <a:t> in Tower </a:t>
            </a:r>
            <a:r>
              <a:rPr lang="cs-CZ" sz="2800" dirty="0" err="1" smtClean="0"/>
              <a:t>of</a:t>
            </a:r>
            <a:r>
              <a:rPr lang="cs-CZ" sz="2800" dirty="0" smtClean="0"/>
              <a:t> London.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usually</a:t>
            </a:r>
            <a:r>
              <a:rPr lang="cs-CZ" sz="2800" dirty="0" smtClean="0"/>
              <a:t> </a:t>
            </a:r>
            <a:r>
              <a:rPr lang="cs-CZ" sz="2800" dirty="0" err="1" smtClean="0"/>
              <a:t>rains</a:t>
            </a:r>
            <a:r>
              <a:rPr lang="cs-CZ" sz="2800" dirty="0" smtClean="0"/>
              <a:t> in </a:t>
            </a:r>
            <a:r>
              <a:rPr lang="cs-CZ" sz="2800" dirty="0" err="1" smtClean="0"/>
              <a:t>this</a:t>
            </a:r>
            <a:r>
              <a:rPr lang="cs-CZ" sz="2800" dirty="0" smtClean="0"/>
              <a:t> country, so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weather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very__________.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get</a:t>
            </a:r>
            <a:r>
              <a:rPr lang="cs-CZ" sz="2800" dirty="0" smtClean="0"/>
              <a:t> </a:t>
            </a:r>
            <a:r>
              <a:rPr lang="cs-CZ" sz="2800" dirty="0" err="1" smtClean="0"/>
              <a:t>into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country by </a:t>
            </a:r>
            <a:r>
              <a:rPr lang="cs-CZ" sz="2800" dirty="0" err="1" smtClean="0"/>
              <a:t>using</a:t>
            </a:r>
            <a:r>
              <a:rPr lang="cs-CZ" sz="2800" dirty="0" smtClean="0"/>
              <a:t>_____________.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very fast and </a:t>
            </a:r>
            <a:r>
              <a:rPr lang="cs-CZ" sz="2800" dirty="0" err="1" smtClean="0"/>
              <a:t>exciting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6156176" y="2060848"/>
            <a:ext cx="1800200" cy="36004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Scotlan</a:t>
            </a:r>
            <a:r>
              <a:rPr lang="cs-CZ" sz="2400" dirty="0"/>
              <a:t>d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2051720" y="3360937"/>
            <a:ext cx="1800200" cy="36004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London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1547664" y="2924944"/>
            <a:ext cx="1800200" cy="36004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monster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4565004" y="2463438"/>
            <a:ext cx="1800200" cy="36004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Loch Ness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1616083" y="5440052"/>
            <a:ext cx="1314567" cy="36004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wet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1403648" y="5877272"/>
            <a:ext cx="1800200" cy="36004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eurotunnel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797277" y="4175259"/>
            <a:ext cx="1610360" cy="36004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Q</a:t>
            </a:r>
            <a:r>
              <a:rPr lang="cs-CZ" sz="2400" dirty="0" err="1" smtClean="0"/>
              <a:t>ueen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1635946" y="3748116"/>
            <a:ext cx="1800200" cy="36004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 milion</a:t>
            </a: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1403648" y="4581128"/>
            <a:ext cx="2232248" cy="36004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c</a:t>
            </a:r>
            <a:r>
              <a:rPr lang="cs-CZ" sz="2400" dirty="0" err="1" smtClean="0"/>
              <a:t>rown</a:t>
            </a:r>
            <a:r>
              <a:rPr lang="cs-CZ" sz="2400" dirty="0" smtClean="0"/>
              <a:t> </a:t>
            </a:r>
            <a:r>
              <a:rPr lang="cs-CZ" sz="2400" dirty="0" err="1" smtClean="0"/>
              <a:t>jewels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492307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Link </a:t>
            </a:r>
            <a:r>
              <a:rPr lang="cs-CZ" dirty="0" err="1" smtClean="0"/>
              <a:t>pictures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sights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2053" name="Picture 5" descr="Trafalgar Square is a public space and tourist attraction in central London. Landscape shot with tilt-shift lens maintaining verticals - stock phot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565" y="3550604"/>
            <a:ext cx="232900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LONDON - JULY 2: Buckingham Palace in London, England on July 2, 2011. The palace is the official residence of the British monarch. - stock phot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382050"/>
            <a:ext cx="2329007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Tower, Bridge, Tower Bridge, River, Skylin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7881" y="3527430"/>
            <a:ext cx="2141386" cy="160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3162" y="2435600"/>
            <a:ext cx="269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96886" y="2512640"/>
            <a:ext cx="234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244062" y="4648548"/>
            <a:ext cx="234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144017" y="6102588"/>
            <a:ext cx="2808312" cy="57606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Big Ben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859060" y="5407709"/>
            <a:ext cx="3288204" cy="57606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Buckingham </a:t>
            </a:r>
            <a:r>
              <a:rPr lang="cs-CZ" sz="2800" dirty="0" err="1" smtClean="0"/>
              <a:t>Palace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3188574" y="6102588"/>
            <a:ext cx="2808312" cy="57606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Tower </a:t>
            </a:r>
            <a:r>
              <a:rPr lang="cs-CZ" sz="2800" dirty="0" err="1" smtClean="0"/>
              <a:t>Bridge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251520" y="6102588"/>
            <a:ext cx="2808312" cy="57606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Trafalgar</a:t>
            </a:r>
            <a:r>
              <a:rPr lang="cs-CZ" sz="2800" dirty="0" smtClean="0"/>
              <a:t> square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668344" y="4648548"/>
            <a:ext cx="234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</a:p>
        </p:txBody>
      </p:sp>
      <p:pic>
        <p:nvPicPr>
          <p:cNvPr id="2059" name="Picture 11" descr="Westminster, Abbey, Architecture, Britain, Buildi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656" y="1335481"/>
            <a:ext cx="1416756" cy="2128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8611412" y="2881972"/>
            <a:ext cx="234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4892260" y="5410055"/>
            <a:ext cx="3280139" cy="57606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Westminster</a:t>
            </a:r>
            <a:r>
              <a:rPr lang="cs-CZ" sz="2800" dirty="0" smtClean="0"/>
              <a:t> </a:t>
            </a:r>
            <a:r>
              <a:rPr lang="cs-CZ" sz="2800" dirty="0" err="1" smtClean="0"/>
              <a:t>Abbey</a:t>
            </a:r>
            <a:endParaRPr lang="cs-CZ" sz="2800" dirty="0"/>
          </a:p>
        </p:txBody>
      </p:sp>
      <p:pic>
        <p:nvPicPr>
          <p:cNvPr id="2061" name="Picture 13" descr="Houses of Parliament with Big Ben, Westminster Palace, London, UK - stock photo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1637"/>
            <a:ext cx="1728192" cy="180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48480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06383E-6 C -0.03108 -0.02937 -0.06389 -0.05735 -0.0882 -0.09551 C -0.09219 -0.10199 -0.09514 -0.10939 -0.09931 -0.11563 C -0.10209 -0.12003 -0.10608 -0.12303 -0.10886 -0.12743 C -0.11702 -0.13992 -0.11771 -0.14547 -0.13091 -0.15079 C -0.14167 -0.14616 -0.13907 -0.15865 -0.14601 -0.16397 C -0.14809 -0.16582 -0.15608 -0.16906 -0.15973 -0.16906 " pathEditMode="relative" rAng="0" ptsTypes="ffffff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86" y="-84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06383E-6 C 0.00469 -0.00254 0.00747 -0.00809 0.01216 -0.01156 C 0.02361 -0.02035 0.03334 -0.02821 0.04601 -0.03145 C 0.04844 -0.0333 0.05122 -0.034 0.05365 -0.03654 C 0.05504 -0.0377 0.05573 -0.04047 0.05712 -0.0414 C 0.06025 -0.04325 0.06389 -0.04278 0.06719 -0.04463 C 0.07344 -0.05088 0.08959 -0.05435 0.0974 -0.05597 C 0.10938 -0.06198 0.12552 -0.06013 0.13681 -0.06082 C 0.14549 -0.06406 0.15452 -0.06614 0.16372 -0.06776 C 0.17483 -0.0666 0.18525 -0.06591 0.19618 -0.06267 C 0.21337 -0.06452 0.21511 -0.06568 0.23438 -0.06267 C 0.24028 -0.05967 0.2474 -0.07146 0.25348 -0.07562 C 0.26945 -0.08649 0.28629 -0.09343 0.30278 -0.10176 C 0.30903 -0.10523 0.31563 -0.10684 0.32188 -0.11008 C 0.33837 -0.11933 0.3566 -0.13529 0.37466 -0.14153 C 0.41927 -0.15657 0.47014 -0.15518 0.51476 -0.1561 C 0.51754 -0.15795 0.51979 -0.16096 0.52257 -0.16258 C 0.52657 -0.16512 0.52952 -0.16327 0.53177 -0.16906 " pathEditMode="relative" rAng="0" ptsTypes="fffffffffffffffffA"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580" y="-84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9 -0.01041 C 0.02014 -0.0266 0.03472 -0.04209 0.04896 -0.05782 C 0.04896 -0.06846 0.05625 -0.07933 0.05625 -0.08997 C 0.06354 -0.12743 0.0599 -0.16513 0.06702 -0.20259 C 0.07066 -0.21092 0.09601 -0.22156 0.11389 -0.22942 C 0.12483 -0.23474 0.14653 -0.2463 0.14653 -0.24607 C 0.14653 -0.24954 0.15017 -0.25301 0.15365 -0.25625 C 0.16111 -0.25949 0.17535 -0.26619 0.17535 -0.26596 C 0.1934 -0.2877 0.18264 -0.27521 0.20799 -0.30343 C 0.21511 -0.30713 0.21146 -0.31129 0.22222 -0.31499 C 0.22604 -0.31846 0.24392 -0.32517 0.24392 -0.32493 C 0.24774 -0.34691 0.23316 -0.36934 0.26198 -0.39061 C 0.26927 -0.39293 0.26927 -0.3853 0.27292 -0.38229 C 0.27656 -0.37998 0.28004 -0.37789 0.2875 -0.37535 C 0.28004 -0.37188 0.25122 -0.36448 0.25122 -0.36217 " pathEditMode="relative" rAng="0" ptsTypes="ffffffffffffff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191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49861E-6 C 0.01649 -0.04163 0.03542 -0.08303 0.0559 -0.12049 C 0.05833 -0.12512 0.06198 -0.12835 0.06441 -0.13321 C 0.07205 -0.14824 0.07795 -0.16536 0.08507 -0.18062 C 0.09097 -0.19334 0.09913 -0.20259 0.10469 -0.21531 C 0.11111 -0.23011 0.11146 -0.24954 0.11302 -0.26642 C 0.11458 -0.28099 0.11163 -0.27775 0.11788 -0.28099 C 0.12135 -0.28631 0.12413 -0.29117 0.12413 -0.29903 " pathEditMode="relative" rAng="0" ptsTypes="fffffffA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98" y="-14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7 0.00023 C -0.03334 -0.01387 0.04826 0.02105 -0.05955 -0.03839 C -0.08108 -0.05018 -0.10209 -0.06337 -0.12413 -0.07377 C -0.21632 -0.11864 -0.31163 -0.13737 -0.40886 -0.15148 C -0.41181 -0.15264 -0.41493 -0.15564 -0.41806 -0.15518 C -0.41945 -0.15495 -0.41806 -0.14986 -0.41945 -0.14986 C -0.42813 -0.14986 -0.43646 -0.15333 -0.44497 -0.15518 C -0.45452 -0.16073 -0.4875 -0.17484 -0.4974 -0.18339 C -0.50104 -0.1864 -0.50452 -0.18987 -0.50816 -0.19241 C -0.51632 -0.19773 -0.52066 -0.19658 -0.5283 -0.20305 C -0.54132 -0.21346 -0.54948 -0.23474 -0.55799 -0.25069 C -0.56233 -0.25902 -0.56771 -0.26619 -0.57136 -0.27544 C -0.57847 -0.29394 -0.58264 -0.31406 -0.5875 -0.33395 C -0.59063 -0.36124 -0.60018 -0.37812 -0.62101 -0.38529 C -0.62778 -0.39084 -0.63525 -0.39362 -0.64254 -0.39755 C -0.64913 -0.40634 -0.65434 -0.40495 -0.66389 -0.40634 C -0.66389 -0.4105 -0.66302 -0.43201 -0.66146 -0.4401 C -0.6599 -0.4482 -0.65729 -0.45421 -0.65729 -0.46276 " pathEditMode="relative" rAng="0" ptsTypes="fffffffffffffffff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868" y="-221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14" grpId="0" animBg="1"/>
      <p:bldP spid="15" grpId="0" animBg="1"/>
      <p:bldP spid="16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dirty="0"/>
              <a:t>ANTON BALAZH. </a:t>
            </a:r>
            <a:r>
              <a:rPr lang="cs-CZ" i="1" dirty="0"/>
              <a:t>shutterstock.com</a:t>
            </a:r>
            <a:r>
              <a:rPr lang="cs-CZ" dirty="0"/>
              <a:t> [online]. [cit. 26.11.2013].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www.shutterstock.com/pic.mhtml?language=en&amp;id=131155331</a:t>
            </a:r>
            <a:endParaRPr lang="cs-CZ" dirty="0" smtClean="0"/>
          </a:p>
          <a:p>
            <a:r>
              <a:rPr lang="cs-CZ" dirty="0"/>
              <a:t>DAN BRECKWOLDT. </a:t>
            </a:r>
            <a:r>
              <a:rPr lang="cs-CZ" i="1" dirty="0"/>
              <a:t>shutterstock.com</a:t>
            </a:r>
            <a:r>
              <a:rPr lang="cs-CZ" dirty="0"/>
              <a:t> [online]. [cit. 26.11.2013].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www.shutterstock.com/pic.mhtml?language=en&amp;id=117656101</a:t>
            </a:r>
            <a:endParaRPr lang="cs-CZ" dirty="0" smtClean="0"/>
          </a:p>
          <a:p>
            <a:r>
              <a:rPr lang="cs-CZ" dirty="0"/>
              <a:t>UNKNOWN. </a:t>
            </a:r>
            <a:r>
              <a:rPr lang="cs-CZ" i="1" dirty="0"/>
              <a:t>pixabay.com</a:t>
            </a:r>
            <a:r>
              <a:rPr lang="cs-CZ" dirty="0"/>
              <a:t> [online]. [cit. 26.11.2013]. Dostupný na WWW: </a:t>
            </a:r>
            <a:r>
              <a:rPr lang="cs-CZ" dirty="0">
                <a:hlinkClick r:id="rId4"/>
              </a:rPr>
              <a:t>http://pixabay.com/en/westminster-abbey-architecture-21508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/>
              <a:t>UNKNOWN. </a:t>
            </a:r>
            <a:r>
              <a:rPr lang="cs-CZ" i="1" dirty="0"/>
              <a:t>pixabay.com</a:t>
            </a:r>
            <a:r>
              <a:rPr lang="cs-CZ" dirty="0"/>
              <a:t> [online]. [cit. 26.11.2013]. Dostupný na WWW: </a:t>
            </a:r>
            <a:r>
              <a:rPr lang="cs-CZ" dirty="0">
                <a:hlinkClick r:id="rId5"/>
              </a:rPr>
              <a:t>http://pixabay.com/en/tower-bridge-london-river-192416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/>
              <a:t>CLAUDIO DIVIZIA. </a:t>
            </a:r>
            <a:r>
              <a:rPr lang="cs-CZ" i="1" dirty="0"/>
              <a:t>shutterstock.com</a:t>
            </a:r>
            <a:r>
              <a:rPr lang="cs-CZ" dirty="0"/>
              <a:t> [online]. [cit. 26.11.2013].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www.shutterstock.com/pic-128987135/stock-photo-houses-of-parliament-with-big-ben-westminster-palace-london-uk.html?src=8QPj01AuM2G11SQZSH5OtA-1-21</a:t>
            </a:r>
            <a:endParaRPr lang="cs-CZ" dirty="0" smtClean="0"/>
          </a:p>
          <a:p>
            <a:r>
              <a:rPr lang="cs-CZ" dirty="0" smtClean="0"/>
              <a:t>Galerie </a:t>
            </a:r>
            <a:r>
              <a:rPr lang="cs-CZ" dirty="0" err="1" smtClean="0"/>
              <a:t>microsoft</a:t>
            </a:r>
            <a:r>
              <a:rPr lang="cs-CZ" dirty="0" smtClean="0"/>
              <a:t> </a:t>
            </a:r>
            <a:r>
              <a:rPr lang="cs-CZ" dirty="0" err="1" smtClean="0"/>
              <a:t>office</a:t>
            </a:r>
            <a:endParaRPr lang="cs-CZ" dirty="0" smtClean="0"/>
          </a:p>
          <a:p>
            <a:endParaRPr lang="cs-CZ" dirty="0" smtClean="0"/>
          </a:p>
          <a:p>
            <a:endParaRPr lang="cs-CZ" i="1" u="sng" dirty="0" smtClean="0"/>
          </a:p>
          <a:p>
            <a:pPr marL="0" indent="0">
              <a:buNone/>
            </a:pPr>
            <a:endParaRPr lang="cs-CZ" sz="2000" i="1" u="sng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402</TotalTime>
  <Words>373</Words>
  <Application>Microsoft Office PowerPoint</Application>
  <PresentationFormat>Předvádění na obrazovce (4:3)</PresentationFormat>
  <Paragraphs>80</Paragraphs>
  <Slides>6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Vlnění</vt:lpstr>
      <vt:lpstr>Základní škola a Mateřská škola Bílá Třemešná, okres Trutnov</vt:lpstr>
      <vt:lpstr>Anotace</vt:lpstr>
      <vt:lpstr>Prezentace aplikace PowerPoint</vt:lpstr>
      <vt:lpstr>Loch Ness, London, Thames, Scotland, Eurotunnel, wet, monster, 7 milion, queen, crown jewels</vt:lpstr>
      <vt:lpstr>Link pictures with the sights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Janča</cp:lastModifiedBy>
  <cp:revision>39</cp:revision>
  <dcterms:created xsi:type="dcterms:W3CDTF">2013-05-10T12:01:16Z</dcterms:created>
  <dcterms:modified xsi:type="dcterms:W3CDTF">2013-11-26T19:11:58Z</dcterms:modified>
</cp:coreProperties>
</file>