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  <p:sldMasterId id="2147483972" r:id="rId2"/>
  </p:sldMasterIdLst>
  <p:sldIdLst>
    <p:sldId id="266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4105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8206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49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9642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1471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9911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8067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4890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4272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1959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467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1F2C84-4396-4629-A558-0FADF50629EB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B082FF-3A89-427F-B248-020F71530D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566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708809"/>
            <a:ext cx="6984776" cy="178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2519505"/>
            <a:ext cx="860444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Název projektu: 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Moderní škola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Registrační číslo projektu: 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CZ.1.07/1.4.00/21.2511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Základní škola, Česká Lípa, Školní 2520, </a:t>
            </a:r>
            <a:r>
              <a:rPr lang="cs-CZ" sz="2800" dirty="0" err="1">
                <a:solidFill>
                  <a:prstClr val="black"/>
                </a:solidFill>
                <a:latin typeface="Calibri"/>
              </a:rPr>
              <a:t>p.o</a:t>
            </a:r>
            <a:r>
              <a:rPr lang="cs-CZ" sz="2800" dirty="0">
                <a:solidFill>
                  <a:prstClr val="black"/>
                </a:solidFill>
                <a:latin typeface="Calibri"/>
              </a:rPr>
              <a:t>.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Calibri"/>
              </a:rPr>
              <a:t>III/2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Sada</a:t>
            </a:r>
            <a:r>
              <a:rPr lang="cs-CZ" sz="2800" u="sng">
                <a:solidFill>
                  <a:prstClr val="black"/>
                </a:solidFill>
                <a:latin typeface="Calibri"/>
              </a:rPr>
              <a:t>: </a:t>
            </a:r>
            <a:r>
              <a:rPr lang="cs-CZ" sz="2800">
                <a:solidFill>
                  <a:prstClr val="black"/>
                </a:solidFill>
                <a:latin typeface="Calibri"/>
              </a:rPr>
              <a:t>  </a:t>
            </a:r>
            <a:r>
              <a:rPr lang="cs-CZ" sz="2800" smtClean="0">
                <a:solidFill>
                  <a:prstClr val="black"/>
                </a:solidFill>
                <a:latin typeface="Calibri"/>
              </a:rPr>
              <a:t>VY_</a:t>
            </a:r>
            <a:r>
              <a:rPr lang="cs-CZ" sz="2800" smtClean="0">
                <a:solidFill>
                  <a:srgbClr val="FF0000"/>
                </a:solidFill>
                <a:latin typeface="Calibri"/>
              </a:rPr>
              <a:t>32</a:t>
            </a:r>
            <a:r>
              <a:rPr lang="cs-CZ" sz="2800" smtClean="0">
                <a:solidFill>
                  <a:prstClr val="black"/>
                </a:solidFill>
                <a:latin typeface="Calibri"/>
              </a:rPr>
              <a:t>_INOVACE_</a:t>
            </a:r>
            <a:r>
              <a:rPr lang="cs-CZ" sz="2800" smtClean="0">
                <a:solidFill>
                  <a:srgbClr val="FF0000"/>
                </a:solidFill>
                <a:latin typeface="Calibri"/>
              </a:rPr>
              <a:t>OVAM1/17</a:t>
            </a:r>
            <a:endParaRPr lang="cs-CZ" sz="2800" dirty="0">
              <a:solidFill>
                <a:srgbClr val="FF0000"/>
              </a:solidFill>
              <a:latin typeface="Calibri"/>
            </a:endParaRP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Druh učebního materiálu: </a:t>
            </a:r>
            <a:r>
              <a:rPr lang="cs-CZ" sz="2800" dirty="0">
                <a:solidFill>
                  <a:srgbClr val="FF0000"/>
                </a:solidFill>
                <a:latin typeface="Calibri"/>
              </a:rPr>
              <a:t>prezentace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Cílová skupina: </a:t>
            </a:r>
            <a:r>
              <a:rPr lang="cs-CZ" sz="2800" dirty="0">
                <a:solidFill>
                  <a:srgbClr val="FF0000"/>
                </a:solidFill>
                <a:latin typeface="Calibri"/>
              </a:rPr>
              <a:t>žáci 2. stupně základní školy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  <a:latin typeface="Calibri"/>
              </a:rPr>
              <a:t>Typická věková skupina: </a:t>
            </a:r>
            <a:r>
              <a:rPr lang="cs-CZ" sz="2800" dirty="0">
                <a:solidFill>
                  <a:srgbClr val="FF0000"/>
                </a:solidFill>
                <a:latin typeface="Calibri"/>
              </a:rPr>
              <a:t>14 až 15 let</a:t>
            </a:r>
          </a:p>
        </p:txBody>
      </p:sp>
    </p:spTree>
    <p:extLst>
      <p:ext uri="{BB962C8B-B14F-4D97-AF65-F5344CB8AC3E}">
        <p14:creationId xmlns:p14="http://schemas.microsoft.com/office/powerpoint/2010/main" val="2833699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352928" cy="1882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2564904"/>
            <a:ext cx="83529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  <a:latin typeface="Calibri"/>
              </a:rPr>
              <a:t>Předmět: </a:t>
            </a:r>
            <a:r>
              <a:rPr lang="cs-CZ" sz="2400" kern="0" dirty="0">
                <a:solidFill>
                  <a:srgbClr val="FF0000"/>
                </a:solidFill>
                <a:latin typeface="Calibri"/>
              </a:rPr>
              <a:t>občanská výchova</a:t>
            </a: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  <a:latin typeface="Calibri"/>
              </a:rPr>
              <a:t>Ročník: </a:t>
            </a:r>
            <a:r>
              <a:rPr lang="cs-CZ" sz="2400" kern="0" dirty="0">
                <a:solidFill>
                  <a:srgbClr val="FF0000"/>
                </a:solidFill>
                <a:latin typeface="Calibri"/>
              </a:rPr>
              <a:t>8.-9.</a:t>
            </a:r>
          </a:p>
          <a:p>
            <a:pPr lvl="0" algn="just">
              <a:defRPr/>
            </a:pPr>
            <a:r>
              <a:rPr lang="cs-CZ" sz="2400" u="sng" kern="0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2400" kern="0" dirty="0">
                <a:solidFill>
                  <a:srgbClr val="FF0000"/>
                </a:solidFill>
                <a:latin typeface="Calibri"/>
              </a:rPr>
              <a:t>Tento učební materiál seznamuje žáky se základními pojmy v oboru PRÁVA v </a:t>
            </a:r>
            <a:r>
              <a:rPr lang="cs-CZ" sz="2400" kern="0" dirty="0" smtClean="0">
                <a:solidFill>
                  <a:srgbClr val="FF0000"/>
                </a:solidFill>
                <a:latin typeface="Calibri"/>
              </a:rPr>
              <a:t>tématu Moc zákonodárná. </a:t>
            </a:r>
            <a:r>
              <a:rPr lang="cs-CZ" sz="2400" kern="0" dirty="0">
                <a:solidFill>
                  <a:srgbClr val="FF0000"/>
                </a:solidFill>
                <a:latin typeface="Calibri"/>
              </a:rPr>
              <a:t>Zároveň obsahuje   otázky a úkoly k procvičení.</a:t>
            </a: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sz="2400" kern="0" dirty="0" smtClean="0">
                <a:solidFill>
                  <a:srgbClr val="FF0000"/>
                </a:solidFill>
                <a:latin typeface="Calibri"/>
              </a:rPr>
              <a:t>zákonodárná moc, Parlament ČR, Senát ČR, volby</a:t>
            </a:r>
            <a:endParaRPr lang="cs-CZ" sz="2400" kern="0" dirty="0">
              <a:solidFill>
                <a:srgbClr val="FF0000"/>
              </a:solidFill>
              <a:latin typeface="Calibri"/>
            </a:endParaRP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  <a:latin typeface="Calibri"/>
              </a:rPr>
              <a:t>Speciální vzdělávací potřeby: </a:t>
            </a:r>
            <a:r>
              <a:rPr lang="cs-CZ" sz="2400" kern="0" dirty="0">
                <a:solidFill>
                  <a:srgbClr val="FF0000"/>
                </a:solidFill>
                <a:latin typeface="Calibri"/>
              </a:rPr>
              <a:t>PC</a:t>
            </a: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  <a:latin typeface="Calibri"/>
              </a:rPr>
              <a:t>Datum: </a:t>
            </a:r>
            <a:r>
              <a:rPr lang="cs-CZ" sz="2400" kern="0" dirty="0" smtClean="0">
                <a:solidFill>
                  <a:srgbClr val="FF0000"/>
                </a:solidFill>
                <a:latin typeface="Calibri"/>
              </a:rPr>
              <a:t>2.3.2012</a:t>
            </a:r>
            <a:endParaRPr lang="cs-CZ" sz="2400" kern="0" dirty="0">
              <a:solidFill>
                <a:prstClr val="black"/>
              </a:solidFill>
              <a:latin typeface="Calibri"/>
            </a:endParaRP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  <a:latin typeface="Calibri"/>
              </a:rPr>
              <a:t>Autor: </a:t>
            </a:r>
            <a:r>
              <a:rPr lang="cs-CZ" sz="2400" kern="0" dirty="0">
                <a:solidFill>
                  <a:srgbClr val="FF0000"/>
                </a:solidFill>
                <a:latin typeface="Calibri"/>
              </a:rPr>
              <a:t>Mgr. Alena Mertlíková</a:t>
            </a:r>
            <a:endParaRPr lang="cs-CZ" sz="2400" kern="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484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3"/>
            <a:ext cx="7772400" cy="1512168"/>
          </a:xfrm>
        </p:spPr>
        <p:txBody>
          <a:bodyPr/>
          <a:lstStyle/>
          <a:p>
            <a:pPr algn="l"/>
            <a:r>
              <a:rPr lang="cs-CZ" dirty="0" smtClean="0"/>
              <a:t>    PRÁVO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76872"/>
            <a:ext cx="6400800" cy="410445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MOC ZÁKONODÁRNÁ</a:t>
            </a:r>
          </a:p>
          <a:p>
            <a:pPr algn="r"/>
            <a:r>
              <a:rPr lang="cs-CZ" sz="18000" dirty="0"/>
              <a:t>§</a:t>
            </a:r>
          </a:p>
        </p:txBody>
      </p:sp>
    </p:spTree>
    <p:extLst>
      <p:ext uri="{BB962C8B-B14F-4D97-AF65-F5344CB8AC3E}">
        <p14:creationId xmlns:p14="http://schemas.microsoft.com/office/powerpoint/2010/main" val="1679180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Orgánem moci zákonodárné 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PARLAMENT ČESKÉ REPUBLIKY</a:t>
            </a:r>
            <a:r>
              <a:rPr lang="cs-CZ" dirty="0" smtClean="0"/>
              <a:t>, který 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tvořen dvěma komorami: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POSLANECKOU SNĚMOVNOU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PARLAMENTU ČR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b="1" dirty="0" smtClean="0"/>
              <a:t>SENÁTEM</a:t>
            </a:r>
            <a:r>
              <a:rPr lang="cs-CZ" dirty="0" smtClean="0"/>
              <a:t> PARLAMENTU ČR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400" i="1" dirty="0" smtClean="0"/>
              <a:t>MOC ZÁKONODÁRNÁ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63134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Posláním Parlamentu ČR je především</a:t>
            </a:r>
          </a:p>
          <a:p>
            <a:r>
              <a:rPr lang="cs-CZ" b="1" dirty="0" smtClean="0"/>
              <a:t>LEGISLATIVNÍ </a:t>
            </a:r>
            <a:r>
              <a:rPr lang="cs-CZ" b="1" dirty="0" smtClean="0"/>
              <a:t>ČINNOST</a:t>
            </a:r>
            <a:r>
              <a:rPr lang="cs-CZ" dirty="0" smtClean="0"/>
              <a:t>. Projednávání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a </a:t>
            </a:r>
            <a:r>
              <a:rPr lang="cs-CZ" dirty="0" smtClean="0"/>
              <a:t>přijímání </a:t>
            </a:r>
            <a:r>
              <a:rPr lang="cs-CZ" dirty="0" smtClean="0"/>
              <a:t>zákonů.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Dále Parlament ČR rozhoduje </a:t>
            </a:r>
            <a:r>
              <a:rPr lang="cs-CZ" dirty="0" smtClean="0"/>
              <a:t>o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yhlášení válečného stavu, </a:t>
            </a:r>
            <a:r>
              <a:rPr lang="cs-CZ" dirty="0" smtClean="0"/>
              <a:t>je-li </a:t>
            </a:r>
            <a:r>
              <a:rPr lang="cs-CZ" dirty="0" smtClean="0"/>
              <a:t>ČR </a:t>
            </a:r>
            <a:r>
              <a:rPr lang="cs-CZ" dirty="0" smtClean="0"/>
              <a:t>napadena,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yslání ozbrojených sil mimo území </a:t>
            </a:r>
            <a:r>
              <a:rPr lang="cs-CZ" dirty="0" smtClean="0"/>
              <a:t>republiky.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 smtClean="0"/>
              <a:t>MOC ZÁKONODÁRNÁ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78735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POSLANECKÁ SNĚMOVNA PARLAMENTU ČR</a:t>
            </a:r>
          </a:p>
          <a:p>
            <a:pPr marL="0" indent="0">
              <a:buNone/>
            </a:pPr>
            <a:r>
              <a:rPr lang="cs-CZ" dirty="0" smtClean="0"/>
              <a:t>Má 200 poslanců, kteří jsou voleni na dobu </a:t>
            </a:r>
          </a:p>
          <a:p>
            <a:pPr marL="0" indent="0">
              <a:buNone/>
            </a:pPr>
            <a:r>
              <a:rPr lang="cs-CZ" dirty="0" smtClean="0"/>
              <a:t>4 let.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Volby do Poslanecké sněmovny se konají tajným hlasováním.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Právo volit (tj. AKTIVNÍ VOLEBNÍ </a:t>
            </a:r>
            <a:r>
              <a:rPr lang="cs-CZ" dirty="0" smtClean="0"/>
              <a:t>PRÁVO) </a:t>
            </a:r>
            <a:r>
              <a:rPr lang="cs-CZ" dirty="0" smtClean="0"/>
              <a:t>má každý občan ČR, který dosáhl 18 let a je způsobilý k právním úkonům.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400" i="1" dirty="0" smtClean="0"/>
              <a:t>MOC ZÁKONODÁRNÁ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06539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Právo být zvolen </a:t>
            </a:r>
            <a:r>
              <a:rPr lang="cs-CZ" dirty="0" smtClean="0"/>
              <a:t>(tj</a:t>
            </a:r>
            <a:r>
              <a:rPr lang="cs-CZ" dirty="0" smtClean="0"/>
              <a:t>. PASIVNÍ VOLEBNÍ PRÁVO)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POSLANCEM POSLANECKÉ SNĚMOVNY  má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občan od 21 let, který je způsobilý k právním</a:t>
            </a:r>
            <a:br>
              <a:rPr lang="cs-CZ" dirty="0" smtClean="0"/>
            </a:br>
            <a:r>
              <a:rPr lang="cs-CZ" dirty="0" smtClean="0"/>
              <a:t>    úkonům.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Poslanecká sněmovna Parlamentu ČR může být rozpuštěna prezidentem republiky z důvodů stanovených v Ústavě ČR.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 smtClean="0"/>
              <a:t>MOC ZÁKONODÁRNÁ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7222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SENÁT PARLAMENTU ČR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má 81 senátorů, kteří jsou voleni na dobu </a:t>
            </a:r>
            <a:br>
              <a:rPr lang="cs-CZ" dirty="0" smtClean="0"/>
            </a:br>
            <a:r>
              <a:rPr lang="cs-CZ" dirty="0" smtClean="0"/>
              <a:t>    6 let.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Volby do Senátu ČR se konají každé 2 roky, </a:t>
            </a:r>
          </a:p>
          <a:p>
            <a:pPr marL="0" indent="0">
              <a:buNone/>
            </a:pPr>
            <a:r>
              <a:rPr lang="cs-CZ" dirty="0" smtClean="0"/>
              <a:t>kdy se volí jedna třetina senátorů.</a:t>
            </a:r>
          </a:p>
          <a:p>
            <a:pPr marL="0" indent="0">
              <a:buNone/>
            </a:pPr>
            <a:r>
              <a:rPr lang="cs-CZ" dirty="0" smtClean="0"/>
              <a:t>Volí se systémem VĚTŠINOVÝM, kdy zvolen je ten kandidát, který získal ve svém volebním obvodě nejvíce hlasů.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 smtClean="0"/>
              <a:t>MOC ZÁKONODÁRNÁ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71913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Do Senátu občan volí (aktivně) od 18 let, pokud je </a:t>
            </a:r>
            <a:r>
              <a:rPr lang="cs-CZ" dirty="0"/>
              <a:t>způsobilý </a:t>
            </a:r>
            <a:r>
              <a:rPr lang="cs-CZ" dirty="0" smtClean="0"/>
              <a:t>k </a:t>
            </a:r>
            <a:r>
              <a:rPr lang="cs-CZ" dirty="0"/>
              <a:t>právním </a:t>
            </a:r>
            <a:r>
              <a:rPr lang="cs-CZ" dirty="0" smtClean="0"/>
              <a:t>úkonům. Může </a:t>
            </a:r>
            <a:r>
              <a:rPr lang="cs-CZ" dirty="0" smtClean="0"/>
              <a:t>být zvolen senátorem od 40 let.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Poslanci </a:t>
            </a:r>
            <a:r>
              <a:rPr lang="cs-CZ" dirty="0"/>
              <a:t>i</a:t>
            </a:r>
            <a:r>
              <a:rPr lang="cs-CZ" dirty="0" smtClean="0"/>
              <a:t> senátoři vykonávají svůj mandát OSOBNĚ</a:t>
            </a:r>
            <a:r>
              <a:rPr lang="cs-CZ" dirty="0" smtClean="0"/>
              <a:t>. (</a:t>
            </a:r>
            <a:r>
              <a:rPr lang="cs-CZ" dirty="0" smtClean="0"/>
              <a:t>nemohou se dát zastoupit</a:t>
            </a:r>
            <a:r>
              <a:rPr lang="cs-CZ" dirty="0" smtClean="0"/>
              <a:t>).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MANDÁT </a:t>
            </a:r>
            <a:r>
              <a:rPr lang="cs-CZ" dirty="0" smtClean="0"/>
              <a:t>je </a:t>
            </a:r>
            <a:r>
              <a:rPr lang="cs-CZ" dirty="0" smtClean="0"/>
              <a:t>oprávnění poslance zastupovat voliče a účastnit se práce Parlamentu ČR.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/>
              <a:t>MOC ZÁKONODÁRNÁ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52329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Ústavou ČR mají poslanci a senátoři zaručenu 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b="1" dirty="0" smtClean="0"/>
              <a:t>IMUNITU</a:t>
            </a:r>
            <a:r>
              <a:rPr lang="cs-CZ" dirty="0" smtClean="0"/>
              <a:t>. (Nemohou být trestně stíháni, pokud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k tomu nedá souhlas ta komora Parlamentu,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které jsou členem).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PRÁVO </a:t>
            </a:r>
            <a:r>
              <a:rPr lang="cs-CZ" b="1" dirty="0" smtClean="0"/>
              <a:t>INTERPELACE</a:t>
            </a:r>
            <a:r>
              <a:rPr lang="cs-CZ" dirty="0"/>
              <a:t> </a:t>
            </a:r>
            <a:r>
              <a:rPr lang="cs-CZ" dirty="0" smtClean="0"/>
              <a:t>mají </a:t>
            </a:r>
            <a:r>
              <a:rPr lang="cs-CZ" dirty="0" smtClean="0"/>
              <a:t>poslanci vůči vládě, nebo jejím ministrům. Je to právo klást otázky, na které je člen vlády povinen odpovědět do </a:t>
            </a:r>
          </a:p>
          <a:p>
            <a:pPr marL="0" indent="0">
              <a:buNone/>
            </a:pPr>
            <a:r>
              <a:rPr lang="cs-CZ" dirty="0" smtClean="0"/>
              <a:t>30 dnů.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/>
              <a:t>MOC ZÁKONODÁRNÁ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48478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8825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OTÁZKY A ÚKOLY K PROCVIČOVÁNÍ</a:t>
            </a:r>
          </a:p>
          <a:p>
            <a:pPr marL="0" indent="0">
              <a:buNone/>
            </a:pP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komor má Parlament ČR?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Vysvětli pojem LEGISLATIVNÍ ČINNOST.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rozhoduje o vyslání ozbrojených sil ČR mimo její území?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 kolika let může být občan ČR zvolen poslancem a senátorem?  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Kolik členů má Poslanecká sněmovna Parlamentu ČR?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Kolik členů má Senát Parlamentu ČR?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Na jak dlouhé období jsou voleni poslanci </a:t>
            </a:r>
          </a:p>
          <a:p>
            <a:pPr marL="0" indent="0">
              <a:buNone/>
            </a:pPr>
            <a:r>
              <a:rPr lang="cs-CZ" dirty="0" smtClean="0"/>
              <a:t>     a senátoři?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i="1" dirty="0"/>
              <a:t>MOC ZÁKONODÁRNÁ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44581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Autorem </a:t>
            </a:r>
            <a:r>
              <a:rPr lang="cs-CZ" dirty="0"/>
              <a:t>tohoto materiálu a všech jeho částí, není-li uvedeno jinak</a:t>
            </a:r>
            <a:r>
              <a:rPr lang="cs-CZ" dirty="0" smtClean="0"/>
              <a:t>,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je Mgr. Alena Mertlíková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ČR</a:t>
            </a:r>
            <a:r>
              <a:rPr lang="cs-CZ" dirty="0"/>
              <a:t>. Ústava ČR. In: </a:t>
            </a:r>
            <a:r>
              <a:rPr lang="cs-CZ" i="1" dirty="0"/>
              <a:t>Sbírka zákonů ČR</a:t>
            </a:r>
            <a:r>
              <a:rPr lang="cs-CZ" dirty="0"/>
              <a:t>. 1993,</a:t>
            </a:r>
          </a:p>
          <a:p>
            <a:pPr marL="118872" indent="0">
              <a:buNone/>
            </a:pPr>
            <a:r>
              <a:rPr lang="cs-CZ" dirty="0"/>
              <a:t>  </a:t>
            </a:r>
            <a:r>
              <a:rPr lang="cs-CZ" dirty="0" smtClean="0"/>
              <a:t>č</a:t>
            </a:r>
            <a:r>
              <a:rPr lang="cs-CZ" dirty="0"/>
              <a:t>. 1.</a:t>
            </a:r>
          </a:p>
          <a:p>
            <a:pPr lvl="0"/>
            <a:r>
              <a:rPr lang="cs-CZ" dirty="0"/>
              <a:t>OBRÁZKY  klipart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Autor</a:t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48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200</TotalTime>
  <Words>451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Arial</vt:lpstr>
      <vt:lpstr>Calibri</vt:lpstr>
      <vt:lpstr>Lucida Sans Unicode</vt:lpstr>
      <vt:lpstr>Verdana</vt:lpstr>
      <vt:lpstr>Wingdings 2</vt:lpstr>
      <vt:lpstr>Wingdings 3</vt:lpstr>
      <vt:lpstr>Shluk</vt:lpstr>
      <vt:lpstr>Motiv systému Office</vt:lpstr>
      <vt:lpstr>Prezentace aplikace PowerPoint</vt:lpstr>
      <vt:lpstr>Prezentace aplikace PowerPoint</vt:lpstr>
      <vt:lpstr>    PRÁVO</vt:lpstr>
      <vt:lpstr>MOC ZÁKONODÁRNÁ</vt:lpstr>
      <vt:lpstr>MOC ZÁKONODÁRNÁ</vt:lpstr>
      <vt:lpstr>MOC ZÁKONODÁRNÁ</vt:lpstr>
      <vt:lpstr>MOC ZÁKONODÁRNÁ</vt:lpstr>
      <vt:lpstr>MOC ZÁKONODÁRNÁ</vt:lpstr>
      <vt:lpstr>MOC ZÁKONODÁRNÁ</vt:lpstr>
      <vt:lpstr>MOC ZÁKONODÁRNÁ</vt:lpstr>
      <vt:lpstr>MOC ZÁKONODÁRNÁ</vt:lpstr>
      <vt:lpstr>Autor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</dc:title>
  <dc:creator>SEVER</dc:creator>
  <cp:lastModifiedBy>SEVER</cp:lastModifiedBy>
  <cp:revision>22</cp:revision>
  <dcterms:created xsi:type="dcterms:W3CDTF">2012-08-15T19:25:15Z</dcterms:created>
  <dcterms:modified xsi:type="dcterms:W3CDTF">2013-11-26T19:28:31Z</dcterms:modified>
</cp:coreProperties>
</file>