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4000">
                <a:schemeClr val="accent1">
                  <a:lumMod val="60000"/>
                  <a:lumOff val="40000"/>
                </a:schemeClr>
              </a:gs>
              <a:gs pos="83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chemeClr val="accent1">
                  <a:alpha val="0"/>
                </a:schemeClr>
              </a:gs>
              <a:gs pos="57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alpha val="0"/>
                </a:scheme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b="1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1676400"/>
            <a:ext cx="3886200" cy="1524000"/>
          </a:xfrm>
        </p:spPr>
        <p:txBody>
          <a:bodyPr anchor="b" anchorCtr="0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3203574"/>
            <a:ext cx="3886200" cy="182562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11A99-E2CC-4279-8F16-AE79567114EF}" type="datetimeFigureOut">
              <a:rPr lang="cs-CZ" smtClean="0"/>
              <a:t>21.9.2011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855CA31D-9C86-4D92-BB2A-043622AAFE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1"/>
            <a:ext cx="7772400" cy="3733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11A99-E2CC-4279-8F16-AE79567114EF}" type="datetimeFigureOut">
              <a:rPr lang="cs-CZ" smtClean="0"/>
              <a:t>21.9.2011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CA31D-9C86-4D92-BB2A-043622AAFE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14000">
                <a:srgbClr val="333333"/>
              </a:gs>
              <a:gs pos="83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rgbClr val="000000">
                  <a:alpha val="0"/>
                </a:srgbClr>
              </a:gs>
              <a:gs pos="57000">
                <a:srgbClr val="4D4D4D"/>
              </a:gs>
              <a:gs pos="10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33787"/>
            <a:ext cx="7772400" cy="1362075"/>
          </a:xfrm>
        </p:spPr>
        <p:txBody>
          <a:bodyPr anchor="t"/>
          <a:lstStyle>
            <a:lvl1pPr algn="l">
              <a:defRPr sz="40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336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11A99-E2CC-4279-8F16-AE79567114EF}" type="datetimeFigureOut">
              <a:rPr lang="cs-CZ" smtClean="0"/>
              <a:t>21.9.2011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CA31D-9C86-4D92-BB2A-043622AAFE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11A99-E2CC-4279-8F16-AE79567114EF}" type="datetimeFigureOut">
              <a:rPr lang="cs-CZ" smtClean="0"/>
              <a:t>21.9.2011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CA31D-9C86-4D92-BB2A-043622AAFEAD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685800" y="1536192"/>
            <a:ext cx="3657600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800600" y="1536192"/>
            <a:ext cx="3657600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Freeform 11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2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11A99-E2CC-4279-8F16-AE79567114EF}" type="datetimeFigureOut">
              <a:rPr lang="cs-CZ" smtClean="0"/>
              <a:t>21.9.2011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CA31D-9C86-4D92-BB2A-043622AAFEAD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685800" y="2209800"/>
            <a:ext cx="3657600" cy="3200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657600" cy="3200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11A99-E2CC-4279-8F16-AE79567114EF}" type="datetimeFigureOut">
              <a:rPr lang="cs-CZ" smtClean="0"/>
              <a:t>21.9.2011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CA31D-9C86-4D92-BB2A-043622AAFE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5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0" y="5381627"/>
            <a:ext cx="3286124" cy="1207294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6996854"/>
              <a:gd name="connsiteY0" fmla="*/ 0 h 1571625"/>
              <a:gd name="connsiteX1" fmla="*/ 6996854 w 6996854"/>
              <a:gd name="connsiteY1" fmla="*/ 1266825 h 1571625"/>
              <a:gd name="connsiteX2" fmla="*/ 0 w 6996854"/>
              <a:gd name="connsiteY2" fmla="*/ 1571625 h 1571625"/>
              <a:gd name="connsiteX3" fmla="*/ 0 w 6996854"/>
              <a:gd name="connsiteY3" fmla="*/ 0 h 1571625"/>
              <a:gd name="connsiteX0" fmla="*/ 0 w 7583417"/>
              <a:gd name="connsiteY0" fmla="*/ 0 h 800100"/>
              <a:gd name="connsiteX1" fmla="*/ 7583417 w 7583417"/>
              <a:gd name="connsiteY1" fmla="*/ 495300 h 800100"/>
              <a:gd name="connsiteX2" fmla="*/ 586563 w 7583417"/>
              <a:gd name="connsiteY2" fmla="*/ 800100 h 800100"/>
              <a:gd name="connsiteX3" fmla="*/ 0 w 7583417"/>
              <a:gd name="connsiteY3" fmla="*/ 0 h 800100"/>
              <a:gd name="connsiteX0" fmla="*/ 0 w 7017803"/>
              <a:gd name="connsiteY0" fmla="*/ 0 h 1200150"/>
              <a:gd name="connsiteX1" fmla="*/ 7017803 w 7017803"/>
              <a:gd name="connsiteY1" fmla="*/ 895350 h 1200150"/>
              <a:gd name="connsiteX2" fmla="*/ 20949 w 7017803"/>
              <a:gd name="connsiteY2" fmla="*/ 1200150 h 1200150"/>
              <a:gd name="connsiteX3" fmla="*/ 0 w 7017803"/>
              <a:gd name="connsiteY3" fmla="*/ 0 h 1200150"/>
              <a:gd name="connsiteX0" fmla="*/ 0 w 6410292"/>
              <a:gd name="connsiteY0" fmla="*/ 0 h 1752600"/>
              <a:gd name="connsiteX1" fmla="*/ 6410292 w 6410292"/>
              <a:gd name="connsiteY1" fmla="*/ 1752600 h 1752600"/>
              <a:gd name="connsiteX2" fmla="*/ 20949 w 6410292"/>
              <a:gd name="connsiteY2" fmla="*/ 1200150 h 1752600"/>
              <a:gd name="connsiteX3" fmla="*/ 0 w 6410292"/>
              <a:gd name="connsiteY3" fmla="*/ 0 h 1752600"/>
              <a:gd name="connsiteX0" fmla="*/ 0 w 7227290"/>
              <a:gd name="connsiteY0" fmla="*/ 0 h 1200150"/>
              <a:gd name="connsiteX1" fmla="*/ 7227290 w 7227290"/>
              <a:gd name="connsiteY1" fmla="*/ 885825 h 1200150"/>
              <a:gd name="connsiteX2" fmla="*/ 20949 w 7227290"/>
              <a:gd name="connsiteY2" fmla="*/ 1200150 h 1200150"/>
              <a:gd name="connsiteX3" fmla="*/ 0 w 7227290"/>
              <a:gd name="connsiteY3" fmla="*/ 0 h 1200150"/>
              <a:gd name="connsiteX0" fmla="*/ 0 w 7227290"/>
              <a:gd name="connsiteY0" fmla="*/ 0 h 885825"/>
              <a:gd name="connsiteX1" fmla="*/ 7227290 w 7227290"/>
              <a:gd name="connsiteY1" fmla="*/ 885825 h 885825"/>
              <a:gd name="connsiteX2" fmla="*/ 555141 w 7227290"/>
              <a:gd name="connsiteY2" fmla="*/ 862013 h 885825"/>
              <a:gd name="connsiteX3" fmla="*/ 0 w 7227290"/>
              <a:gd name="connsiteY3" fmla="*/ 0 h 885825"/>
              <a:gd name="connsiteX0" fmla="*/ 0 w 7227290"/>
              <a:gd name="connsiteY0" fmla="*/ 0 h 1207294"/>
              <a:gd name="connsiteX1" fmla="*/ 7227290 w 7227290"/>
              <a:gd name="connsiteY1" fmla="*/ 885825 h 1207294"/>
              <a:gd name="connsiteX2" fmla="*/ 0 w 7227290"/>
              <a:gd name="connsiteY2" fmla="*/ 1207294 h 1207294"/>
              <a:gd name="connsiteX3" fmla="*/ 0 w 7227290"/>
              <a:gd name="connsiteY3" fmla="*/ 0 h 1207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27290" h="1207294">
                <a:moveTo>
                  <a:pt x="0" y="0"/>
                </a:moveTo>
                <a:lnTo>
                  <a:pt x="7227290" y="885825"/>
                </a:lnTo>
                <a:lnTo>
                  <a:pt x="0" y="1207294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96" y="5347020"/>
            <a:ext cx="3426231" cy="944725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2830674 w 7605568"/>
              <a:gd name="connsiteY2" fmla="*/ 806612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2930931"/>
              <a:gd name="connsiteY0" fmla="*/ 0 h 806612"/>
              <a:gd name="connsiteX1" fmla="*/ 0 w 2930931"/>
              <a:gd name="connsiteY1" fmla="*/ 75665 h 806612"/>
              <a:gd name="connsiteX2" fmla="*/ 2830674 w 2930931"/>
              <a:gd name="connsiteY2" fmla="*/ 806612 h 806612"/>
              <a:gd name="connsiteX3" fmla="*/ 2930931 w 2930931"/>
              <a:gd name="connsiteY3" fmla="*/ 785765 h 806612"/>
              <a:gd name="connsiteX4" fmla="*/ 1 w 2930931"/>
              <a:gd name="connsiteY4" fmla="*/ 0 h 806612"/>
              <a:gd name="connsiteX0" fmla="*/ 1 w 3204530"/>
              <a:gd name="connsiteY0" fmla="*/ 0 h 944725"/>
              <a:gd name="connsiteX1" fmla="*/ 0 w 3204530"/>
              <a:gd name="connsiteY1" fmla="*/ 75665 h 944725"/>
              <a:gd name="connsiteX2" fmla="*/ 3204530 w 3204530"/>
              <a:gd name="connsiteY2" fmla="*/ 944725 h 944725"/>
              <a:gd name="connsiteX3" fmla="*/ 2930931 w 3204530"/>
              <a:gd name="connsiteY3" fmla="*/ 785765 h 944725"/>
              <a:gd name="connsiteX4" fmla="*/ 1 w 3204530"/>
              <a:gd name="connsiteY4" fmla="*/ 0 h 944725"/>
              <a:gd name="connsiteX0" fmla="*/ 1 w 3426231"/>
              <a:gd name="connsiteY0" fmla="*/ 0 h 944725"/>
              <a:gd name="connsiteX1" fmla="*/ 0 w 3426231"/>
              <a:gd name="connsiteY1" fmla="*/ 75665 h 944725"/>
              <a:gd name="connsiteX2" fmla="*/ 3204530 w 3426231"/>
              <a:gd name="connsiteY2" fmla="*/ 944725 h 944725"/>
              <a:gd name="connsiteX3" fmla="*/ 3426231 w 3426231"/>
              <a:gd name="connsiteY3" fmla="*/ 923877 h 944725"/>
              <a:gd name="connsiteX4" fmla="*/ 1 w 3426231"/>
              <a:gd name="connsiteY4" fmla="*/ 0 h 944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6231" h="944725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3204530" y="944725"/>
                </a:lnTo>
                <a:lnTo>
                  <a:pt x="3426231" y="923877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11A99-E2CC-4279-8F16-AE79567114EF}" type="datetimeFigureOut">
              <a:rPr lang="cs-CZ" smtClean="0"/>
              <a:t>21.9.2011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CA31D-9C86-4D92-BB2A-043622AAFE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11A99-E2CC-4279-8F16-AE79567114EF}" type="datetimeFigureOut">
              <a:rPr lang="cs-CZ" smtClean="0"/>
              <a:t>21.9.2011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CA31D-9C86-4D92-BB2A-043622AAFEAD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572000" y="609600"/>
            <a:ext cx="3886200" cy="4191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676274" y="1527048"/>
            <a:ext cx="3383280" cy="329184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0" y="609600"/>
            <a:ext cx="3886200" cy="4190999"/>
          </a:xfrm>
          <a:ln w="79375">
            <a:solidFill>
              <a:schemeClr val="tx1"/>
            </a:solidFill>
            <a:miter lim="800000"/>
          </a:ln>
          <a:effectLst>
            <a:outerShdw blurRad="50800" dist="38100" dir="5400000" algn="ctr" rotWithShape="0">
              <a:srgbClr val="000000">
                <a:alpha val="42000"/>
              </a:srgb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5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11A99-E2CC-4279-8F16-AE79567114EF}" type="datetimeFigureOut">
              <a:rPr lang="cs-CZ" smtClean="0"/>
              <a:t>21.9.2011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CA31D-9C86-4D92-BB2A-043622AAFEAD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676656" y="1524000"/>
            <a:ext cx="3381375" cy="329565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11A99-E2CC-4279-8F16-AE79567114EF}" type="datetimeFigureOut">
              <a:rPr lang="cs-CZ" smtClean="0"/>
              <a:t>21.9.2011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CA31D-9C86-4D92-BB2A-043622AAFE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11A99-E2CC-4279-8F16-AE79567114EF}" type="datetimeFigureOut">
              <a:rPr lang="cs-CZ" smtClean="0"/>
              <a:t>21.9.2011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CA31D-9C86-4D92-BB2A-043622AAFE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3">
              <a:alphaModFix amt="15000"/>
            </a:blip>
            <a:srcRect/>
            <a:tile tx="0" ty="0" sx="76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7772400" cy="11430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600200"/>
            <a:ext cx="7772400" cy="4525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0" y="6416675"/>
            <a:ext cx="1981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lang="en-US" sz="900" kern="1200" cap="all" spc="110" baseline="0" smtClean="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</a:lstStyle>
          <a:p>
            <a:fld id="{39211A99-E2CC-4279-8F16-AE79567114EF}" type="datetimeFigureOut">
              <a:rPr lang="cs-CZ" smtClean="0"/>
              <a:t>21.9.2011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8600" y="6416675"/>
            <a:ext cx="28956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l">
              <a:defRPr sz="900" cap="all" spc="110" baseline="0">
                <a:solidFill>
                  <a:srgbClr val="4D4D4D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58200" y="6416675"/>
            <a:ext cx="457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sz="1100" b="1" baseline="0">
                <a:solidFill>
                  <a:srgbClr val="4D4D4D"/>
                </a:solidFill>
              </a:defRPr>
            </a:lvl1pPr>
          </a:lstStyle>
          <a:p>
            <a:fld id="{855CA31D-9C86-4D92-BB2A-043622AAFEAD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7504" y="260648"/>
            <a:ext cx="8856984" cy="6264696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dirty="0" smtClean="0"/>
              <a:t>ŠABLONA III/2 </a:t>
            </a:r>
            <a:br>
              <a:rPr lang="cs-CZ" sz="2800" dirty="0" smtClean="0"/>
            </a:br>
            <a:r>
              <a:rPr lang="cs-CZ" sz="2800" dirty="0"/>
              <a:t/>
            </a:r>
            <a:br>
              <a:rPr lang="cs-CZ" sz="2800" dirty="0"/>
            </a:br>
            <a:r>
              <a:rPr lang="cs-CZ" sz="8000" dirty="0" smtClean="0"/>
              <a:t>ŽIVOČICHOVÉ</a:t>
            </a:r>
            <a:br>
              <a:rPr lang="cs-CZ" sz="8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2800" dirty="0" smtClean="0"/>
              <a:t>Mgr. Hana </a:t>
            </a:r>
            <a:r>
              <a:rPr lang="cs-CZ" sz="2800" dirty="0" err="1" smtClean="0"/>
              <a:t>stodulkovÁ</a:t>
            </a:r>
            <a:r>
              <a:rPr lang="cs-CZ" sz="2800" dirty="0" smtClean="0"/>
              <a:t> – ZŠ, HORNÍ SLAVKOV</a:t>
            </a:r>
            <a:br>
              <a:rPr lang="cs-CZ" sz="2800" dirty="0" smtClean="0"/>
            </a:br>
            <a:r>
              <a:rPr lang="cs-CZ" sz="2800" smtClean="0"/>
              <a:t/>
            </a:r>
            <a:br>
              <a:rPr lang="cs-CZ" sz="2800" smtClean="0"/>
            </a:br>
            <a:r>
              <a:rPr lang="cs-CZ" smtClean="0"/>
              <a:t>VY_32_INOVACE_220_ŽIVOČICHOVÉ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8000" dirty="0" smtClean="0"/>
              <a:t/>
            </a:r>
            <a:br>
              <a:rPr lang="cs-CZ" sz="8000" dirty="0" smtClean="0"/>
            </a:br>
            <a:r>
              <a:rPr lang="cs-CZ" sz="5400" dirty="0"/>
              <a:t/>
            </a:r>
            <a:br>
              <a:rPr lang="cs-CZ" sz="5400" dirty="0"/>
            </a:b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7504" y="6525344"/>
            <a:ext cx="8856984" cy="72008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1057" y="486916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223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/>
              <a:t>ŽIVOČICHOVÉ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556792"/>
            <a:ext cx="8134672" cy="5184575"/>
          </a:xfrm>
        </p:spPr>
        <p:txBody>
          <a:bodyPr>
            <a:normAutofit fontScale="92500" lnSpcReduction="20000"/>
          </a:bodyPr>
          <a:lstStyle/>
          <a:p>
            <a:pPr marL="68580" indent="0" algn="ctr">
              <a:buNone/>
            </a:pPr>
            <a:r>
              <a:rPr lang="cs-CZ" sz="5200" dirty="0"/>
              <a:t>Z</a:t>
            </a:r>
            <a:r>
              <a:rPr lang="cs-CZ" sz="5200" dirty="0" smtClean="0"/>
              <a:t>ákladní podmínky pro život :</a:t>
            </a:r>
          </a:p>
          <a:p>
            <a:pPr marL="68580" indent="0" algn="ctr">
              <a:buNone/>
            </a:pPr>
            <a:endParaRPr lang="cs-CZ" sz="4400" dirty="0" smtClean="0"/>
          </a:p>
          <a:p>
            <a:pPr marL="68580" indent="0">
              <a:buNone/>
            </a:pPr>
            <a:r>
              <a:rPr lang="cs-CZ" sz="4400" dirty="0" smtClean="0"/>
              <a:t>   </a:t>
            </a:r>
            <a:r>
              <a:rPr lang="cs-CZ" sz="4800" dirty="0" smtClean="0"/>
              <a:t>voda</a:t>
            </a:r>
          </a:p>
          <a:p>
            <a:pPr marL="68580" indent="0">
              <a:buNone/>
            </a:pPr>
            <a:r>
              <a:rPr lang="cs-CZ" sz="4800" dirty="0" smtClean="0"/>
              <a:t>   vzduch</a:t>
            </a:r>
          </a:p>
          <a:p>
            <a:pPr marL="68580" indent="0">
              <a:buNone/>
            </a:pPr>
            <a:r>
              <a:rPr lang="cs-CZ" sz="4800" dirty="0" smtClean="0"/>
              <a:t>   světlo a teplo</a:t>
            </a:r>
          </a:p>
          <a:p>
            <a:pPr marL="68580" indent="0">
              <a:buNone/>
            </a:pPr>
            <a:r>
              <a:rPr lang="cs-CZ" sz="4800" dirty="0"/>
              <a:t> </a:t>
            </a:r>
            <a:r>
              <a:rPr lang="cs-CZ" sz="4800" dirty="0" smtClean="0"/>
              <a:t>  půda</a:t>
            </a:r>
          </a:p>
          <a:p>
            <a:pPr marL="6858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  </a:t>
            </a:r>
          </a:p>
          <a:p>
            <a:pPr marL="68580" indent="0">
              <a:buNone/>
            </a:pPr>
            <a:r>
              <a:rPr lang="cs-CZ" sz="4400" dirty="0" smtClean="0"/>
              <a:t>   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683519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836712"/>
            <a:ext cx="7772400" cy="5616624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cs-CZ" sz="4800" dirty="0" smtClean="0"/>
              <a:t>Živočichové přijímají různou potravu, podle toho se dělí do skupin:</a:t>
            </a:r>
          </a:p>
          <a:p>
            <a:pPr marL="68580" indent="0">
              <a:buNone/>
            </a:pPr>
            <a:r>
              <a:rPr lang="cs-CZ" sz="4800" dirty="0" smtClean="0"/>
              <a:t>- býložravci</a:t>
            </a:r>
          </a:p>
          <a:p>
            <a:pPr marL="68580" indent="0">
              <a:buNone/>
            </a:pPr>
            <a:r>
              <a:rPr lang="cs-CZ" sz="4800" dirty="0" smtClean="0"/>
              <a:t>- masožravci</a:t>
            </a:r>
          </a:p>
          <a:p>
            <a:pPr marL="68580" indent="0">
              <a:buNone/>
            </a:pPr>
            <a:r>
              <a:rPr lang="cs-CZ" sz="4800" dirty="0" smtClean="0"/>
              <a:t>- všežravci</a:t>
            </a:r>
          </a:p>
          <a:p>
            <a:pPr marL="68580" indent="0">
              <a:buNone/>
            </a:pPr>
            <a:endParaRPr lang="cs-CZ" sz="4800" dirty="0" smtClean="0"/>
          </a:p>
          <a:p>
            <a:pPr marL="68580" indent="0">
              <a:buNone/>
            </a:pP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671057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800" dirty="0" smtClean="0"/>
              <a:t>Býložravci</a:t>
            </a:r>
            <a:endParaRPr lang="cs-CZ" sz="4800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4"/>
          </p:nvPr>
        </p:nvSpPr>
        <p:spPr>
          <a:xfrm>
            <a:off x="676274" y="2204864"/>
            <a:ext cx="3383280" cy="3600400"/>
          </a:xfrm>
        </p:spPr>
        <p:txBody>
          <a:bodyPr>
            <a:normAutofit/>
          </a:bodyPr>
          <a:lstStyle/>
          <a:p>
            <a:pPr algn="ctr"/>
            <a:r>
              <a:rPr lang="cs-CZ" sz="4800" dirty="0"/>
              <a:t>Ž</a:t>
            </a:r>
            <a:r>
              <a:rPr lang="cs-CZ" sz="4800" dirty="0" smtClean="0"/>
              <a:t>iví se rostlinami.</a:t>
            </a:r>
            <a:endParaRPr lang="cs-CZ" sz="4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1404" y="980728"/>
            <a:ext cx="4608512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1026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800" dirty="0" smtClean="0"/>
              <a:t>Masožravci</a:t>
            </a:r>
            <a:endParaRPr lang="cs-CZ" sz="4800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4"/>
          </p:nvPr>
        </p:nvSpPr>
        <p:spPr>
          <a:xfrm>
            <a:off x="395536" y="2132856"/>
            <a:ext cx="3888432" cy="3672408"/>
          </a:xfrm>
        </p:spPr>
        <p:txBody>
          <a:bodyPr>
            <a:normAutofit/>
          </a:bodyPr>
          <a:lstStyle/>
          <a:p>
            <a:pPr algn="ctr"/>
            <a:r>
              <a:rPr lang="cs-CZ" sz="4800" dirty="0" smtClean="0"/>
              <a:t>Živí se masem jiných živočichů.</a:t>
            </a:r>
            <a:endParaRPr lang="cs-CZ" sz="4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908720"/>
            <a:ext cx="4423674" cy="3654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8933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800" dirty="0" smtClean="0"/>
              <a:t>Všežravci</a:t>
            </a:r>
            <a:endParaRPr lang="cs-CZ" sz="4800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4"/>
          </p:nvPr>
        </p:nvSpPr>
        <p:spPr>
          <a:xfrm>
            <a:off x="899592" y="2132856"/>
            <a:ext cx="2880320" cy="3672408"/>
          </a:xfrm>
        </p:spPr>
        <p:txBody>
          <a:bodyPr>
            <a:normAutofit/>
          </a:bodyPr>
          <a:lstStyle/>
          <a:p>
            <a:pPr algn="ctr"/>
            <a:r>
              <a:rPr lang="cs-CZ" sz="4800" dirty="0" smtClean="0"/>
              <a:t>Živí se rostlinami  </a:t>
            </a:r>
            <a:r>
              <a:rPr lang="cs-CZ" sz="4800" smtClean="0"/>
              <a:t>i živočichy.</a:t>
            </a:r>
            <a:endParaRPr lang="cs-CZ" sz="4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980728"/>
            <a:ext cx="4583612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5257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83505" y="436022"/>
            <a:ext cx="6480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Obrázky použity z google.cz dne 17.9.2011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65605" y="940078"/>
            <a:ext cx="6480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Obrázek č.1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69829" y="1331083"/>
            <a:ext cx="72728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ttp://www.google.cz/imgres?q=kr%C3%A1va+dom%C3%A1c%C3%AD&amp;hl=cs&amp;sa=X&amp;tbs=isz:m&amp;tbm=isch&amp;tbnid=xV5VRTG3Vpz2MM:&amp;imgrefurl=http://www.kristynkac.estranky.cz/fotoalbum/domaci-zvirata/domaci-zvirata/krava.html&amp;docid=9vbhUIb8iqMa-M&amp;w=460&amp;h=345&amp;ei=usJ0TqDpJ4_xsgbe6u2KCw&amp;zoom=1&amp;iact=hc&amp;vpx=915&amp;vpy=272&amp;dur=2730&amp;hovh=194&amp;hovw=259&amp;tx=161&amp;ty=133&amp;page=4&amp;tbnh=156&amp;tbnw=258&amp;start=41&amp;ndsp=10&amp;ved=1t:429,r:8,s:41&amp;biw=1366&amp;bih=587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065605" y="3707740"/>
            <a:ext cx="48745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Obrázek č.2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083505" y="4103876"/>
            <a:ext cx="72591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ttp://www.google.cz/imgres?q=maso%C5%BEravci&amp;hl=cs&amp;tbs=isz:m&amp;tbm=isch&amp;tbnid=X4X2RsQGRLwoeM:&amp;imgrefurl=http://lukasek-t.blog.cz/0912/tygr&amp;docid=NqkGuMQ3nVxoeM&amp;w=600&amp;h=480&amp;ei=xsN0TrHMJMzysga_iImeCw&amp;zoom=1&amp;iact=hc&amp;vpx=515&amp;vpy=241&amp;dur=1280&amp;hovh=201&amp;hovw=251&amp;tx=132&amp;ty=97&amp;page=1&amp;tbnh=146&amp;tbnw=178&amp;start=0&amp;ndsp=12&amp;ved=1t:429,r:2,s:0&amp;biw=1366&amp;bih=587</a:t>
            </a:r>
          </a:p>
        </p:txBody>
      </p:sp>
    </p:spTree>
    <p:extLst>
      <p:ext uri="{BB962C8B-B14F-4D97-AF65-F5344CB8AC3E}">
        <p14:creationId xmlns:p14="http://schemas.microsoft.com/office/powerpoint/2010/main" val="3253869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91889" y="738562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Obrázek č.3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91889" y="1268760"/>
            <a:ext cx="7200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ttp://www.google.cz/imgres?q=prase+dom%C3%A1c%C3%AD&amp;hl=cs&amp;tbs=isz:m&amp;tbm=isch&amp;tbnid=5WOS5RBOHEd6jM:&amp;imgrefurl=http://asz.cz/cs/regiony-a-svazy/praha-vychod-zapad/zpravy-z-regionu/farma-kde-se-tezi-pisek-a-tece-nafta-a-chovaji-se-tu-i-vepri.html&amp;docid=UK6BPEsYGUWCzM&amp;w=417&amp;h=321&amp;ei=r8R0Tq6eOo314QT0h-npDg&amp;zoom=1&amp;biw=1366&amp;bih=587&amp;iact=rc&amp;dur=312&amp;page=1&amp;tbnh=108&amp;tbnw=138&amp;start=0&amp;ndsp=22&amp;ved=1t:429,r:0,s:0&amp;tx=72&amp;ty=64</a:t>
            </a:r>
          </a:p>
        </p:txBody>
      </p:sp>
    </p:spTree>
    <p:extLst>
      <p:ext uri="{BB962C8B-B14F-4D97-AF65-F5344CB8AC3E}">
        <p14:creationId xmlns:p14="http://schemas.microsoft.com/office/powerpoint/2010/main" val="186529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rban Pop">
  <a:themeElements>
    <a:clrScheme name="Urban Pop">
      <a:dk1>
        <a:srgbClr val="000000"/>
      </a:dk1>
      <a:lt1>
        <a:srgbClr val="FFFFFF"/>
      </a:lt1>
      <a:dk2>
        <a:srgbClr val="282828"/>
      </a:dk2>
      <a:lt2>
        <a:srgbClr val="D4D4D4"/>
      </a:lt2>
      <a:accent1>
        <a:srgbClr val="86CE24"/>
      </a:accent1>
      <a:accent2>
        <a:srgbClr val="00A2E6"/>
      </a:accent2>
      <a:accent3>
        <a:srgbClr val="FAC810"/>
      </a:accent3>
      <a:accent4>
        <a:srgbClr val="7D8F8C"/>
      </a:accent4>
      <a:accent5>
        <a:srgbClr val="D06B20"/>
      </a:accent5>
      <a:accent6>
        <a:srgbClr val="958B8B"/>
      </a:accent6>
      <a:hlink>
        <a:srgbClr val="FF9900"/>
      </a:hlink>
      <a:folHlink>
        <a:srgbClr val="969696"/>
      </a:folHlink>
    </a:clrScheme>
    <a:fontScheme name="Urban Pop">
      <a:maj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Urban Pop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58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contourW="15875">
            <a:bevelT w="95250" h="1270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hade val="100000"/>
                <a:alpha val="100000"/>
                <a:satMod val="100000"/>
                <a:lumMod val="100000"/>
              </a:schemeClr>
            </a:gs>
            <a:gs pos="9000">
              <a:schemeClr val="phClr">
                <a:tint val="90000"/>
                <a:shade val="100000"/>
                <a:alpha val="100000"/>
                <a:satMod val="100000"/>
                <a:lumMod val="100000"/>
              </a:schemeClr>
            </a:gs>
            <a:gs pos="34000">
              <a:schemeClr val="phClr">
                <a:tint val="83000"/>
                <a:shade val="100000"/>
                <a:alpha val="100000"/>
                <a:satMod val="100000"/>
                <a:lumMod val="100000"/>
              </a:schemeClr>
            </a:gs>
            <a:gs pos="62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  <a:gs pos="90000">
              <a:schemeClr val="phClr">
                <a:tint val="92000"/>
                <a:shade val="100000"/>
                <a:alpha val="100000"/>
                <a:satMod val="100000"/>
                <a:lumMod val="90000"/>
              </a:schemeClr>
            </a:gs>
            <a:gs pos="100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8000"/>
              </a:schemeClr>
            </a:gs>
            <a:gs pos="100000">
              <a:schemeClr val="phClr">
                <a:tint val="95000"/>
                <a:shade val="98000"/>
                <a:lumMod val="80000"/>
              </a:schemeClr>
            </a:gs>
          </a:gsLst>
          <a:path path="circle">
            <a:fillToRect l="50000" t="100000" r="10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Městská zábava</Template>
  <TotalTime>117</TotalTime>
  <Words>90</Words>
  <Application>Microsoft Office PowerPoint</Application>
  <PresentationFormat>Předvádění na obrazovce (4:3)</PresentationFormat>
  <Paragraphs>27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Urban Pop</vt:lpstr>
      <vt:lpstr>ŠABLONA III/2   ŽIVOČICHOVÉ  Mgr. Hana stodulkovÁ – ZŠ, HORNÍ SLAVKOV  VY_32_INOVACE_220_ŽIVOČICHOVÉ   </vt:lpstr>
      <vt:lpstr>ŽIVOČICHOVÉ</vt:lpstr>
      <vt:lpstr>Prezentace aplikace PowerPoint</vt:lpstr>
      <vt:lpstr>Býložravci</vt:lpstr>
      <vt:lpstr>Masožravci</vt:lpstr>
      <vt:lpstr>Všežravci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ŠABLONA III/2  ŽIVOČICHOVÉ M</dc:title>
  <dc:creator>PC-0ZCY</dc:creator>
  <cp:lastModifiedBy>Nováková Lenka</cp:lastModifiedBy>
  <cp:revision>14</cp:revision>
  <dcterms:created xsi:type="dcterms:W3CDTF">2011-07-20T15:43:26Z</dcterms:created>
  <dcterms:modified xsi:type="dcterms:W3CDTF">2011-09-21T06:31:57Z</dcterms:modified>
</cp:coreProperties>
</file>