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60" r:id="rId3"/>
    <p:sldId id="261" r:id="rId4"/>
    <p:sldId id="274" r:id="rId5"/>
    <p:sldId id="272" r:id="rId6"/>
    <p:sldId id="266" r:id="rId7"/>
    <p:sldId id="257" r:id="rId8"/>
    <p:sldId id="269" r:id="rId9"/>
    <p:sldId id="268" r:id="rId10"/>
    <p:sldId id="270" r:id="rId11"/>
    <p:sldId id="271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85"/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27. 2. 2014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Klllllll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Iba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Iba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image" Target="../media/image1.png"/><Relationship Id="rId7" Type="http://schemas.openxmlformats.org/officeDocument/2006/relationships/hyperlink" Target="//upload.wikimedia.org/wikipedia/commons/2/2f/Radebeul_Einfamilienhaus_Bernhard_Hartmann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hyperlink" Target="//upload.wikimedia.org/wikipedia/commons/4/43/Wohnung-Gaenserndorf2.JPG" TargetMode="Externa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1.png"/><Relationship Id="rId7" Type="http://schemas.openxmlformats.org/officeDocument/2006/relationships/hyperlink" Target="//upload.wikimedia.org/wikipedia/commons/6/6d/Kaditz_Am_Stadtrand_02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hyperlink" Target="//upload.wikimedia.org/wikipedia/commons/d/d4/S%C3%BCchteln,_Zentrum.jpg" TargetMode="External"/><Relationship Id="rId10" Type="http://schemas.openxmlformats.org/officeDocument/2006/relationships/image" Target="../media/image7.jpeg"/><Relationship Id="rId4" Type="http://schemas.openxmlformats.org/officeDocument/2006/relationships/image" Target="../media/image2.jpg"/><Relationship Id="rId9" Type="http://schemas.openxmlformats.org/officeDocument/2006/relationships/hyperlink" Target="//upload.wikimedia.org/wikipedia/commons/6/66/Auf_dem_Lande_in_der_Provinz_Siem_Reap_01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//upload.wikimedia.org/wikipedia/commons/d/d4/2008_kitchen.JPG" TargetMode="External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c/cf/Wohnzimmer_2007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11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//upload.wikimedia.org/wikipedia/commons/6/6c/Ban-Bathroom-Nus.JPG" TargetMode="External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e/ed/Dromoland_bedroom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jpeg"/><Relationship Id="rId4" Type="http://schemas.openxmlformats.org/officeDocument/2006/relationships/hyperlink" Target="//upload.wikimedia.org/wikipedia/commons/8/87/Kinderzimmer_CH2011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jpeg"/><Relationship Id="rId4" Type="http://schemas.openxmlformats.org/officeDocument/2006/relationships/hyperlink" Target="//upload.wikimedia.org/wikipedia/commons/e/ee/Teenager_room_(167)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IOGT-NTO_Nyk%C3%B6ping_09-11-06_11.jpg" TargetMode="External"/><Relationship Id="rId13" Type="http://schemas.openxmlformats.org/officeDocument/2006/relationships/hyperlink" Target="http://commons.wikimedia.org/wiki/File:2008_kitchen.JPG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commons.wikimedia.org/wiki/File:Wohnzimmer_2007.jpg" TargetMode="External"/><Relationship Id="rId12" Type="http://schemas.openxmlformats.org/officeDocument/2006/relationships/hyperlink" Target="http://commons.wikimedia.org/wiki/File:Teenager_room_(167)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ommons.wikimedia.org/wiki/File:Kaditz_Am_Stadtrand_02.jpg" TargetMode="External"/><Relationship Id="rId11" Type="http://schemas.openxmlformats.org/officeDocument/2006/relationships/hyperlink" Target="http://commons.wikimedia.org/wiki/File:Kinderzimmer_CH2011.jpg" TargetMode="External"/><Relationship Id="rId5" Type="http://schemas.openxmlformats.org/officeDocument/2006/relationships/hyperlink" Target="http://commons.wikimedia.org/wiki/File:S%C3%BCchteln,_Zentrum.jpg" TargetMode="External"/><Relationship Id="rId10" Type="http://schemas.openxmlformats.org/officeDocument/2006/relationships/hyperlink" Target="http://commons.wikimedia.org/wiki/File:Ban-Bathroom-Nus.JPG" TargetMode="External"/><Relationship Id="rId4" Type="http://schemas.openxmlformats.org/officeDocument/2006/relationships/hyperlink" Target="http://commons.wikimedia.org/wiki/File:Wohnung-Gaenserndorf2.JPG" TargetMode="External"/><Relationship Id="rId9" Type="http://schemas.openxmlformats.org/officeDocument/2006/relationships/hyperlink" Target="http://commons.wikimedia.org/wiki/File:Dromoland_bedroo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0599986"/>
              </p:ext>
            </p:extLst>
          </p:nvPr>
        </p:nvGraphicFramePr>
        <p:xfrm>
          <a:off x="750310" y="2060848"/>
          <a:ext cx="7926145" cy="380259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chemeClr val="tx1"/>
                          </a:solidFill>
                          <a:effectLst/>
                        </a:rPr>
                        <a:t>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07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Možnosti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bydlení, poloha, názvy místností v bytě v domě, popis pokoje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Wohnung, Haus, Wohnlage, Räume, s Jugendzimmer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4659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Německý jazyk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Bc. Jitka Červinková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výklad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otázky k tématu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slovníky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</a:t>
                      </a:r>
                      <a:r>
                        <a:rPr lang="cs-CZ" sz="12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prezentace,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cvičení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- 4. ročník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a vlastní materiály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Wohnen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VY_22_INOVACE_07_128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1519917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 kann man wohnen</a:t>
            </a:r>
            <a:r>
              <a:rPr lang="cs-CZ" sz="24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?</a:t>
            </a:r>
          </a:p>
        </p:txBody>
      </p:sp>
      <p:pic>
        <p:nvPicPr>
          <p:cNvPr id="11" name="Picture 2" descr="File:Wohnung-Gaenserndorf2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04864"/>
            <a:ext cx="3580059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ile:Radebeul Einfamilienhaus Bernhard Hartmann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9021" y="2204864"/>
            <a:ext cx="3244045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39551" y="4584622"/>
            <a:ext cx="35800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 einer Wohnung.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17835" y="4581128"/>
            <a:ext cx="324404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 einem Haus.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5157192"/>
            <a:ext cx="79208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 einem Einfamilienhaus, in einem Mietshaus, in einem Reihenhaus,</a:t>
            </a:r>
          </a:p>
          <a:p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 einem Neubaublock, in einem Wochenendhaus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131839" y="1830015"/>
            <a:ext cx="25922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Die Wohnlage</a:t>
            </a:r>
            <a:endParaRPr lang="cs-CZ" sz="24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026" name="Picture 2" descr="File:Süchteln, Zentrum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24830"/>
            <a:ext cx="2147600" cy="161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ile:Kaditz Am Stadtrand 02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8200" y="3620717"/>
            <a:ext cx="2147600" cy="161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ile:Auf dem Lande in der Provinz Siem Reap 01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3429" y="1556792"/>
            <a:ext cx="2445085" cy="161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3235530"/>
            <a:ext cx="2147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i</a:t>
            </a:r>
            <a:r>
              <a:rPr lang="cs-CZ" sz="2000" dirty="0" smtClean="0"/>
              <a:t>m Zentrum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498200" y="5265177"/>
            <a:ext cx="2147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a</a:t>
            </a:r>
            <a:r>
              <a:rPr lang="cs-CZ" sz="2000" dirty="0" smtClean="0"/>
              <a:t>m Stadtrand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212171" y="3167492"/>
            <a:ext cx="2147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a</a:t>
            </a:r>
            <a:r>
              <a:rPr lang="cs-CZ" sz="2000" dirty="0" smtClean="0"/>
              <a:t>uf dem Lande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4" name="Obdélník 3"/>
          <p:cNvSpPr/>
          <p:nvPr/>
        </p:nvSpPr>
        <p:spPr>
          <a:xfrm>
            <a:off x="2858010" y="3140968"/>
            <a:ext cx="288032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Meine Wohnung/ </a:t>
            </a:r>
          </a:p>
          <a:p>
            <a:pPr algn="ctr"/>
            <a:r>
              <a:rPr lang="cs-CZ" sz="2000" dirty="0" smtClean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Mein Haus ist</a:t>
            </a:r>
            <a:endParaRPr lang="cs-CZ" sz="2000" dirty="0">
              <a:solidFill>
                <a:srgbClr val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018938" y="1624743"/>
            <a:ext cx="1368152" cy="504056"/>
          </a:xfrm>
          <a:prstGeom prst="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klein</a:t>
            </a:r>
            <a:endParaRPr lang="cs-CZ" sz="20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436096" y="4854861"/>
            <a:ext cx="1368152" cy="504056"/>
          </a:xfrm>
          <a:prstGeom prst="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alt</a:t>
            </a:r>
            <a:endParaRPr lang="cs-CZ" sz="20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369517" y="4941168"/>
            <a:ext cx="1368152" cy="504056"/>
          </a:xfrm>
          <a:prstGeom prst="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schön</a:t>
            </a:r>
            <a:endParaRPr lang="cs-CZ" sz="20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50786" y="3349273"/>
            <a:ext cx="1368152" cy="504056"/>
          </a:xfrm>
          <a:prstGeom prst="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modern</a:t>
            </a:r>
            <a:endParaRPr lang="cs-CZ" sz="20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004048" y="1700808"/>
            <a:ext cx="1368152" cy="504056"/>
          </a:xfrm>
          <a:prstGeom prst="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gross</a:t>
            </a:r>
            <a:endParaRPr lang="cs-CZ" sz="20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804248" y="3151955"/>
            <a:ext cx="1368152" cy="504056"/>
          </a:xfrm>
          <a:prstGeom prst="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neu</a:t>
            </a:r>
            <a:endParaRPr lang="cs-CZ" sz="20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10" name="Přímá spojnice se šipkou 9"/>
          <p:cNvCxnSpPr>
            <a:endCxn id="5" idx="2"/>
          </p:cNvCxnSpPr>
          <p:nvPr/>
        </p:nvCxnSpPr>
        <p:spPr>
          <a:xfrm flipH="1" flipV="1">
            <a:off x="2703014" y="2128799"/>
            <a:ext cx="860874" cy="10231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endCxn id="14" idx="2"/>
          </p:cNvCxnSpPr>
          <p:nvPr/>
        </p:nvCxnSpPr>
        <p:spPr>
          <a:xfrm flipV="1">
            <a:off x="5004048" y="2204864"/>
            <a:ext cx="684076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4" idx="3"/>
            <a:endCxn id="16" idx="1"/>
          </p:cNvCxnSpPr>
          <p:nvPr/>
        </p:nvCxnSpPr>
        <p:spPr>
          <a:xfrm flipV="1">
            <a:off x="5738330" y="3403983"/>
            <a:ext cx="1065918" cy="2050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endCxn id="11" idx="0"/>
          </p:cNvCxnSpPr>
          <p:nvPr/>
        </p:nvCxnSpPr>
        <p:spPr>
          <a:xfrm>
            <a:off x="5004048" y="4077072"/>
            <a:ext cx="1116124" cy="77778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endCxn id="12" idx="0"/>
          </p:cNvCxnSpPr>
          <p:nvPr/>
        </p:nvCxnSpPr>
        <p:spPr>
          <a:xfrm flipH="1">
            <a:off x="3053593" y="4077072"/>
            <a:ext cx="582303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4" idx="1"/>
            <a:endCxn id="13" idx="3"/>
          </p:cNvCxnSpPr>
          <p:nvPr/>
        </p:nvCxnSpPr>
        <p:spPr>
          <a:xfrm flipH="1" flipV="1">
            <a:off x="2018938" y="3601301"/>
            <a:ext cx="839072" cy="771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053592" y="3140968"/>
            <a:ext cx="2684737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Meine Wohnung/ </a:t>
            </a:r>
          </a:p>
          <a:p>
            <a:pPr algn="ctr"/>
            <a:r>
              <a:rPr lang="cs-CZ" sz="2000" dirty="0" smtClean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Mein Haus hat</a:t>
            </a:r>
            <a:endParaRPr lang="cs-CZ" sz="2000" dirty="0">
              <a:solidFill>
                <a:srgbClr val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0018" y="2204864"/>
            <a:ext cx="2193022" cy="531357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2,3,… Zimmer</a:t>
            </a:r>
            <a:endParaRPr lang="cs-CZ" sz="20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397150" y="4079405"/>
            <a:ext cx="1872208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0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inen Garten</a:t>
            </a:r>
            <a:endParaRPr lang="cs-CZ" sz="20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10018" y="4077072"/>
            <a:ext cx="1943802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Einen Balkon</a:t>
            </a:r>
            <a:endParaRPr lang="cs-CZ" sz="20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397150" y="2204864"/>
            <a:ext cx="2232248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0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ine Terrasse</a:t>
            </a:r>
            <a:endParaRPr lang="cs-CZ" sz="20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182046" y="5013176"/>
            <a:ext cx="2232248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einen Keller</a:t>
            </a:r>
            <a:endParaRPr lang="cs-CZ" sz="20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182046" y="1412776"/>
            <a:ext cx="2232248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0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ine Garage</a:t>
            </a:r>
            <a:endParaRPr lang="cs-CZ" sz="20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4" name="Přímá spojnice se šipkou 3"/>
          <p:cNvCxnSpPr>
            <a:stCxn id="10" idx="0"/>
            <a:endCxn id="17" idx="2"/>
          </p:cNvCxnSpPr>
          <p:nvPr/>
        </p:nvCxnSpPr>
        <p:spPr>
          <a:xfrm flipH="1" flipV="1">
            <a:off x="4298170" y="1916832"/>
            <a:ext cx="97791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endCxn id="14" idx="1"/>
          </p:cNvCxnSpPr>
          <p:nvPr/>
        </p:nvCxnSpPr>
        <p:spPr>
          <a:xfrm flipV="1">
            <a:off x="5508104" y="2456892"/>
            <a:ext cx="889046" cy="6840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endCxn id="12" idx="1"/>
          </p:cNvCxnSpPr>
          <p:nvPr/>
        </p:nvCxnSpPr>
        <p:spPr>
          <a:xfrm>
            <a:off x="5508104" y="4079405"/>
            <a:ext cx="889046" cy="2520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stCxn id="10" idx="2"/>
            <a:endCxn id="16" idx="0"/>
          </p:cNvCxnSpPr>
          <p:nvPr/>
        </p:nvCxnSpPr>
        <p:spPr>
          <a:xfrm flipH="1">
            <a:off x="4298170" y="4077072"/>
            <a:ext cx="97791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endCxn id="13" idx="3"/>
          </p:cNvCxnSpPr>
          <p:nvPr/>
        </p:nvCxnSpPr>
        <p:spPr>
          <a:xfrm flipH="1">
            <a:off x="2553820" y="4077072"/>
            <a:ext cx="938060" cy="2520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endCxn id="11" idx="3"/>
          </p:cNvCxnSpPr>
          <p:nvPr/>
        </p:nvCxnSpPr>
        <p:spPr>
          <a:xfrm flipH="1" flipV="1">
            <a:off x="2803040" y="2470543"/>
            <a:ext cx="688840" cy="6704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1340768"/>
            <a:ext cx="7795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Wie heissen die Räume in einer Wohnung?</a:t>
            </a:r>
            <a:endParaRPr lang="cs-CZ" sz="24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2050" name="Picture 2" descr="File:Wohnzimmer 2007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1559" y="2384882"/>
            <a:ext cx="3944904" cy="2628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57421" y="5029326"/>
            <a:ext cx="34531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Wohnzimmer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53512" y="5083346"/>
            <a:ext cx="34531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 Küche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3074" name="Picture 2" descr="File:2008 kitchen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384883"/>
            <a:ext cx="3504390" cy="262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6" name="Picture 4" descr="File:Dromoland bedroom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098" y="1484784"/>
            <a:ext cx="3936439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File:Ban-Bathroom-Nus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8329" y="1484784"/>
            <a:ext cx="3936437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83567" y="4725144"/>
            <a:ext cx="34531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Schlafzimmer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93733" y="4725144"/>
            <a:ext cx="34531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 Bad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File:Kinderzimmer CH2011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28800"/>
            <a:ext cx="3660607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47094" y="4725144"/>
            <a:ext cx="31069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 Kinderzimmer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20072" y="1628800"/>
            <a:ext cx="3096344" cy="2400657"/>
          </a:xfrm>
          <a:prstGeom prst="rect">
            <a:avLst/>
          </a:prstGeom>
          <a:solidFill>
            <a:srgbClr val="FFFF85"/>
          </a:solidFill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Arbeitszimmer</a:t>
            </a:r>
          </a:p>
          <a:p>
            <a:pPr algn="ctr"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Gästezimmer</a:t>
            </a:r>
          </a:p>
          <a:p>
            <a:pPr algn="ctr"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Speisezimmer </a:t>
            </a:r>
          </a:p>
          <a:p>
            <a:pPr algn="ctr"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 Abstellraum</a:t>
            </a:r>
          </a:p>
          <a:p>
            <a:pPr algn="ctr"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Flur</a:t>
            </a:r>
          </a:p>
        </p:txBody>
      </p:sp>
    </p:spTree>
    <p:extLst>
      <p:ext uri="{BB962C8B-B14F-4D97-AF65-F5344CB8AC3E}">
        <p14:creationId xmlns:p14="http://schemas.microsoft.com/office/powerpoint/2010/main" val="85294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File:Teenager room (167)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781" y="1988840"/>
            <a:ext cx="3936437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87824" y="1268760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Jugendzimmer</a:t>
            </a:r>
            <a:endParaRPr lang="cs-CZ" sz="2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4187" y="1768759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e Gardine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46717" y="2368924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Fenster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46717" y="3147086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Regal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1560" y="3933056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Lüfter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3786" y="4544662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Kommode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236296" y="3134951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Stuhl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236296" y="2460962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Kalender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092280" y="1812886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Licht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040714" y="3934747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Schreibtisch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148726" y="4581128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Bed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6" name="Přímá spojnice se šipkou 5"/>
          <p:cNvCxnSpPr>
            <a:endCxn id="4" idx="3"/>
          </p:cNvCxnSpPr>
          <p:nvPr/>
        </p:nvCxnSpPr>
        <p:spPr>
          <a:xfrm flipH="1" flipV="1">
            <a:off x="2118363" y="1968814"/>
            <a:ext cx="797453" cy="89225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endCxn id="12" idx="3"/>
          </p:cNvCxnSpPr>
          <p:nvPr/>
        </p:nvCxnSpPr>
        <p:spPr>
          <a:xfrm flipH="1">
            <a:off x="2130893" y="3147086"/>
            <a:ext cx="1865043" cy="2000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endCxn id="11" idx="3"/>
          </p:cNvCxnSpPr>
          <p:nvPr/>
        </p:nvCxnSpPr>
        <p:spPr>
          <a:xfrm flipH="1" flipV="1">
            <a:off x="2130893" y="2568979"/>
            <a:ext cx="922700" cy="96608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>
            <a:endCxn id="13" idx="3"/>
          </p:cNvCxnSpPr>
          <p:nvPr/>
        </p:nvCxnSpPr>
        <p:spPr>
          <a:xfrm flipH="1">
            <a:off x="2195736" y="3933056"/>
            <a:ext cx="1152128" cy="2000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endCxn id="14" idx="3"/>
          </p:cNvCxnSpPr>
          <p:nvPr/>
        </p:nvCxnSpPr>
        <p:spPr>
          <a:xfrm flipH="1">
            <a:off x="2267962" y="4744717"/>
            <a:ext cx="50383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8" name="Přímá spojnice se šipkou 2047"/>
          <p:cNvCxnSpPr>
            <a:endCxn id="18" idx="1"/>
          </p:cNvCxnSpPr>
          <p:nvPr/>
        </p:nvCxnSpPr>
        <p:spPr>
          <a:xfrm flipV="1">
            <a:off x="4463988" y="2012941"/>
            <a:ext cx="2628292" cy="1559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1" name="Přímá spojnice se šipkou 2050"/>
          <p:cNvCxnSpPr>
            <a:endCxn id="17" idx="1"/>
          </p:cNvCxnSpPr>
          <p:nvPr/>
        </p:nvCxnSpPr>
        <p:spPr>
          <a:xfrm flipV="1">
            <a:off x="5148064" y="2661017"/>
            <a:ext cx="2088232" cy="147378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3" name="Přímá spojnice se šipkou 2052"/>
          <p:cNvCxnSpPr>
            <a:endCxn id="20" idx="1"/>
          </p:cNvCxnSpPr>
          <p:nvPr/>
        </p:nvCxnSpPr>
        <p:spPr>
          <a:xfrm flipV="1">
            <a:off x="6540218" y="4134802"/>
            <a:ext cx="500496" cy="30231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5" name="Přímá spojnice se šipkou 2054"/>
          <p:cNvCxnSpPr>
            <a:endCxn id="16" idx="1"/>
          </p:cNvCxnSpPr>
          <p:nvPr/>
        </p:nvCxnSpPr>
        <p:spPr>
          <a:xfrm flipV="1">
            <a:off x="6192180" y="3335006"/>
            <a:ext cx="1044116" cy="88608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7" name="Přímá spojnice se šipkou 2056"/>
          <p:cNvCxnSpPr>
            <a:endCxn id="21" idx="1"/>
          </p:cNvCxnSpPr>
          <p:nvPr/>
        </p:nvCxnSpPr>
        <p:spPr>
          <a:xfrm>
            <a:off x="5580112" y="4744717"/>
            <a:ext cx="1568614" cy="364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8" name="TextovéPole 2057"/>
          <p:cNvSpPr txBox="1"/>
          <p:nvPr/>
        </p:nvSpPr>
        <p:spPr>
          <a:xfrm>
            <a:off x="683786" y="5229200"/>
            <a:ext cx="79206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Andere Einrichtungsstände:  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 Bild, e Stereoanlage, s Sofa, </a:t>
            </a:r>
          </a:p>
          <a:p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 Blumentopf, r Sessel, r Schrank, e Lampe, s Poster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6873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412776"/>
            <a:ext cx="7416824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CVIČENÍ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Odpověz na otázky:</a:t>
            </a:r>
          </a:p>
          <a:p>
            <a:pPr marL="800100" lvl="1" indent="-3429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Wohnst du in einer Wohnung oder in einem Haus?</a:t>
            </a:r>
          </a:p>
          <a:p>
            <a:pPr marL="800100" lvl="1" indent="-3429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 liegt deine Wohnung/dein Haus?</a:t>
            </a:r>
          </a:p>
          <a:p>
            <a:pPr marL="800100" lvl="1" indent="-3429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Wie ist deine Wohnung/dein Haus?</a:t>
            </a:r>
          </a:p>
          <a:p>
            <a:pPr marL="800100" lvl="1" indent="-3429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Wieviel Zimmer hat </a:t>
            </a: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deine Wohnung/dein 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Haus?</a:t>
            </a:r>
          </a:p>
          <a:p>
            <a:pPr marL="800100" lvl="1" indent="-3429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Hat deine Wohnung/dein Haus einen Balkon, eine Terrasse, einen Garten, eine Garage?</a:t>
            </a:r>
          </a:p>
          <a:p>
            <a:pPr marL="800100" lvl="1" indent="-3429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Welche Räume gibt es in deiner Wohnung/deinem Haus.</a:t>
            </a:r>
          </a:p>
          <a:p>
            <a:pPr marL="800100" lvl="1" indent="-342900">
              <a:buFont typeface="+mj-lt"/>
              <a:buAutoNum type="alphaLcParenR"/>
            </a:pPr>
            <a:endParaRPr lang="cs-CZ" dirty="0" smtClean="0"/>
          </a:p>
          <a:p>
            <a:pPr marL="800100" lvl="1" indent="-342900">
              <a:buFont typeface="+mj-lt"/>
              <a:buAutoNum type="alphaLcParenR"/>
            </a:pPr>
            <a:endParaRPr lang="cs-CZ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4425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484784"/>
            <a:ext cx="792088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2. </a:t>
            </a: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Beschreib dein Zimmer:</a:t>
            </a:r>
          </a:p>
          <a:p>
            <a:pPr marL="800100" lvl="1" indent="-3429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Hast du ein Zimmer für dich allein?</a:t>
            </a:r>
          </a:p>
          <a:p>
            <a:pPr marL="800100" lvl="1" indent="-3429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Wie ist dein Zimmer (gross, klein, schön, gemütlich….)?</a:t>
            </a:r>
          </a:p>
          <a:p>
            <a:pPr marL="800100" lvl="1" indent="-3429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Wie ist dein Zimmer eingerichtet?</a:t>
            </a:r>
          </a:p>
          <a:p>
            <a:pPr marL="800100" lvl="1" indent="-3429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Was machst du in deinem Zimmer?</a:t>
            </a:r>
          </a:p>
          <a:p>
            <a:pPr marL="800100" lvl="1" indent="-3429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Wie gefällt dir dein Zimmer?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2206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2204864"/>
            <a:ext cx="806489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http://commons.wikimedia.org/wiki/File:Wohnung-Gaenserndorf2.JPG</a:t>
            </a:r>
            <a:endParaRPr lang="cs-CZ" dirty="0"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cs-CZ" u="sng" dirty="0">
                <a:ea typeface="Tahoma" panose="020B0604030504040204" pitchFamily="34" charset="0"/>
                <a:cs typeface="Tahoma" panose="020B0604030504040204" pitchFamily="34" charset="0"/>
                <a:hlinkClick r:id="rId5"/>
              </a:rPr>
              <a:t>http://commons.wikimedia.org/wiki/File:S%C3%BCchteln,_Zentrum.jpg</a:t>
            </a:r>
            <a:endParaRPr lang="cs-CZ" dirty="0"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cs-CZ" u="sng" dirty="0">
                <a:ea typeface="Tahoma" panose="020B0604030504040204" pitchFamily="34" charset="0"/>
                <a:cs typeface="Tahoma" panose="020B0604030504040204" pitchFamily="34" charset="0"/>
                <a:hlinkClick r:id="rId6"/>
              </a:rPr>
              <a:t>http://commons.wikimedia.org/wiki/File:Kaditz_Am_Stadtrand_02.jpg</a:t>
            </a:r>
            <a:endParaRPr lang="cs-CZ" dirty="0"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cs-CZ" u="sng" dirty="0">
                <a:ea typeface="Tahoma" panose="020B0604030504040204" pitchFamily="34" charset="0"/>
                <a:cs typeface="Tahoma" panose="020B0604030504040204" pitchFamily="34" charset="0"/>
                <a:hlinkClick r:id="rId7"/>
              </a:rPr>
              <a:t>http://commons.wikimedia.org/wiki/File:Wohnzimmer_2007.jpg</a:t>
            </a:r>
            <a:endParaRPr lang="cs-CZ" dirty="0"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cs-CZ" u="sng" dirty="0">
                <a:ea typeface="Tahoma" panose="020B0604030504040204" pitchFamily="34" charset="0"/>
                <a:cs typeface="Tahoma" panose="020B0604030504040204" pitchFamily="34" charset="0"/>
                <a:hlinkClick r:id="rId8"/>
              </a:rPr>
              <a:t>http://commons.wikimedia.org/wiki/File:IOGT-NTO_Nyk%C3%B6ping_09-11-06_11.jpg</a:t>
            </a:r>
            <a:endParaRPr lang="cs-CZ" dirty="0"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cs-CZ" u="sng" dirty="0">
                <a:ea typeface="Tahoma" panose="020B0604030504040204" pitchFamily="34" charset="0"/>
                <a:cs typeface="Tahoma" panose="020B0604030504040204" pitchFamily="34" charset="0"/>
                <a:hlinkClick r:id="rId9"/>
              </a:rPr>
              <a:t>http://commons.wikimedia.org/wiki/File:Dromoland_bedroom.jpg</a:t>
            </a:r>
            <a:endParaRPr lang="cs-CZ" dirty="0"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cs-CZ" u="sng" dirty="0">
                <a:ea typeface="Tahoma" panose="020B0604030504040204" pitchFamily="34" charset="0"/>
                <a:cs typeface="Tahoma" panose="020B0604030504040204" pitchFamily="34" charset="0"/>
                <a:hlinkClick r:id="rId10"/>
              </a:rPr>
              <a:t>http://commons.wikimedia.org/wiki/File:Ban-Bathroom-Nus.JPG</a:t>
            </a:r>
            <a:endParaRPr lang="cs-CZ" dirty="0"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cs-CZ" u="sng" dirty="0">
                <a:ea typeface="Tahoma" panose="020B0604030504040204" pitchFamily="34" charset="0"/>
                <a:cs typeface="Tahoma" panose="020B0604030504040204" pitchFamily="34" charset="0"/>
                <a:hlinkClick r:id="rId11"/>
              </a:rPr>
              <a:t>http://commons.wikimedia.org/wiki/File:Kinderzimmer_CH2011.jpg</a:t>
            </a:r>
            <a:endParaRPr lang="cs-CZ" dirty="0"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cs-CZ" u="sng" dirty="0">
                <a:ea typeface="Tahoma" panose="020B0604030504040204" pitchFamily="34" charset="0"/>
                <a:cs typeface="Tahoma" panose="020B0604030504040204" pitchFamily="34" charset="0"/>
                <a:hlinkClick r:id="rId12"/>
              </a:rPr>
              <a:t>http://commons.wikimedia.org/wiki/File:Teenager_room_(167).jpg</a:t>
            </a:r>
            <a:endParaRPr lang="cs-CZ" dirty="0"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cs-CZ" dirty="0">
                <a:ea typeface="Tahoma" panose="020B0604030504040204" pitchFamily="34" charset="0"/>
                <a:cs typeface="Tahoma" panose="020B0604030504040204" pitchFamily="34" charset="0"/>
                <a:hlinkClick r:id="rId13"/>
              </a:rPr>
              <a:t>http://</a:t>
            </a:r>
            <a:r>
              <a:rPr lang="cs-CZ" dirty="0" smtClean="0">
                <a:ea typeface="Tahoma" panose="020B0604030504040204" pitchFamily="34" charset="0"/>
                <a:cs typeface="Tahoma" panose="020B0604030504040204" pitchFamily="34" charset="0"/>
                <a:hlinkClick r:id="rId13"/>
              </a:rPr>
              <a:t>commons.wikimedia.org/wiki/File:2008_kitchen.JPG</a:t>
            </a:r>
            <a:endParaRPr lang="cs-CZ" dirty="0" smtClean="0"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556792"/>
            <a:ext cx="79208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ZDROJE</a:t>
            </a:r>
            <a:endParaRPr lang="cs-CZ" sz="2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5357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1498</TotalTime>
  <Words>481</Words>
  <Application>Microsoft Office PowerPoint</Application>
  <PresentationFormat>Předvádění na obrazovce (4:3)</PresentationFormat>
  <Paragraphs>157</Paragraphs>
  <Slides>12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9" baseType="lpstr">
      <vt:lpstr>Arial</vt:lpstr>
      <vt:lpstr>Book Antiqua</vt:lpstr>
      <vt:lpstr>Calibri</vt:lpstr>
      <vt:lpstr>Tahoma</vt:lpstr>
      <vt:lpstr>Times New Roman</vt:lpstr>
      <vt:lpstr>Verdana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Petra</cp:lastModifiedBy>
  <cp:revision>110</cp:revision>
  <dcterms:created xsi:type="dcterms:W3CDTF">2010-11-01T23:40:31Z</dcterms:created>
  <dcterms:modified xsi:type="dcterms:W3CDTF">2014-02-27T13:13:29Z</dcterms:modified>
</cp:coreProperties>
</file>