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F37"/>
    <a:srgbClr val="FFDB69"/>
    <a:srgbClr val="FF6D6D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//upload.wikimedia.org/wikipedia/commons/a/a8/Tango-Show-Buenos-Aires-01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iki/File:Tango-Show-Buenos-Aires-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6947748"/>
              </p:ext>
            </p:extLst>
          </p:nvPr>
        </p:nvGraphicFramePr>
        <p:xfrm>
          <a:off x="750310" y="2060848"/>
          <a:ext cx="7926145" cy="380259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Časování pravidelných sloves v přítomném čase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Machen,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warten, heissen, wohnen, gehen, spielen, skaten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659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Německý jazyk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Verdana" pitchFamily="34" charset="0"/>
                          <a:cs typeface="Verdana" pitchFamily="34" charset="0"/>
                        </a:rPr>
                        <a:t>Bc.Jitka Červinková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pracovní listy, slovníky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doplňování cvičení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Časování pravidelných sloves (přítomný čas)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VY_22_INOVACE_07_134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39552" y="2945092"/>
            <a:ext cx="1840915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chemeClr val="tx1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MACHEN</a:t>
            </a:r>
            <a:endParaRPr lang="cs-CZ" sz="2200" dirty="0">
              <a:solidFill>
                <a:schemeClr val="tx1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220072" y="1312168"/>
            <a:ext cx="2088232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WOHNEN</a:t>
            </a:r>
            <a:endParaRPr lang="cs-CZ" sz="22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343730" y="4509120"/>
            <a:ext cx="1840915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HÖREN</a:t>
            </a:r>
            <a:endParaRPr lang="cs-CZ" sz="22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2159731" y="4488656"/>
            <a:ext cx="1840915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SPEILEN</a:t>
            </a:r>
            <a:endParaRPr lang="cs-CZ" sz="22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2067366" y="1312168"/>
            <a:ext cx="1840915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HEISSEN</a:t>
            </a:r>
            <a:endParaRPr lang="cs-CZ" sz="22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21" name="Ovál 20"/>
          <p:cNvSpPr/>
          <p:nvPr/>
        </p:nvSpPr>
        <p:spPr>
          <a:xfrm>
            <a:off x="6516216" y="2945092"/>
            <a:ext cx="1840915" cy="1296144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dirty="0" smtClean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SKATEN</a:t>
            </a:r>
            <a:endParaRPr lang="cs-CZ" sz="2200" dirty="0">
              <a:solidFill>
                <a:srgbClr val="00000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Ovál 5"/>
          <p:cNvSpPr/>
          <p:nvPr/>
        </p:nvSpPr>
        <p:spPr>
          <a:xfrm>
            <a:off x="3300924" y="2873084"/>
            <a:ext cx="2598526" cy="1440160"/>
          </a:xfrm>
          <a:prstGeom prst="ellipse">
            <a:avLst/>
          </a:prstGeom>
          <a:solidFill>
            <a:schemeClr val="bg1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92D05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VERBEN</a:t>
            </a:r>
            <a:endParaRPr lang="cs-CZ" sz="2800" b="1" dirty="0">
              <a:solidFill>
                <a:srgbClr val="92D050"/>
              </a:solidFill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7704856" cy="2631490"/>
          </a:xfrm>
          <a:prstGeom prst="rect">
            <a:avLst/>
          </a:prstGeom>
          <a:solidFill>
            <a:srgbClr val="FFCF37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INFINITIV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VĚTŠINY NĚMECKÝCH SLOVES JE ZAKONČEN NA 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-EN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MÉNĚ ČASTO NA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PO ODTRŽENÍ INFINITIVNÍ KONCOVKY ZÍSKÁME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SLOVESNÝ KMEN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SLOVESNÉ TVARY SE PRO JEDNOTLIVÉ OSOBY TVOŘÍ SPOJENÍM SLOVESNÉHO KMENE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OSOBNÍMI KONCOVKAMI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452549"/>
            <a:ext cx="7704856" cy="1107996"/>
          </a:xfrm>
          <a:prstGeom prst="rect">
            <a:avLst/>
          </a:prstGeom>
          <a:solidFill>
            <a:srgbClr val="FF6D6D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SOUČÁSTÍ SLOVESNÉHO TVARU JSOU NA ROZDÍL OD ČEŠTINY TAKÉ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OSOBNÍ ZÁJMENA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02094" y="2348880"/>
            <a:ext cx="3384376" cy="2631490"/>
          </a:xfrm>
          <a:prstGeom prst="rect">
            <a:avLst/>
          </a:prstGeom>
          <a:solidFill>
            <a:srgbClr val="FFCF37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dělám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- děláš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dělá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- dělá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-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dělá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9793" y="2348880"/>
            <a:ext cx="3384376" cy="2054665"/>
          </a:xfrm>
          <a:prstGeom prst="rect">
            <a:avLst/>
          </a:prstGeom>
          <a:solidFill>
            <a:srgbClr val="FFCF37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ir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děláme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hr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děláte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dělají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mach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(Vy) děláte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1556792"/>
            <a:ext cx="76328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achen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 dělat, slovesný kmen: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mach-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268760"/>
            <a:ext cx="78488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arten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čekat, slovesný kmen: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wart - 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1988840"/>
            <a:ext cx="3168352" cy="2631490"/>
          </a:xfrm>
          <a:prstGeom prst="rect">
            <a:avLst/>
          </a:prstGeom>
          <a:solidFill>
            <a:srgbClr val="FFCF37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 warte – čekám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wart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st – čekáš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wart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– čeká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wart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– čeká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wart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– čeká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44008" y="1988840"/>
            <a:ext cx="3456384" cy="2123658"/>
          </a:xfrm>
          <a:prstGeom prst="rect">
            <a:avLst/>
          </a:prstGeom>
          <a:solidFill>
            <a:srgbClr val="FFCF37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warten – čekáme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ihr 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wart</a:t>
            </a:r>
            <a:r>
              <a:rPr lang="cs-CZ" sz="2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 – čekáte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warten - čekají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warten – 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(Vy) </a:t>
            </a: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čekáte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4941168"/>
            <a:ext cx="7776864" cy="923330"/>
          </a:xfrm>
          <a:prstGeom prst="rect">
            <a:avLst/>
          </a:prstGeom>
          <a:solidFill>
            <a:srgbClr val="FFDB69"/>
          </a:solidFill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Končí-li kmen na </a:t>
            </a:r>
            <a:r>
              <a:rPr lang="cs-CZ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–t a –d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nebo na některé skupiny souhlásek s </a:t>
            </a:r>
            <a:r>
              <a:rPr lang="cs-CZ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–n, -m 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vkládá se pro snadnější výslovnost ve 2. a 3. os.j.č. a ve 2. os.mn.č. mezi kmen a koncovku </a:t>
            </a:r>
            <a:r>
              <a:rPr lang="cs-CZ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–e</a:t>
            </a:r>
            <a:r>
              <a:rPr lang="cs-CZ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cs-CZ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484784"/>
            <a:ext cx="79208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eissen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jmenovat se, slov.kmen: 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heiss - </a:t>
            </a:r>
            <a:endParaRPr lang="cs-CZ" sz="22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492896"/>
            <a:ext cx="3312368" cy="2631490"/>
          </a:xfrm>
          <a:prstGeom prst="rect">
            <a:avLst/>
          </a:prstGeom>
          <a:solidFill>
            <a:srgbClr val="FFCF37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ch heisse – jmenuji se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u hei</a:t>
            </a: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sst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– jmenuješ se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r heisst – jmenuje se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ie heisst – jmenuje se</a:t>
            </a:r>
          </a:p>
          <a:p>
            <a:pPr>
              <a:lnSpc>
                <a:spcPct val="150000"/>
              </a:lnSpc>
            </a:pPr>
            <a:r>
              <a:rPr lang="cs-CZ" sz="2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</a:t>
            </a:r>
            <a:r>
              <a:rPr lang="cs-CZ" sz="22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 heisst – jmenuje se</a:t>
            </a:r>
            <a:endParaRPr lang="cs-CZ" sz="22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49032" y="2492896"/>
            <a:ext cx="3975519" cy="1414554"/>
          </a:xfrm>
          <a:prstGeom prst="rect">
            <a:avLst/>
          </a:prstGeom>
          <a:solidFill>
            <a:srgbClr val="FFDB69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Pokud kmen slovesa končí na sykavku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(-s, -ss, -ss, -x, -z)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připojuje se ve 2. os.j.č.pouze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–t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47079" y="1292852"/>
            <a:ext cx="6257169" cy="47551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Dejte slovesa v závorce do správného tvaru: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Ich (wohnen) ……………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Ihr (heissen) ……………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 (kommen) ……………..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Du (arbeiten) …………….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Wir (spielen) ……………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Sie-ona (tanzen) ……………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Es (gehen) ……………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(hören) ……………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4" name="Picture 2" descr="File:Tango-Show-Buenos-Aires-01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356992"/>
            <a:ext cx="1909986" cy="2546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25240" y="1340768"/>
            <a:ext cx="8136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Doplňte tabulku: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8585021"/>
              </p:ext>
            </p:extLst>
          </p:nvPr>
        </p:nvGraphicFramePr>
        <p:xfrm>
          <a:off x="683568" y="1916832"/>
          <a:ext cx="7488832" cy="396240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872208"/>
                <a:gridCol w="1872208"/>
                <a:gridCol w="1872208"/>
                <a:gridCol w="1872208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INF. - D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INF. – CZ 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CZ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kommen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přijít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, přicházet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es kommt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přichází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ich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pracovat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ihr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hraje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heissen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du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koupili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potřebovat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wir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er 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skaten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sie</a:t>
                      </a:r>
                      <a:r>
                        <a:rPr lang="cs-CZ" sz="2000" baseline="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 (</a:t>
                      </a:r>
                      <a:r>
                        <a:rPr lang="cs-CZ" sz="2000" dirty="0" smtClean="0">
                          <a:latin typeface="Tahoma" panose="020B0604030504040204" pitchFamily="34" charset="0"/>
                          <a:ea typeface="Tahoma" panose="020B0604030504040204" pitchFamily="34" charset="0"/>
                          <a:cs typeface="Tahoma" panose="020B0604030504040204" pitchFamily="34" charset="0"/>
                        </a:rPr>
                        <a:t>ona)</a:t>
                      </a:r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endParaRPr lang="cs-CZ" sz="2000" dirty="0">
                        <a:latin typeface="Tahoma" panose="020B0604030504040204" pitchFamily="34" charset="0"/>
                        <a:ea typeface="Tahoma" panose="020B0604030504040204" pitchFamily="34" charset="0"/>
                        <a:cs typeface="Tahoma" panose="020B060403050404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484784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276871"/>
            <a:ext cx="78488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DUSILOVÁ, Doris; KOLOCOVÁ, Vladimíra; BROŽÍKOVÁ, Lucie a kol. </a:t>
            </a:r>
            <a:r>
              <a:rPr lang="cs-CZ" i="1" dirty="0"/>
              <a:t>Sprechen Sie Deutsch? 1.</a:t>
            </a:r>
            <a:r>
              <a:rPr lang="cs-CZ" dirty="0"/>
              <a:t>. Praha 4: Polygot, spol.s r.o., 2007, ISBN 80-86195-09-0. 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commons.wikimedia.org/wiki/File:Tango-Show-Buenos-Aires-01.jpg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6873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1376</TotalTime>
  <Words>554</Words>
  <Application>Microsoft Office PowerPoint</Application>
  <PresentationFormat>Předvádění na obrazovce (4:3)</PresentationFormat>
  <Paragraphs>149</Paragraphs>
  <Slides>9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6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109</cp:revision>
  <dcterms:created xsi:type="dcterms:W3CDTF">2010-11-01T23:40:31Z</dcterms:created>
  <dcterms:modified xsi:type="dcterms:W3CDTF">2014-02-27T13:18:33Z</dcterms:modified>
</cp:coreProperties>
</file>