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65" r:id="rId4"/>
    <p:sldId id="262" r:id="rId5"/>
    <p:sldId id="263" r:id="rId6"/>
    <p:sldId id="261" r:id="rId7"/>
    <p:sldId id="264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120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6BCC3BD-E830-4DCD-9EE3-07EB21B5BA21}" type="datetimeFigureOut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65E0520-4FFB-48B7-9F85-022321B9A2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C6E27-09C6-485E-8180-B34E38F5E0A0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9D778-F20D-4F17-8076-51051F3D7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7C5183-18F5-4DF2-A391-244688C9E134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AA991-DB09-4A73-A98F-4BEE6305ED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EBE31-B7F2-4D28-BE52-135846DE6361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1448D-4C67-4237-BD73-E68CAA331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5A4D0-FE2C-4B54-9D35-B79EAF6FE5DB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B1B1B-3CE0-4472-A5A9-32ED25FC5D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508F7-B23F-45AE-B573-A23638AFFDAB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61CE9-DBF9-4FDC-990A-7F701E8CFB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BE893-2ADF-4852-86F8-1668EFC0D485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D093E1-6AB3-4349-B77E-DDB890D8DB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C7CCA-5C40-451D-8110-D10037F1F3AB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8C785-69E0-4983-9867-35904B7846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EF701F-3ADE-4DF7-8CEF-EBC56E9FAFA6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69955-2448-4BAE-804C-381D23625B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D22CA-F8EF-4DA1-AE46-3FD1DC40C119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5C10BF-8B17-4B21-B687-3B3FBD3B89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A65E1-580B-41F5-916E-36B65B56FDAC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A11B1-C7E6-4CEC-97BC-63F834F40B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BF8F2-92D9-4BE1-8C70-EEDCEFDD0746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D02B1-0E78-4691-9D8F-3F38C420EF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121F348-DDD7-4884-BDA0-79FBE7E5FC28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E441C4F-4583-41DA-9207-0860D1DA90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24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Definice, názvosloví a využití halogenderivátů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Halogenderivát, uhlovodík, substituce, organická sloučenina, chlormethan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Ing. Anna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azáčová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a 2. ročník, žáci 15 – 17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HALOGENDERIVÁTY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1A7F243-BABD-47A0-8745-BBBC24473C24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VY_32_INOVACE_24_474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954E92D-1DB6-4A31-BB25-3407595C2EF6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0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 Box 8"/>
          <p:cNvSpPr txBox="1">
            <a:spLocks noChangeArrowheads="1"/>
          </p:cNvSpPr>
          <p:nvPr/>
        </p:nvSpPr>
        <p:spPr bwMode="auto">
          <a:xfrm>
            <a:off x="323850" y="1258888"/>
            <a:ext cx="77771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Halogenace</a:t>
            </a:r>
          </a:p>
        </p:txBody>
      </p:sp>
      <p:sp>
        <p:nvSpPr>
          <p:cNvPr id="15368" name="Text Box 9"/>
          <p:cNvSpPr txBox="1">
            <a:spLocks noChangeArrowheads="1"/>
          </p:cNvSpPr>
          <p:nvPr/>
        </p:nvSpPr>
        <p:spPr bwMode="auto">
          <a:xfrm>
            <a:off x="323850" y="1844675"/>
            <a:ext cx="7777163" cy="407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Proces, kterým se zavádí halový prvek (chlor, brom, jod, fluor) do molekuly organické sloučeniny za vzniku halogenderivátů.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 u="sng"/>
              <a:t> Podle druhu halového prvku rozeznáváme:</a:t>
            </a:r>
          </a:p>
          <a:p>
            <a:pPr>
              <a:buFont typeface="Wingdings" pitchFamily="2" charset="2"/>
              <a:buNone/>
            </a:pPr>
            <a:endParaRPr lang="cs-CZ" u="sng"/>
          </a:p>
          <a:p>
            <a:pPr>
              <a:buFontTx/>
              <a:buChar char="-"/>
            </a:pPr>
            <a:r>
              <a:rPr lang="cs-CZ"/>
              <a:t> chlorderiváty</a:t>
            </a:r>
          </a:p>
          <a:p>
            <a:endParaRPr lang="cs-CZ"/>
          </a:p>
          <a:p>
            <a:pPr>
              <a:buFontTx/>
              <a:buChar char="-"/>
            </a:pPr>
            <a:r>
              <a:rPr lang="cs-CZ"/>
              <a:t> fluorderiváty</a:t>
            </a:r>
          </a:p>
          <a:p>
            <a:endParaRPr lang="cs-CZ"/>
          </a:p>
          <a:p>
            <a:pPr>
              <a:buFontTx/>
              <a:buChar char="-"/>
            </a:pPr>
            <a:r>
              <a:rPr lang="cs-CZ"/>
              <a:t> bromderiváty</a:t>
            </a:r>
          </a:p>
          <a:p>
            <a:endParaRPr lang="cs-CZ"/>
          </a:p>
          <a:p>
            <a:r>
              <a:rPr lang="cs-CZ"/>
              <a:t>- jodderiváty 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A3D2FD4-620A-4174-BAB0-37E7C7AE56C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0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 Box 8"/>
          <p:cNvSpPr txBox="1">
            <a:spLocks noChangeArrowheads="1"/>
          </p:cNvSpPr>
          <p:nvPr/>
        </p:nvSpPr>
        <p:spPr bwMode="auto">
          <a:xfrm>
            <a:off x="250825" y="1844675"/>
            <a:ext cx="7777163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None/>
            </a:pPr>
            <a:endParaRPr lang="cs-CZ" u="sng"/>
          </a:p>
        </p:txBody>
      </p:sp>
      <p:sp>
        <p:nvSpPr>
          <p:cNvPr id="16392" name="Text Box 9"/>
          <p:cNvSpPr txBox="1">
            <a:spLocks noChangeArrowheads="1"/>
          </p:cNvSpPr>
          <p:nvPr/>
        </p:nvSpPr>
        <p:spPr bwMode="auto">
          <a:xfrm>
            <a:off x="468313" y="1412875"/>
            <a:ext cx="7704137" cy="3757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Halogenderiváty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/>
              <a:t> odvozují se nahrazením jednoho nebo několika atomů vodíku v molekule uhlovodíku atomy halogenů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/>
              <a:t> názvy se tvoří podle substitučního principu, před pojmenování uhlovodíku, od něhož derivát odvozujeme, předřadíme název příslušného halogenu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/>
              <a:t> počet atomů halogenů i jejich polohu v řetězci označíme 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/>
              <a:t> v přírodě se nevyskytují, připravují se synteticky </a:t>
            </a:r>
          </a:p>
          <a:p>
            <a:pPr>
              <a:spcBef>
                <a:spcPct val="50000"/>
              </a:spcBef>
              <a:buFontTx/>
              <a:buChar char="-"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9BFEB0A-01F5-4724-A0F4-A47AE74B32C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0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 Box 10"/>
          <p:cNvSpPr txBox="1">
            <a:spLocks noChangeArrowheads="1"/>
          </p:cNvSpPr>
          <p:nvPr/>
        </p:nvSpPr>
        <p:spPr bwMode="auto">
          <a:xfrm>
            <a:off x="395288" y="1341438"/>
            <a:ext cx="7777162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Použití halogenderivátů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r>
              <a:rPr lang="cs-CZ" sz="2400" u="sng"/>
              <a:t>Chlorderiváty</a:t>
            </a:r>
            <a:r>
              <a:rPr lang="cs-CZ" sz="2400"/>
              <a:t> </a:t>
            </a:r>
          </a:p>
          <a:p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/>
              <a:t> největší význam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/>
              <a:t> nehořlavá rozpouštědla (chloroform, chlorid uhličitý)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/>
              <a:t> pesticidy ( přípravek proti škůdcům)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/>
              <a:t> suroviny pro výrobu plastů (polyvinylchloridu, chloroprenový kaučuk)</a:t>
            </a:r>
          </a:p>
          <a:p>
            <a:r>
              <a:rPr lang="cs-CZ"/>
              <a:t>alkoholů, barviv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90B6E5A-9236-4379-A569-F4FBE293B07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0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 Box 8"/>
          <p:cNvSpPr txBox="1">
            <a:spLocks noChangeArrowheads="1"/>
          </p:cNvSpPr>
          <p:nvPr/>
        </p:nvSpPr>
        <p:spPr bwMode="auto">
          <a:xfrm>
            <a:off x="395288" y="1341438"/>
            <a:ext cx="7777162" cy="40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Použití halogenderivátů</a:t>
            </a:r>
          </a:p>
          <a:p>
            <a:pPr>
              <a:spcBef>
                <a:spcPct val="50000"/>
              </a:spcBef>
            </a:pPr>
            <a:endParaRPr lang="cs-CZ"/>
          </a:p>
          <a:p>
            <a:r>
              <a:rPr lang="cs-CZ" sz="2400" u="sng"/>
              <a:t>Fluorderiváty:</a:t>
            </a:r>
          </a:p>
          <a:p>
            <a:endParaRPr lang="cs-CZ" sz="2400" u="sng"/>
          </a:p>
          <a:p>
            <a:pPr>
              <a:buFont typeface="Wingdings" pitchFamily="2" charset="2"/>
              <a:buChar char="Ø"/>
            </a:pPr>
            <a:r>
              <a:rPr lang="cs-CZ"/>
              <a:t>náplně do chladírenských zařízení (freony,  ledony)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r>
              <a:rPr lang="cs-CZ"/>
              <a:t>k výrobě polymerů s  vysokou chemickou a tepelnou odolností (teflon)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r>
              <a:rPr lang="cs-CZ"/>
              <a:t> </a:t>
            </a:r>
            <a:r>
              <a:rPr lang="cs-CZ" sz="2400" u="sng"/>
              <a:t>Bromderiváty, jodderiváty</a:t>
            </a:r>
            <a:r>
              <a:rPr lang="cs-CZ"/>
              <a:t>:</a:t>
            </a:r>
          </a:p>
          <a:p>
            <a:endParaRPr lang="cs-CZ"/>
          </a:p>
          <a:p>
            <a:pPr>
              <a:buFont typeface="Wingdings" pitchFamily="2" charset="2"/>
              <a:buChar char="Ø"/>
            </a:pPr>
            <a:r>
              <a:rPr lang="cs-CZ"/>
              <a:t>výroba léčiv a barviv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4F5F7DD-8AA4-4903-ADCE-D5673E72427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0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 Box 9"/>
          <p:cNvSpPr txBox="1">
            <a:spLocks noChangeArrowheads="1"/>
          </p:cNvSpPr>
          <p:nvPr/>
        </p:nvSpPr>
        <p:spPr bwMode="auto">
          <a:xfrm>
            <a:off x="250825" y="1844675"/>
            <a:ext cx="7777163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None/>
            </a:pPr>
            <a:endParaRPr lang="cs-CZ" u="sng"/>
          </a:p>
        </p:txBody>
      </p:sp>
      <p:sp>
        <p:nvSpPr>
          <p:cNvPr id="19464" name="Text Box 10"/>
          <p:cNvSpPr txBox="1">
            <a:spLocks noChangeArrowheads="1"/>
          </p:cNvSpPr>
          <p:nvPr/>
        </p:nvSpPr>
        <p:spPr bwMode="auto">
          <a:xfrm>
            <a:off x="323850" y="1258888"/>
            <a:ext cx="7848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9465" name="Text Box 11"/>
          <p:cNvSpPr txBox="1">
            <a:spLocks noChangeArrowheads="1"/>
          </p:cNvSpPr>
          <p:nvPr/>
        </p:nvSpPr>
        <p:spPr bwMode="auto">
          <a:xfrm>
            <a:off x="395288" y="1268413"/>
            <a:ext cx="799306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/>
              <a:t>Chlorace</a:t>
            </a:r>
          </a:p>
        </p:txBody>
      </p:sp>
      <p:sp>
        <p:nvSpPr>
          <p:cNvPr id="19466" name="Text Box 12"/>
          <p:cNvSpPr txBox="1">
            <a:spLocks noChangeArrowheads="1"/>
          </p:cNvSpPr>
          <p:nvPr/>
        </p:nvSpPr>
        <p:spPr bwMode="auto">
          <a:xfrm>
            <a:off x="303213" y="16478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19467" name="Text Box 14"/>
          <p:cNvSpPr txBox="1">
            <a:spLocks noChangeArrowheads="1"/>
          </p:cNvSpPr>
          <p:nvPr/>
        </p:nvSpPr>
        <p:spPr bwMode="auto">
          <a:xfrm>
            <a:off x="395288" y="1916113"/>
            <a:ext cx="7705725" cy="416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2400" u="sng"/>
              <a:t>Substituční chlorace alifatických uhlovodíků</a:t>
            </a:r>
          </a:p>
          <a:p>
            <a:pPr marL="342900" indent="-342900"/>
            <a:endParaRPr lang="cs-CZ" u="sng"/>
          </a:p>
          <a:p>
            <a:pPr marL="342900" indent="-342900"/>
            <a:r>
              <a:rPr lang="cs-CZ"/>
              <a:t>CH</a:t>
            </a:r>
            <a:r>
              <a:rPr lang="cs-CZ" baseline="-25000"/>
              <a:t>4</a:t>
            </a:r>
            <a:r>
              <a:rPr lang="cs-CZ"/>
              <a:t> + Cl</a:t>
            </a:r>
            <a:r>
              <a:rPr lang="cs-CZ" baseline="-25000"/>
              <a:t>2</a:t>
            </a:r>
            <a:r>
              <a:rPr lang="cs-CZ"/>
              <a:t>  →  CH</a:t>
            </a:r>
            <a:r>
              <a:rPr lang="cs-CZ" baseline="-25000"/>
              <a:t>3</a:t>
            </a:r>
            <a:r>
              <a:rPr lang="cs-CZ"/>
              <a:t>Cl + HCl</a:t>
            </a:r>
          </a:p>
          <a:p>
            <a:pPr marL="342900" indent="-342900"/>
            <a:endParaRPr lang="cs-CZ"/>
          </a:p>
          <a:p>
            <a:pPr marL="342900" indent="-342900"/>
            <a:r>
              <a:rPr lang="cs-CZ"/>
              <a:t>Reakční podmínky:</a:t>
            </a:r>
          </a:p>
          <a:p>
            <a:pPr marL="342900" indent="-342900"/>
            <a:endParaRPr lang="cs-CZ"/>
          </a:p>
          <a:p>
            <a:pPr marL="342900" indent="-342900">
              <a:buFontTx/>
              <a:buChar char="-"/>
            </a:pPr>
            <a:r>
              <a:rPr lang="cs-CZ"/>
              <a:t> teplota 300 – 500 </a:t>
            </a:r>
            <a:r>
              <a:rPr lang="cs-CZ" baseline="30000"/>
              <a:t>o</a:t>
            </a:r>
            <a:r>
              <a:rPr lang="cs-CZ"/>
              <a:t>C (podle druhu chlorovaného uhlovodíku, podle stupně chlorace, podle druhu nahrazovaného vodíku)</a:t>
            </a:r>
          </a:p>
          <a:p>
            <a:pPr marL="342900" indent="-342900">
              <a:buFontTx/>
              <a:buChar char="-"/>
            </a:pPr>
            <a:r>
              <a:rPr lang="cs-CZ"/>
              <a:t> zavádění chloru do molekuly organické látky pomocí Cl</a:t>
            </a:r>
            <a:r>
              <a:rPr lang="cs-CZ" baseline="-25000"/>
              <a:t>2</a:t>
            </a:r>
            <a:r>
              <a:rPr lang="cs-CZ"/>
              <a:t> a HCl (g)</a:t>
            </a:r>
          </a:p>
          <a:p>
            <a:pPr marL="342900" indent="-342900"/>
            <a:r>
              <a:rPr lang="cs-CZ"/>
              <a:t>- stupeň chlorace je závislý na množství použitého chloru</a:t>
            </a:r>
          </a:p>
          <a:p>
            <a:pPr marL="342900" indent="-342900"/>
            <a:r>
              <a:rPr lang="cs-CZ"/>
              <a:t>- bez katalyzátorů</a:t>
            </a:r>
          </a:p>
          <a:p>
            <a:pPr marL="342900" indent="-342900"/>
            <a:r>
              <a:rPr lang="cs-CZ"/>
              <a:t>- reakce značně exotermní</a:t>
            </a:r>
          </a:p>
          <a:p>
            <a:pPr marL="342900" indent="-342900"/>
            <a:endParaRPr lang="cs-CZ"/>
          </a:p>
          <a:p>
            <a:pPr marL="342900" indent="-342900"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9F01800-0DBA-4286-84D0-3C4D08CB076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0"/>
            <a:ext cx="27098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 Box 8"/>
          <p:cNvSpPr txBox="1">
            <a:spLocks noChangeArrowheads="1"/>
          </p:cNvSpPr>
          <p:nvPr/>
        </p:nvSpPr>
        <p:spPr bwMode="auto">
          <a:xfrm>
            <a:off x="250825" y="1844675"/>
            <a:ext cx="7777163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Char char="Ø"/>
            </a:pPr>
            <a:endParaRPr lang="cs-CZ"/>
          </a:p>
          <a:p>
            <a:pPr>
              <a:buFont typeface="Wingdings" pitchFamily="2" charset="2"/>
              <a:buNone/>
            </a:pPr>
            <a:endParaRPr lang="cs-CZ" u="sng"/>
          </a:p>
        </p:txBody>
      </p:sp>
      <p:sp>
        <p:nvSpPr>
          <p:cNvPr id="20488" name="Text Box 9"/>
          <p:cNvSpPr txBox="1">
            <a:spLocks noChangeArrowheads="1"/>
          </p:cNvSpPr>
          <p:nvPr/>
        </p:nvSpPr>
        <p:spPr bwMode="auto">
          <a:xfrm>
            <a:off x="323850" y="1196975"/>
            <a:ext cx="7920038" cy="430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u="sng"/>
              <a:t>Příklady chlorderivátů</a:t>
            </a:r>
          </a:p>
          <a:p>
            <a:pPr>
              <a:spcBef>
                <a:spcPct val="50000"/>
              </a:spcBef>
            </a:pPr>
            <a:r>
              <a:rPr lang="cs-CZ" b="1"/>
              <a:t>CH</a:t>
            </a:r>
            <a:r>
              <a:rPr lang="cs-CZ" b="1" baseline="-25000"/>
              <a:t>3</a:t>
            </a:r>
            <a:r>
              <a:rPr lang="cs-CZ" b="1"/>
              <a:t>Cl chlormethan, methylchlorid</a:t>
            </a:r>
            <a:r>
              <a:rPr lang="cs-CZ"/>
              <a:t> </a:t>
            </a:r>
          </a:p>
          <a:p>
            <a:pPr>
              <a:spcBef>
                <a:spcPct val="50000"/>
              </a:spcBef>
            </a:pPr>
            <a:r>
              <a:rPr lang="cs-CZ"/>
              <a:t>za normálních podmínek bezbarvý, snadno zkapalnitelný plyn, používá se do chladniček jako chladicí látka</a:t>
            </a:r>
          </a:p>
          <a:p>
            <a:pPr>
              <a:spcBef>
                <a:spcPct val="50000"/>
              </a:spcBef>
            </a:pPr>
            <a:r>
              <a:rPr lang="cs-CZ" b="1"/>
              <a:t>CHCl</a:t>
            </a:r>
            <a:r>
              <a:rPr lang="cs-CZ" b="1" baseline="-25000"/>
              <a:t>3</a:t>
            </a:r>
            <a:r>
              <a:rPr lang="cs-CZ" b="1"/>
              <a:t> trichlormethan, chloroform</a:t>
            </a:r>
            <a:r>
              <a:rPr lang="cs-CZ"/>
              <a:t> </a:t>
            </a:r>
          </a:p>
          <a:p>
            <a:pPr>
              <a:spcBef>
                <a:spcPct val="50000"/>
              </a:spcBef>
            </a:pPr>
            <a:r>
              <a:rPr lang="cs-CZ"/>
              <a:t>Za normálních podmínek bezbarvá kapalina nasládlé omamné vůně, dříve se používal k narkóze, dnes již ne, je to karcinogen, na vzduchu se rozkládá na prudce jedovatý fosgen COCl</a:t>
            </a:r>
            <a:r>
              <a:rPr lang="cs-CZ" baseline="-25000"/>
              <a:t>2</a:t>
            </a:r>
            <a:r>
              <a:rPr lang="cs-CZ"/>
              <a:t>. Uplatňuje se jako rozpouštědlo organických látek.</a:t>
            </a:r>
          </a:p>
          <a:p>
            <a:pPr>
              <a:spcBef>
                <a:spcPct val="50000"/>
              </a:spcBef>
            </a:pPr>
            <a:r>
              <a:rPr lang="cs-CZ" b="1"/>
              <a:t>CH</a:t>
            </a:r>
            <a:r>
              <a:rPr lang="cs-CZ" b="1" baseline="-25000"/>
              <a:t>2 </a:t>
            </a:r>
            <a:r>
              <a:rPr lang="cs-CZ" b="1"/>
              <a:t>= CHCl chlorethylen, vinylchlorid</a:t>
            </a:r>
          </a:p>
          <a:p>
            <a:pPr>
              <a:spcBef>
                <a:spcPct val="50000"/>
              </a:spcBef>
            </a:pPr>
            <a:r>
              <a:rPr lang="cs-CZ"/>
              <a:t>Nejvýznamnější halogenderivát, za přítomnosti katalyzátorů polymeruje na polyvinylchlorid - PVC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3173AD0-316E-474C-8E7A-B38CD8289E4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Souhrn učiva</a:t>
            </a:r>
          </a:p>
        </p:txBody>
      </p:sp>
      <p:sp>
        <p:nvSpPr>
          <p:cNvPr id="21512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2000">
                <a:latin typeface="Calibri" pitchFamily="34" charset="0"/>
              </a:rPr>
              <a:t>Otázky pro opakování</a:t>
            </a:r>
          </a:p>
          <a:p>
            <a:pPr marL="342900" indent="-342900"/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Jak vznikají halogenderiváty?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Napiš všechny charakteristické atomy halogenů.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Použití chlorderivátů.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Jak probíhá chlorace alifatických uhlovodíků?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Napiš dva příklady chlorderivátů.</a:t>
            </a: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B0C184B-0C72-4693-9D93-7BE72A18757A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Použité zdroje</a:t>
            </a:r>
          </a:p>
        </p:txBody>
      </p:sp>
      <p:sp>
        <p:nvSpPr>
          <p:cNvPr id="22540" name="Text Box 12"/>
          <p:cNvSpPr txBox="1">
            <a:spLocks noChangeArrowheads="1"/>
          </p:cNvSpPr>
          <p:nvPr/>
        </p:nvSpPr>
        <p:spPr bwMode="auto">
          <a:xfrm>
            <a:off x="468313" y="1989138"/>
            <a:ext cx="7991475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 BLAŽEK,CSc., Jaroslav; RNDr. FABINI, Ján. </a:t>
            </a:r>
            <a:r>
              <a:rPr lang="cs-CZ" i="1"/>
              <a:t>Chemie pro studijní obory SOŠ a SOU nechemického zaměření</a:t>
            </a:r>
            <a:r>
              <a:rPr lang="cs-CZ"/>
              <a:t>. Praha: SPN, 1999, ISBN 80-7235-104-4.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754</TotalTime>
  <Words>524</Words>
  <Application>Microsoft Office PowerPoint</Application>
  <PresentationFormat>Předvádění na obrazovce (4:3)</PresentationFormat>
  <Paragraphs>129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Calibri</vt:lpstr>
      <vt:lpstr>Times New Roman</vt:lpstr>
      <vt:lpstr>Book Antiqua</vt:lpstr>
      <vt:lpstr>Wingdings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Josef</cp:lastModifiedBy>
  <cp:revision>45</cp:revision>
  <dcterms:created xsi:type="dcterms:W3CDTF">2010-11-01T23:40:31Z</dcterms:created>
  <dcterms:modified xsi:type="dcterms:W3CDTF">2005-01-01T00:38:49Z</dcterms:modified>
</cp:coreProperties>
</file>