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68" r:id="rId4"/>
    <p:sldId id="267" r:id="rId5"/>
    <p:sldId id="266" r:id="rId6"/>
    <p:sldId id="261" r:id="rId7"/>
    <p:sldId id="265" r:id="rId8"/>
    <p:sldId id="264" r:id="rId9"/>
    <p:sldId id="259" r:id="rId10"/>
    <p:sldId id="25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33CC33"/>
    <a:srgbClr val="02283F"/>
    <a:srgbClr val="EA851B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3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6C534B37-6264-4407-AB2E-CD834F2904D7}" type="datetimeFigureOut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2D525096-8869-40DB-B3BE-995EB6A3D0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BDAC25-CA87-4258-91AE-5A833DD9E0EE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A53BF5-6286-4E6C-B56B-C11A4744EA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A75B24-13A7-45E7-9A5E-748483190BC5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3BD8E6-6EA6-4CC6-A551-97C882E3A6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733951-B6CE-4345-999D-91BC7C571B24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98F1A4-EE4E-4507-9AAC-A45611B5D7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C7E58C-5064-47AA-977F-9D592E9C5C2B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86C0F7-F22A-4373-AF58-809DA7EF60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057B01-0D81-40A2-83C5-4D20DB9BE5E3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6E61E5-4ED3-4744-B96C-6D5F953720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CF7DA3-15EF-450D-B0D9-8FF11B4C496D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93349C-53B9-4078-B3D6-8C177AA83C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97DE0D-5EF0-46B0-A012-0A845254AFA9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C9AD03-5416-44E4-A03D-2753BE9076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6AE9AB-0196-43CF-A122-CF579403E643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8E0763-2823-4F3F-BE51-C1E7057394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C96A74-2A1B-4705-B387-78944F43A7BA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F5D1B7-1CDA-4E10-A57F-EEF8AE1B29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8B71D4-EC37-4021-833A-5A261CE256B5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1D53C3-FD17-4592-954E-7F4CC0BF17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DF26F8-FFDF-4D9F-B601-3FCCC98CE69A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D0856A-70AA-420B-B424-AD12E5B22B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2E3C3AF-EA25-4400-BF1E-4722DE21CBAD}" type="datetime1">
              <a:rPr lang="cs-CZ"/>
              <a:pPr>
                <a:defRPr/>
              </a:pPr>
              <a:t>1.1.2005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BF726BA-7145-4A53-8F42-C91A1AB6A2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2" name="Group 66"/>
          <p:cNvGraphicFramePr>
            <a:graphicFrameLocks noGrp="1"/>
          </p:cNvGraphicFramePr>
          <p:nvPr/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24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Definice, rozdělení a zástupci karbonylových sloučenin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Karbonylové sloučeniny, aldehydy, ketony, formaldehyd, aceton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Chemie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Ing. Anna Mazáčová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1. a 2. ročník, žáci 15 – 17 let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Seznam viz poslední strana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92163" y="992188"/>
            <a:ext cx="75596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/>
              <a:t>Aldehydy, ketony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A5D4F9E9-82C1-4E40-91E7-3C215539F0DE}" type="slidenum">
              <a:rPr lang="cs-CZ"/>
              <a:pPr>
                <a:defRPr/>
              </a:pPr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87400" y="1454150"/>
            <a:ext cx="75612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</a:t>
            </a:r>
            <a:r>
              <a:rPr lang="cs-CZ" sz="2400" b="1"/>
              <a:t>_24</a:t>
            </a:r>
            <a:r>
              <a:rPr lang="cs-CZ" sz="2400" b="1">
                <a:latin typeface="Calibri" pitchFamily="34" charset="0"/>
              </a:rPr>
              <a:t>_</a:t>
            </a:r>
            <a:r>
              <a:rPr lang="cs-CZ" sz="2400" b="1"/>
              <a:t>478</a:t>
            </a:r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20E62A2F-1E29-48F2-A3FE-E176217C7F9F}" type="slidenum">
              <a:rPr lang="cs-CZ"/>
              <a:pPr>
                <a:defRPr/>
              </a:pPr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53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7" name="TextovéPole 10"/>
          <p:cNvSpPr txBox="1">
            <a:spLocks noChangeArrowheads="1"/>
          </p:cNvSpPr>
          <p:nvPr/>
        </p:nvSpPr>
        <p:spPr bwMode="auto">
          <a:xfrm>
            <a:off x="827088" y="1700213"/>
            <a:ext cx="76327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000">
              <a:latin typeface="Calibri" pitchFamily="34" charset="0"/>
            </a:endParaRPr>
          </a:p>
        </p:txBody>
      </p:sp>
      <p:sp>
        <p:nvSpPr>
          <p:cNvPr id="15370" name="Text Box 10"/>
          <p:cNvSpPr txBox="1">
            <a:spLocks noChangeArrowheads="1"/>
          </p:cNvSpPr>
          <p:nvPr/>
        </p:nvSpPr>
        <p:spPr bwMode="auto">
          <a:xfrm>
            <a:off x="250825" y="1268413"/>
            <a:ext cx="8569325" cy="407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800" b="1"/>
              <a:t>Karbonylové sloučeniny</a:t>
            </a:r>
            <a:endParaRPr lang="cs-CZ" sz="2800"/>
          </a:p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 sz="2400"/>
              <a:t>jsou produkty:</a:t>
            </a:r>
          </a:p>
          <a:p>
            <a:r>
              <a:rPr lang="cs-CZ" sz="2400"/>
              <a:t>	a) oxidace primárních alkoholů do prvního stupně – 	</a:t>
            </a:r>
            <a:r>
              <a:rPr lang="cs-CZ" sz="2400">
                <a:solidFill>
                  <a:schemeClr val="accent2"/>
                </a:solidFill>
              </a:rPr>
              <a:t>aldehydy</a:t>
            </a:r>
          </a:p>
          <a:p>
            <a:endParaRPr lang="cs-CZ" sz="2400">
              <a:solidFill>
                <a:schemeClr val="accent2"/>
              </a:solidFill>
            </a:endParaRPr>
          </a:p>
          <a:p>
            <a:r>
              <a:rPr lang="cs-CZ" sz="2400"/>
              <a:t>	b)oxidace sekundárních alkoholů do prvního stupně – 	</a:t>
            </a:r>
            <a:r>
              <a:rPr lang="cs-CZ" sz="2400">
                <a:solidFill>
                  <a:schemeClr val="hlink"/>
                </a:solidFill>
              </a:rPr>
              <a:t>ketony</a:t>
            </a:r>
          </a:p>
          <a:p>
            <a:endParaRPr lang="cs-CZ" sz="2400"/>
          </a:p>
          <a:p>
            <a:pPr>
              <a:buFont typeface="Wingdings" pitchFamily="2" charset="2"/>
              <a:buChar char="Ø"/>
            </a:pPr>
            <a:r>
              <a:rPr lang="cs-CZ" sz="2400"/>
              <a:t>obsahují v molekule dvojvaznou karbonylovou skupinu</a:t>
            </a:r>
          </a:p>
          <a:p>
            <a:pPr>
              <a:buFont typeface="Wingdings" pitchFamily="2" charset="2"/>
              <a:buNone/>
            </a:pPr>
            <a:r>
              <a:rPr lang="cs-CZ" sz="2400"/>
              <a:t> </a:t>
            </a:r>
            <a:r>
              <a:rPr lang="cs-CZ" sz="2400" b="1"/>
              <a:t> C=O</a:t>
            </a:r>
          </a:p>
          <a:p>
            <a:r>
              <a:rPr lang="cs-CZ" b="1"/>
              <a:t>      │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479F703-DDDA-4094-AD14-41396F27E79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6630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1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32" name="TextovéPole 10"/>
          <p:cNvSpPr txBox="1">
            <a:spLocks noChangeArrowheads="1"/>
          </p:cNvSpPr>
          <p:nvPr/>
        </p:nvSpPr>
        <p:spPr bwMode="auto">
          <a:xfrm>
            <a:off x="827088" y="1700213"/>
            <a:ext cx="76327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000">
              <a:latin typeface="Calibri" pitchFamily="34" charset="0"/>
            </a:endParaRPr>
          </a:p>
        </p:txBody>
      </p:sp>
      <p:sp>
        <p:nvSpPr>
          <p:cNvPr id="26633" name="Text Box 9"/>
          <p:cNvSpPr txBox="1">
            <a:spLocks noChangeArrowheads="1"/>
          </p:cNvSpPr>
          <p:nvPr/>
        </p:nvSpPr>
        <p:spPr bwMode="auto">
          <a:xfrm>
            <a:off x="250825" y="1341438"/>
            <a:ext cx="8642350" cy="4694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ALDEHYDY</a:t>
            </a:r>
          </a:p>
          <a:p>
            <a:pPr>
              <a:spcBef>
                <a:spcPct val="50000"/>
              </a:spcBef>
            </a:pPr>
            <a:endParaRPr lang="cs-CZ" sz="1200" b="1"/>
          </a:p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 sz="2000"/>
              <a:t>mají na uhlíkovém atomu karbonylové skupiny vázán jeden atom vodíku a jeden uhlovodíkový zbytek</a:t>
            </a:r>
          </a:p>
          <a:p>
            <a:pPr>
              <a:buFont typeface="Wingdings" pitchFamily="2" charset="2"/>
              <a:buChar char="Ø"/>
            </a:pPr>
            <a:r>
              <a:rPr lang="cs-CZ" sz="2000"/>
              <a:t> v nejjednodušším případě dva vodíkové atomy</a:t>
            </a:r>
          </a:p>
          <a:p>
            <a:r>
              <a:rPr lang="cs-CZ" sz="2000"/>
              <a:t>      H				    </a:t>
            </a:r>
            <a:r>
              <a:rPr lang="cs-CZ" sz="2000">
                <a:solidFill>
                  <a:srgbClr val="EA851B"/>
                </a:solidFill>
              </a:rPr>
              <a:t>H</a:t>
            </a:r>
          </a:p>
          <a:p>
            <a:r>
              <a:rPr lang="cs-CZ" sz="2000"/>
              <a:t> 	C = O				</a:t>
            </a:r>
            <a:r>
              <a:rPr lang="cs-CZ" sz="2000">
                <a:solidFill>
                  <a:srgbClr val="EA851B"/>
                </a:solidFill>
              </a:rPr>
              <a:t>C = O</a:t>
            </a:r>
            <a:r>
              <a:rPr lang="cs-CZ" sz="2000"/>
              <a:t>		</a:t>
            </a:r>
          </a:p>
          <a:p>
            <a:r>
              <a:rPr lang="cs-CZ" sz="2000"/>
              <a:t>      H				    R</a:t>
            </a:r>
          </a:p>
          <a:p>
            <a:r>
              <a:rPr lang="cs-CZ" sz="2000"/>
              <a:t>nejjednodušší aldehyd                                    aldehyd</a:t>
            </a:r>
          </a:p>
          <a:p>
            <a:endParaRPr lang="cs-CZ" sz="2000"/>
          </a:p>
          <a:p>
            <a:pPr>
              <a:buFont typeface="Wingdings" pitchFamily="2" charset="2"/>
              <a:buChar char="Ø"/>
            </a:pPr>
            <a:r>
              <a:rPr lang="cs-CZ" sz="2000"/>
              <a:t> charakteristická skupina </a:t>
            </a:r>
            <a:r>
              <a:rPr lang="cs-CZ" sz="2000" b="1"/>
              <a:t>–CHO (aldehydová skupina)</a:t>
            </a:r>
          </a:p>
          <a:p>
            <a:pPr>
              <a:buFont typeface="Wingdings" pitchFamily="2" charset="2"/>
              <a:buChar char="Ø"/>
            </a:pPr>
            <a:endParaRPr lang="cs-CZ" sz="2000"/>
          </a:p>
          <a:p>
            <a:pPr>
              <a:buFont typeface="Wingdings" pitchFamily="2" charset="2"/>
              <a:buChar char="Ø"/>
            </a:pPr>
            <a:r>
              <a:rPr lang="cs-CZ" sz="2000"/>
              <a:t> názvy se tvoří připojením přípona </a:t>
            </a:r>
            <a:r>
              <a:rPr lang="cs-CZ" sz="2000" b="1"/>
              <a:t>–al</a:t>
            </a:r>
            <a:r>
              <a:rPr lang="cs-CZ" sz="2000"/>
              <a:t> k názvu odpovídajícího uhlovodíku</a:t>
            </a:r>
          </a:p>
          <a:p>
            <a:pPr>
              <a:buFont typeface="Wingdings" pitchFamily="2" charset="2"/>
              <a:buChar char="Ø"/>
            </a:pPr>
            <a:endParaRPr lang="cs-CZ" sz="2000"/>
          </a:p>
          <a:p>
            <a:pPr>
              <a:buFont typeface="Wingdings" pitchFamily="2" charset="2"/>
              <a:buChar char="Ø"/>
            </a:pPr>
            <a:r>
              <a:rPr lang="cs-CZ" sz="2000"/>
              <a:t> někdy se používají triviální názvy</a:t>
            </a:r>
          </a:p>
        </p:txBody>
      </p:sp>
      <p:sp>
        <p:nvSpPr>
          <p:cNvPr id="26634" name="Line 10"/>
          <p:cNvSpPr>
            <a:spLocks noChangeShapeType="1"/>
          </p:cNvSpPr>
          <p:nvPr/>
        </p:nvSpPr>
        <p:spPr bwMode="auto">
          <a:xfrm>
            <a:off x="971550" y="3141663"/>
            <a:ext cx="215900" cy="1428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6635" name="Line 11"/>
          <p:cNvSpPr>
            <a:spLocks noChangeShapeType="1"/>
          </p:cNvSpPr>
          <p:nvPr/>
        </p:nvSpPr>
        <p:spPr bwMode="auto">
          <a:xfrm flipV="1">
            <a:off x="971550" y="3357563"/>
            <a:ext cx="21590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6636" name="Line 12"/>
          <p:cNvSpPr>
            <a:spLocks noChangeShapeType="1"/>
          </p:cNvSpPr>
          <p:nvPr/>
        </p:nvSpPr>
        <p:spPr bwMode="auto">
          <a:xfrm>
            <a:off x="4500563" y="3141663"/>
            <a:ext cx="358775" cy="1428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6638" name="Line 14"/>
          <p:cNvSpPr>
            <a:spLocks noChangeShapeType="1"/>
          </p:cNvSpPr>
          <p:nvPr/>
        </p:nvSpPr>
        <p:spPr bwMode="auto">
          <a:xfrm>
            <a:off x="4932363" y="3429000"/>
            <a:ext cx="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6639" name="Line 15"/>
          <p:cNvSpPr>
            <a:spLocks noChangeShapeType="1"/>
          </p:cNvSpPr>
          <p:nvPr/>
        </p:nvSpPr>
        <p:spPr bwMode="auto">
          <a:xfrm flipH="1">
            <a:off x="4500563" y="3500438"/>
            <a:ext cx="358775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CA07D38-A2C4-4B24-A9C4-6724E2FE374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5606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7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8" name="TextovéPole 10"/>
          <p:cNvSpPr txBox="1">
            <a:spLocks noChangeArrowheads="1"/>
          </p:cNvSpPr>
          <p:nvPr/>
        </p:nvSpPr>
        <p:spPr bwMode="auto">
          <a:xfrm>
            <a:off x="827088" y="1700213"/>
            <a:ext cx="76327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000">
              <a:latin typeface="Calibri" pitchFamily="34" charset="0"/>
            </a:endParaRPr>
          </a:p>
        </p:txBody>
      </p:sp>
      <p:sp>
        <p:nvSpPr>
          <p:cNvPr id="25609" name="Text Box 9"/>
          <p:cNvSpPr txBox="1">
            <a:spLocks noChangeArrowheads="1"/>
          </p:cNvSpPr>
          <p:nvPr/>
        </p:nvSpPr>
        <p:spPr bwMode="auto">
          <a:xfrm>
            <a:off x="395288" y="1268413"/>
            <a:ext cx="8497887" cy="447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342900" indent="-342900" algn="ctr">
              <a:spcBef>
                <a:spcPct val="50000"/>
              </a:spcBef>
            </a:pPr>
            <a:r>
              <a:rPr lang="cs-CZ" sz="2400" b="1"/>
              <a:t>Příklady aldehydů</a:t>
            </a:r>
          </a:p>
          <a:p>
            <a:pPr marL="342900" indent="-342900">
              <a:spcBef>
                <a:spcPct val="50000"/>
              </a:spcBef>
            </a:pPr>
            <a:endParaRPr lang="cs-CZ" sz="2400" b="1">
              <a:solidFill>
                <a:srgbClr val="EA851B"/>
              </a:solidFill>
            </a:endParaRPr>
          </a:p>
          <a:p>
            <a:pPr marL="342900" indent="-342900"/>
            <a:r>
              <a:rPr lang="cs-CZ" sz="2400">
                <a:solidFill>
                  <a:srgbClr val="33CC33"/>
                </a:solidFill>
              </a:rPr>
              <a:t>Formaldehyd, methanal HCHO</a:t>
            </a:r>
          </a:p>
          <a:p>
            <a:pPr marL="342900" indent="-342900"/>
            <a:endParaRPr lang="cs-CZ" sz="2400">
              <a:solidFill>
                <a:srgbClr val="33CC33"/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/>
              <a:t> za norm. podmínek štiplavý plyn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/>
              <a:t> vodný roztok se nazývá formalín (použití k dezinfekci a při zhotovování biologických preparátů)</a:t>
            </a:r>
          </a:p>
          <a:p>
            <a:pPr marL="342900" indent="-342900"/>
            <a:endParaRPr lang="cs-CZ" sz="2400"/>
          </a:p>
          <a:p>
            <a:pPr marL="342900" indent="-342900"/>
            <a:r>
              <a:rPr lang="cs-CZ" sz="2400"/>
              <a:t>Použití: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/>
              <a:t> při výrobě plastů např. bakelitu</a:t>
            </a:r>
          </a:p>
          <a:p>
            <a:pPr marL="342900" indent="-342900">
              <a:spcBef>
                <a:spcPct val="50000"/>
              </a:spcBef>
            </a:pPr>
            <a:endParaRPr lang="cs-CZ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2513884-B06B-4B65-81BA-B31A827C9BC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4582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3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4" name="TextovéPole 10"/>
          <p:cNvSpPr txBox="1">
            <a:spLocks noChangeArrowheads="1"/>
          </p:cNvSpPr>
          <p:nvPr/>
        </p:nvSpPr>
        <p:spPr bwMode="auto">
          <a:xfrm>
            <a:off x="827088" y="1700213"/>
            <a:ext cx="76327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000">
              <a:latin typeface="Calibri" pitchFamily="34" charset="0"/>
            </a:endParaRPr>
          </a:p>
        </p:txBody>
      </p:sp>
      <p:sp>
        <p:nvSpPr>
          <p:cNvPr id="24585" name="Text Box 9"/>
          <p:cNvSpPr txBox="1">
            <a:spLocks noChangeArrowheads="1"/>
          </p:cNvSpPr>
          <p:nvPr/>
        </p:nvSpPr>
        <p:spPr bwMode="auto">
          <a:xfrm>
            <a:off x="468313" y="1268413"/>
            <a:ext cx="8351837" cy="3560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342900" indent="-342900" algn="ctr">
              <a:spcBef>
                <a:spcPct val="50000"/>
              </a:spcBef>
            </a:pPr>
            <a:r>
              <a:rPr lang="cs-CZ" sz="2400" b="1"/>
              <a:t>Příklady aldehydů</a:t>
            </a:r>
          </a:p>
          <a:p>
            <a:pPr marL="342900" indent="-342900" algn="ctr">
              <a:spcBef>
                <a:spcPct val="50000"/>
              </a:spcBef>
            </a:pPr>
            <a:endParaRPr lang="cs-CZ" sz="2400" b="1"/>
          </a:p>
          <a:p>
            <a:pPr marL="342900" indent="-342900"/>
            <a:r>
              <a:rPr lang="cs-CZ" sz="2400">
                <a:solidFill>
                  <a:srgbClr val="33CC33"/>
                </a:solidFill>
              </a:rPr>
              <a:t>Acetaldehyd, ethanal CH</a:t>
            </a:r>
            <a:r>
              <a:rPr lang="cs-CZ" sz="2400" baseline="-25000">
                <a:solidFill>
                  <a:srgbClr val="33CC33"/>
                </a:solidFill>
              </a:rPr>
              <a:t>3</a:t>
            </a:r>
            <a:r>
              <a:rPr lang="cs-CZ" sz="2400">
                <a:solidFill>
                  <a:srgbClr val="33CC33"/>
                </a:solidFill>
              </a:rPr>
              <a:t> – CHO</a:t>
            </a:r>
          </a:p>
          <a:p>
            <a:pPr marL="342900" indent="-342900"/>
            <a:endParaRPr lang="cs-CZ" sz="2400">
              <a:solidFill>
                <a:srgbClr val="33CC33"/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/>
              <a:t> za norm podmínek bezbarvá, pronikavě zapáchající kapalina</a:t>
            </a:r>
          </a:p>
          <a:p>
            <a:pPr marL="342900" indent="-342900">
              <a:buFont typeface="Wingdings" pitchFamily="2" charset="2"/>
              <a:buChar char="§"/>
            </a:pPr>
            <a:endParaRPr lang="cs-CZ" sz="2400"/>
          </a:p>
          <a:p>
            <a:pPr marL="342900" indent="-342900">
              <a:buFont typeface="Wingdings" pitchFamily="2" charset="2"/>
              <a:buChar char="§"/>
            </a:pPr>
            <a:r>
              <a:rPr lang="cs-CZ" sz="2400"/>
              <a:t> polymerací vzniká pevná látka methaldehyd, který se používá jako palivo, tzv. tuhý líh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CF2F19C-63B6-49B2-8D04-FB55C394BBF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462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4" name="TextovéPole 10"/>
          <p:cNvSpPr txBox="1">
            <a:spLocks noChangeArrowheads="1"/>
          </p:cNvSpPr>
          <p:nvPr/>
        </p:nvSpPr>
        <p:spPr bwMode="auto">
          <a:xfrm>
            <a:off x="827088" y="1700213"/>
            <a:ext cx="76327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000">
              <a:latin typeface="Calibri" pitchFamily="34" charset="0"/>
            </a:endParaRPr>
          </a:p>
        </p:txBody>
      </p:sp>
      <p:sp>
        <p:nvSpPr>
          <p:cNvPr id="19465" name="Text Box 9"/>
          <p:cNvSpPr txBox="1">
            <a:spLocks noChangeArrowheads="1"/>
          </p:cNvSpPr>
          <p:nvPr/>
        </p:nvSpPr>
        <p:spPr bwMode="auto">
          <a:xfrm>
            <a:off x="323850" y="1341438"/>
            <a:ext cx="813593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19466" name="Text Box 10"/>
          <p:cNvSpPr txBox="1">
            <a:spLocks noChangeArrowheads="1"/>
          </p:cNvSpPr>
          <p:nvPr/>
        </p:nvSpPr>
        <p:spPr bwMode="auto">
          <a:xfrm>
            <a:off x="179388" y="1125538"/>
            <a:ext cx="8496300" cy="4291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342900" indent="-342900" algn="ctr">
              <a:spcBef>
                <a:spcPct val="50000"/>
              </a:spcBef>
            </a:pPr>
            <a:r>
              <a:rPr lang="cs-CZ" sz="2400"/>
              <a:t>Příklady aldehydů</a:t>
            </a:r>
          </a:p>
          <a:p>
            <a:pPr marL="342900" indent="-342900">
              <a:spcBef>
                <a:spcPct val="50000"/>
              </a:spcBef>
            </a:pPr>
            <a:endParaRPr lang="cs-CZ" sz="2400"/>
          </a:p>
          <a:p>
            <a:pPr marL="342900" indent="-342900"/>
            <a:r>
              <a:rPr lang="cs-CZ" sz="2400" b="1">
                <a:solidFill>
                  <a:srgbClr val="33CC33"/>
                </a:solidFill>
              </a:rPr>
              <a:t>Benzaldehyd C</a:t>
            </a:r>
            <a:r>
              <a:rPr lang="cs-CZ" sz="2400" b="1" baseline="-25000">
                <a:solidFill>
                  <a:srgbClr val="33CC33"/>
                </a:solidFill>
              </a:rPr>
              <a:t>6</a:t>
            </a:r>
            <a:r>
              <a:rPr lang="cs-CZ" sz="2400" b="1">
                <a:solidFill>
                  <a:srgbClr val="33CC33"/>
                </a:solidFill>
              </a:rPr>
              <a:t>H</a:t>
            </a:r>
            <a:r>
              <a:rPr lang="cs-CZ" sz="2400" b="1" baseline="-25000">
                <a:solidFill>
                  <a:srgbClr val="33CC33"/>
                </a:solidFill>
              </a:rPr>
              <a:t>5</a:t>
            </a:r>
            <a:r>
              <a:rPr lang="cs-CZ" sz="2400" b="1">
                <a:solidFill>
                  <a:srgbClr val="33CC33"/>
                </a:solidFill>
              </a:rPr>
              <a:t> – CHO</a:t>
            </a:r>
          </a:p>
          <a:p>
            <a:pPr marL="342900" indent="-342900"/>
            <a:endParaRPr lang="cs-CZ" sz="2400"/>
          </a:p>
          <a:p>
            <a:pPr marL="342900" indent="-342900">
              <a:buFont typeface="Wingdings" pitchFamily="2" charset="2"/>
              <a:buChar char="§"/>
            </a:pPr>
            <a:r>
              <a:rPr lang="cs-CZ" sz="2400"/>
              <a:t> za norm. podmínek bezbarvá kapalina hořkomandlové vůně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/>
              <a:t> je nejedovatý</a:t>
            </a:r>
          </a:p>
          <a:p>
            <a:pPr marL="342900" indent="-342900">
              <a:buFont typeface="Wingdings" pitchFamily="2" charset="2"/>
              <a:buChar char="§"/>
            </a:pPr>
            <a:endParaRPr lang="cs-CZ" sz="2400"/>
          </a:p>
          <a:p>
            <a:pPr marL="342900" indent="-342900"/>
            <a:r>
              <a:rPr lang="cs-CZ" sz="2400"/>
              <a:t>Použití: 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/>
              <a:t> v potravinářství jako aromatizační přísada 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/>
              <a:t> dále v kosmetice a k výrobě léčiv a barviv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3CA1D9B-E98A-4031-ADFA-65A50915B50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355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60" name="TextovéPole 10"/>
          <p:cNvSpPr txBox="1">
            <a:spLocks noChangeArrowheads="1"/>
          </p:cNvSpPr>
          <p:nvPr/>
        </p:nvSpPr>
        <p:spPr bwMode="auto">
          <a:xfrm>
            <a:off x="827088" y="1700213"/>
            <a:ext cx="76327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000">
              <a:latin typeface="Calibri" pitchFamily="34" charset="0"/>
            </a:endParaRPr>
          </a:p>
        </p:txBody>
      </p:sp>
      <p:sp>
        <p:nvSpPr>
          <p:cNvPr id="23561" name="Text Box 9"/>
          <p:cNvSpPr txBox="1">
            <a:spLocks noChangeArrowheads="1"/>
          </p:cNvSpPr>
          <p:nvPr/>
        </p:nvSpPr>
        <p:spPr bwMode="auto">
          <a:xfrm>
            <a:off x="250825" y="1268413"/>
            <a:ext cx="8569325" cy="5021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KETONY</a:t>
            </a:r>
          </a:p>
          <a:p>
            <a:pPr>
              <a:spcBef>
                <a:spcPct val="50000"/>
              </a:spcBef>
            </a:pPr>
            <a:endParaRPr lang="cs-CZ" sz="2400" b="1"/>
          </a:p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 sz="2400"/>
              <a:t>na karbonylovou skupinu vázány dva stejné či různé uhlovodíkové zbytky</a:t>
            </a:r>
          </a:p>
          <a:p>
            <a:r>
              <a:rPr lang="cs-CZ" sz="2400"/>
              <a:t>   R1 </a:t>
            </a:r>
          </a:p>
          <a:p>
            <a:r>
              <a:rPr lang="cs-CZ" sz="2400"/>
              <a:t>	</a:t>
            </a:r>
            <a:r>
              <a:rPr lang="cs-CZ" sz="2400">
                <a:solidFill>
                  <a:srgbClr val="EA851B"/>
                </a:solidFill>
              </a:rPr>
              <a:t>C = O</a:t>
            </a:r>
          </a:p>
          <a:p>
            <a:r>
              <a:rPr lang="cs-CZ" sz="2400"/>
              <a:t>   R2</a:t>
            </a:r>
          </a:p>
          <a:p>
            <a:pPr>
              <a:buFont typeface="Wingdings" pitchFamily="2" charset="2"/>
              <a:buChar char="Ø"/>
            </a:pPr>
            <a:r>
              <a:rPr lang="cs-CZ" sz="2400"/>
              <a:t> charakteristická skupina  </a:t>
            </a:r>
            <a:r>
              <a:rPr lang="cs-CZ" sz="2400" b="1"/>
              <a:t>       CO (ketonová skupina)</a:t>
            </a:r>
          </a:p>
          <a:p>
            <a:pPr>
              <a:buFont typeface="Wingdings" pitchFamily="2" charset="2"/>
              <a:buChar char="Ø"/>
            </a:pPr>
            <a:endParaRPr lang="cs-CZ" sz="2400"/>
          </a:p>
          <a:p>
            <a:pPr>
              <a:buFont typeface="Wingdings" pitchFamily="2" charset="2"/>
              <a:buChar char="Ø"/>
            </a:pPr>
            <a:r>
              <a:rPr lang="cs-CZ" sz="2400"/>
              <a:t>názvy se tvoří připojením přípona </a:t>
            </a:r>
            <a:r>
              <a:rPr lang="cs-CZ" sz="2400" b="1"/>
              <a:t>–on</a:t>
            </a:r>
            <a:r>
              <a:rPr lang="cs-CZ" sz="2400"/>
              <a:t> k názvu odpovídajícího uhlovodíku nebo se k názvům obou uhlovodíkových zbytků připojí skupinový název </a:t>
            </a:r>
            <a:r>
              <a:rPr lang="cs-CZ" sz="2400" b="1"/>
              <a:t>keton</a:t>
            </a:r>
            <a:endParaRPr lang="cs-CZ" sz="2400"/>
          </a:p>
          <a:p>
            <a:endParaRPr lang="cs-CZ" sz="2400"/>
          </a:p>
        </p:txBody>
      </p:sp>
      <p:sp>
        <p:nvSpPr>
          <p:cNvPr id="23563" name="Line 11"/>
          <p:cNvSpPr>
            <a:spLocks noChangeShapeType="1"/>
          </p:cNvSpPr>
          <p:nvPr/>
        </p:nvSpPr>
        <p:spPr bwMode="auto">
          <a:xfrm flipV="1">
            <a:off x="971550" y="3573463"/>
            <a:ext cx="287338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3564" name="Line 12"/>
          <p:cNvSpPr>
            <a:spLocks noChangeShapeType="1"/>
          </p:cNvSpPr>
          <p:nvPr/>
        </p:nvSpPr>
        <p:spPr bwMode="auto">
          <a:xfrm>
            <a:off x="4356100" y="4221163"/>
            <a:ext cx="2873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3565" name="Line 13"/>
          <p:cNvSpPr>
            <a:spLocks noChangeShapeType="1"/>
          </p:cNvSpPr>
          <p:nvPr/>
        </p:nvSpPr>
        <p:spPr bwMode="auto">
          <a:xfrm>
            <a:off x="4787900" y="4365625"/>
            <a:ext cx="0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3566" name="Line 14"/>
          <p:cNvSpPr>
            <a:spLocks noChangeShapeType="1"/>
          </p:cNvSpPr>
          <p:nvPr/>
        </p:nvSpPr>
        <p:spPr bwMode="auto">
          <a:xfrm>
            <a:off x="971550" y="3213100"/>
            <a:ext cx="287338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2437E44-3AD2-41D1-BAC8-D1C45FBEFA8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2534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5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6" name="TextovéPole 10"/>
          <p:cNvSpPr txBox="1">
            <a:spLocks noChangeArrowheads="1"/>
          </p:cNvSpPr>
          <p:nvPr/>
        </p:nvSpPr>
        <p:spPr bwMode="auto">
          <a:xfrm>
            <a:off x="827088" y="1700213"/>
            <a:ext cx="76327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000">
              <a:latin typeface="Calibri" pitchFamily="34" charset="0"/>
            </a:endParaRPr>
          </a:p>
        </p:txBody>
      </p:sp>
      <p:sp>
        <p:nvSpPr>
          <p:cNvPr id="22537" name="Text Box 9"/>
          <p:cNvSpPr txBox="1">
            <a:spLocks noChangeArrowheads="1"/>
          </p:cNvSpPr>
          <p:nvPr/>
        </p:nvSpPr>
        <p:spPr bwMode="auto">
          <a:xfrm>
            <a:off x="250825" y="1268413"/>
            <a:ext cx="7850188" cy="4656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342900" indent="-342900" algn="ctr">
              <a:spcBef>
                <a:spcPct val="50000"/>
              </a:spcBef>
            </a:pPr>
            <a:r>
              <a:rPr lang="cs-CZ" sz="2400" b="1"/>
              <a:t>Příklad ketonů</a:t>
            </a:r>
          </a:p>
          <a:p>
            <a:pPr marL="342900" indent="-342900" algn="ctr">
              <a:spcBef>
                <a:spcPct val="50000"/>
              </a:spcBef>
            </a:pPr>
            <a:endParaRPr lang="cs-CZ" sz="2400" b="1"/>
          </a:p>
          <a:p>
            <a:pPr marL="342900" indent="-342900"/>
            <a:r>
              <a:rPr lang="cs-CZ" sz="2400">
                <a:solidFill>
                  <a:srgbClr val="33CC33"/>
                </a:solidFill>
              </a:rPr>
              <a:t>Aceton, propanon, dimethylketon CH</a:t>
            </a:r>
            <a:r>
              <a:rPr lang="cs-CZ" sz="2400" baseline="-25000">
                <a:solidFill>
                  <a:srgbClr val="33CC33"/>
                </a:solidFill>
              </a:rPr>
              <a:t>3</a:t>
            </a:r>
            <a:r>
              <a:rPr lang="cs-CZ" sz="2400">
                <a:solidFill>
                  <a:srgbClr val="33CC33"/>
                </a:solidFill>
              </a:rPr>
              <a:t> – CO – CH</a:t>
            </a:r>
            <a:r>
              <a:rPr lang="cs-CZ" sz="2400" baseline="-25000">
                <a:solidFill>
                  <a:srgbClr val="33CC33"/>
                </a:solidFill>
              </a:rPr>
              <a:t>3</a:t>
            </a:r>
            <a:endParaRPr lang="cs-CZ" sz="2400">
              <a:solidFill>
                <a:srgbClr val="33CC33"/>
              </a:solidFill>
            </a:endParaRPr>
          </a:p>
          <a:p>
            <a:pPr marL="342900" indent="-342900"/>
            <a:endParaRPr lang="cs-CZ" sz="2400">
              <a:solidFill>
                <a:srgbClr val="33CC33"/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/>
              <a:t> nejjednodušší a nejdůležitější keton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/>
              <a:t> prchavá kapalina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/>
              <a:t> páry acetonu ve směsi se vzduchem jsou výbušné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/>
              <a:t> mísitelný s vodou v každém poměru</a:t>
            </a:r>
          </a:p>
          <a:p>
            <a:pPr marL="342900" indent="-342900">
              <a:buFont typeface="Wingdings" pitchFamily="2" charset="2"/>
              <a:buNone/>
            </a:pPr>
            <a:endParaRPr lang="cs-CZ" sz="2400" u="sng"/>
          </a:p>
          <a:p>
            <a:pPr marL="342900" indent="-342900">
              <a:buFont typeface="Wingdings" pitchFamily="2" charset="2"/>
              <a:buNone/>
            </a:pPr>
            <a:r>
              <a:rPr lang="cs-CZ" sz="2400" u="sng"/>
              <a:t>Použití</a:t>
            </a:r>
            <a:r>
              <a:rPr lang="cs-CZ" sz="2400"/>
              <a:t>: 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/>
              <a:t> jako rozpouštědlo barev a laků, 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/>
              <a:t> pro výrobu některých léčiv  aorg. sloučenin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F84AA0A3-2B6B-4C87-AA4E-4AAE137BFC2C}" type="slidenum">
              <a:rPr lang="cs-CZ"/>
              <a:pPr>
                <a:defRPr/>
              </a:pPr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TextovéPole 9"/>
          <p:cNvSpPr txBox="1">
            <a:spLocks noChangeArrowheads="1"/>
          </p:cNvSpPr>
          <p:nvPr/>
        </p:nvSpPr>
        <p:spPr bwMode="auto">
          <a:xfrm>
            <a:off x="3405188" y="1079500"/>
            <a:ext cx="2379662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3200" b="1">
                <a:latin typeface="Calibri" pitchFamily="34" charset="0"/>
              </a:rPr>
              <a:t>Souhrn učiva</a:t>
            </a:r>
          </a:p>
        </p:txBody>
      </p:sp>
      <p:sp>
        <p:nvSpPr>
          <p:cNvPr id="17416" name="TextovéPole 10"/>
          <p:cNvSpPr txBox="1">
            <a:spLocks noChangeArrowheads="1"/>
          </p:cNvSpPr>
          <p:nvPr/>
        </p:nvSpPr>
        <p:spPr bwMode="auto">
          <a:xfrm>
            <a:off x="827088" y="1765300"/>
            <a:ext cx="763270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/>
            <a:r>
              <a:rPr lang="cs-CZ" sz="2000">
                <a:latin typeface="Calibri" pitchFamily="34" charset="0"/>
              </a:rPr>
              <a:t>Otázky pro opakování</a:t>
            </a:r>
          </a:p>
          <a:p>
            <a:pPr marL="342900" indent="-342900"/>
            <a:endParaRPr lang="cs-CZ" sz="2000"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r>
              <a:rPr lang="cs-CZ" sz="2000">
                <a:latin typeface="Calibri" pitchFamily="34" charset="0"/>
              </a:rPr>
              <a:t>Jakou skupinu obsahují ve vzorci aldehydy a ketony?</a:t>
            </a:r>
          </a:p>
          <a:p>
            <a:pPr marL="342900" indent="-342900">
              <a:buFontTx/>
              <a:buAutoNum type="arabicPeriod"/>
            </a:pPr>
            <a:r>
              <a:rPr lang="cs-CZ" sz="2000">
                <a:latin typeface="Calibri" pitchFamily="34" charset="0"/>
              </a:rPr>
              <a:t>Napiš příponu a charakteristickou skupinu aldehydů.</a:t>
            </a:r>
          </a:p>
          <a:p>
            <a:pPr marL="342900" indent="-342900">
              <a:buFontTx/>
              <a:buAutoNum type="arabicPeriod"/>
            </a:pPr>
            <a:r>
              <a:rPr lang="cs-CZ" sz="2000">
                <a:latin typeface="Calibri" pitchFamily="34" charset="0"/>
              </a:rPr>
              <a:t>Napiš příponu a charakteristickou skupinu ketonů.</a:t>
            </a:r>
          </a:p>
          <a:p>
            <a:pPr marL="342900" indent="-342900">
              <a:buFontTx/>
              <a:buAutoNum type="arabicPeriod"/>
            </a:pPr>
            <a:r>
              <a:rPr lang="cs-CZ" sz="2000">
                <a:latin typeface="Calibri" pitchFamily="34" charset="0"/>
              </a:rPr>
              <a:t>Jaký je vzorec formaldehydu a k čemu se používá?</a:t>
            </a:r>
          </a:p>
          <a:p>
            <a:pPr marL="342900" indent="-342900">
              <a:buFontTx/>
              <a:buAutoNum type="arabicPeriod"/>
            </a:pPr>
            <a:r>
              <a:rPr lang="cs-CZ" sz="2000">
                <a:latin typeface="Calibri" pitchFamily="34" charset="0"/>
              </a:rPr>
              <a:t>Jaký je vzorec acetonu a k čemu se používá?</a:t>
            </a:r>
          </a:p>
          <a:p>
            <a:pPr marL="342900" indent="-342900">
              <a:buFontTx/>
              <a:buAutoNum type="arabicPeriod"/>
            </a:pPr>
            <a:endParaRPr lang="cs-CZ" sz="2000"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endParaRPr lang="cs-CZ" sz="20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CEFC1781-FA8F-42E5-885F-35FBF9EE13EF}" type="slidenum">
              <a:rPr lang="cs-CZ"/>
              <a:pPr>
                <a:defRPr/>
              </a:pPr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TextovéPole 9"/>
          <p:cNvSpPr txBox="1">
            <a:spLocks noChangeArrowheads="1"/>
          </p:cNvSpPr>
          <p:nvPr/>
        </p:nvSpPr>
        <p:spPr bwMode="auto">
          <a:xfrm>
            <a:off x="3276600" y="1079500"/>
            <a:ext cx="2586038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3200" b="1">
                <a:latin typeface="Calibri" pitchFamily="34" charset="0"/>
              </a:rPr>
              <a:t>Použité zdroje</a:t>
            </a:r>
          </a:p>
        </p:txBody>
      </p:sp>
      <p:sp>
        <p:nvSpPr>
          <p:cNvPr id="18444" name="Text Box 12"/>
          <p:cNvSpPr txBox="1">
            <a:spLocks noChangeArrowheads="1"/>
          </p:cNvSpPr>
          <p:nvPr/>
        </p:nvSpPr>
        <p:spPr bwMode="auto">
          <a:xfrm>
            <a:off x="323850" y="1773238"/>
            <a:ext cx="7488238" cy="2152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  <a:p>
            <a:r>
              <a:rPr lang="cs-CZ"/>
              <a:t>RNDr. BLAŽEK,CSc., Jaroslav; RNDr. FABINI, Ján. </a:t>
            </a:r>
            <a:r>
              <a:rPr lang="cs-CZ" i="1"/>
              <a:t>Chemie pro studijní obory SOŠ a SOU nechemického zaměření</a:t>
            </a:r>
            <a:r>
              <a:rPr lang="cs-CZ"/>
              <a:t>. Praha: SPN, 1999, ISBN 80-7235-104-4. </a:t>
            </a:r>
          </a:p>
          <a:p>
            <a:endParaRPr lang="cs-CZ"/>
          </a:p>
          <a:p>
            <a:r>
              <a:rPr lang="cs-CZ"/>
              <a:t>Materiály SŠST, Čelakovského 5, Ústí nad Labem</a:t>
            </a:r>
          </a:p>
          <a:p>
            <a:pPr>
              <a:spcBef>
                <a:spcPct val="50000"/>
              </a:spcBef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743</TotalTime>
  <Words>572</Words>
  <Application>Microsoft Office PowerPoint</Application>
  <PresentationFormat>Předvádění na obrazovce (4:3)</PresentationFormat>
  <Paragraphs>139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6" baseType="lpstr">
      <vt:lpstr>Calibri</vt:lpstr>
      <vt:lpstr>Arial</vt:lpstr>
      <vt:lpstr>Times New Roman</vt:lpstr>
      <vt:lpstr>Book Antiqua</vt:lpstr>
      <vt:lpstr>Wingdings</vt:lpstr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Josef</cp:lastModifiedBy>
  <cp:revision>43</cp:revision>
  <dcterms:created xsi:type="dcterms:W3CDTF">2010-11-01T23:40:31Z</dcterms:created>
  <dcterms:modified xsi:type="dcterms:W3CDTF">2005-01-01T02:38:04Z</dcterms:modified>
</cp:coreProperties>
</file>