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65" r:id="rId5"/>
    <p:sldId id="264" r:id="rId6"/>
    <p:sldId id="263" r:id="rId7"/>
    <p:sldId id="262" r:id="rId8"/>
    <p:sldId id="261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B25F5FD-1E5E-4BF4-97C1-CBDBC0815953}" type="datetimeFigureOut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ED40862-4622-4253-9AAF-5C24075D6E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5278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2C9BA-3F3A-4529-B452-C3FAA1714B9B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EF018-D5FD-4071-BF01-00604EF8B2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764C-822A-48DF-BA59-D7503EC7D3E4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51850-8F96-4A88-9292-620B8F5665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C5C8C-69DF-4B33-B000-8C4B2BB4FEC4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AA280-BDBF-49BE-9C20-EB8DE0102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048E5-4B70-4205-9824-9FA456A345A5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F941B-3B8D-4022-B132-3C7502169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A849F-DA56-434F-A663-CA1887DABA33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5AD5C-B40B-4E3D-813A-340668900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F9D5A-25A0-4C76-BE7B-3C8BC50BFD86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D8B86-CB75-478E-80AC-3956A6F53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CA5FB-86A8-4FC7-8E32-4B80A546F1C2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AE95E-40C3-4021-A829-123F3E286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EB7D5-2327-4AE4-8F3A-A3B12B533FA8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9F37B-742B-4E87-91EE-4F5B178FC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6629F-41C8-4E14-80B8-E7C641FCA798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FC228-3529-4F22-8851-EADDA240B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EBF08-08A3-442B-A814-40814D572B9A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212BD-7F19-4514-98BE-49FB20B3CA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260A1-A36F-4851-8A96-3905C88CED4F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A702E-57FC-48A9-AC67-0258865371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6261E33-E85E-4909-AB4E-03B8904C0C62}" type="datetime1">
              <a:rPr lang="cs-CZ"/>
              <a:pPr>
                <a:defRPr/>
              </a:pPr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F2CA32B-CC7D-4FCE-A8B8-01BE36512D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1310656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24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Definice, rozdělení a příprava polymerů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Makromolekulární látky, polymer, monomer, polykondenzace, polymerace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Chemie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Anna Mazáčová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dataprojektor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a 2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ročník, žáci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17 let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strana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/>
              <a:t>POLYMERY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14B9499-00C5-4727-BD8B-2DF01EEFDFFA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VY_32_</a:t>
            </a:r>
            <a:r>
              <a:rPr lang="cs-CZ" sz="2400" b="1" dirty="0" smtClean="0"/>
              <a:t>INOVACE_24</a:t>
            </a:r>
            <a:r>
              <a:rPr lang="cs-CZ" sz="2400" b="1" dirty="0" smtClean="0">
                <a:latin typeface="Calibri" pitchFamily="34" charset="0"/>
              </a:rPr>
              <a:t>_</a:t>
            </a:r>
            <a:r>
              <a:rPr lang="cs-CZ" sz="2400" b="1" dirty="0" smtClean="0"/>
              <a:t>480</a:t>
            </a:r>
            <a:endParaRPr lang="cs-CZ" sz="2400" b="1" dirty="0"/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1B9E614-D317-4E6D-A6DB-E4EC96E68825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10"/>
          <p:cNvSpPr txBox="1">
            <a:spLocks noChangeArrowheads="1"/>
          </p:cNvSpPr>
          <p:nvPr/>
        </p:nvSpPr>
        <p:spPr bwMode="auto">
          <a:xfrm>
            <a:off x="827088" y="1700213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1124744"/>
            <a:ext cx="87849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POLYMERY</a:t>
            </a:r>
          </a:p>
          <a:p>
            <a:endParaRPr lang="cs-CZ" sz="24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makromolekulární látky, které jsou sestaveny z mnoha stavebních jednotek – stejné nebo různé – mnohokrát se opakující.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např</a:t>
            </a:r>
            <a:r>
              <a:rPr lang="cs-CZ" sz="2400" dirty="0"/>
              <a:t>. molekula butadienového kaučuku obsahuje přibližně 3000 stejných stavebních </a:t>
            </a:r>
            <a:r>
              <a:rPr lang="cs-CZ" sz="2400" dirty="0" smtClean="0"/>
              <a:t>jednotek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– CH</a:t>
            </a:r>
            <a:r>
              <a:rPr lang="cs-CZ" sz="2400" baseline="-25000" dirty="0"/>
              <a:t>2</a:t>
            </a:r>
            <a:r>
              <a:rPr lang="cs-CZ" sz="2400" dirty="0"/>
              <a:t> – CH = CH – CH</a:t>
            </a:r>
            <a:r>
              <a:rPr lang="cs-CZ" sz="2400" baseline="-25000" dirty="0"/>
              <a:t>2</a:t>
            </a:r>
            <a:r>
              <a:rPr lang="cs-CZ" sz="2400" dirty="0"/>
              <a:t> –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stavební jednotkou makromolekuly je jednoduchá organická sloučenina tzv. </a:t>
            </a:r>
            <a:r>
              <a:rPr lang="cs-CZ" sz="2400" b="1" dirty="0">
                <a:solidFill>
                  <a:srgbClr val="FF0000"/>
                </a:solidFill>
              </a:rPr>
              <a:t>monomer</a:t>
            </a:r>
            <a:r>
              <a:rPr lang="cs-CZ" sz="2400" dirty="0"/>
              <a:t>. Tyto stavební jednotky se v makromolekule mnohokrát opakují. Vzniká polymer.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>
                <a:solidFill>
                  <a:srgbClr val="FF0000"/>
                </a:solidFill>
              </a:rPr>
              <a:t>Polymer</a:t>
            </a:r>
            <a:r>
              <a:rPr lang="cs-CZ" sz="2400" dirty="0"/>
              <a:t> je makromolekulární látka složená z mnoha tisíc monomerů.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71234EC-7047-4C6C-863D-EA05DFF6FB26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79512" y="1196752"/>
            <a:ext cx="8784976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Rozdělení makromolekulárních látek</a:t>
            </a:r>
            <a:r>
              <a:rPr lang="cs-CZ" sz="2800" b="1" dirty="0" smtClean="0"/>
              <a:t>:</a:t>
            </a:r>
          </a:p>
          <a:p>
            <a:endParaRPr lang="cs-CZ" sz="2400" dirty="0" smtClean="0"/>
          </a:p>
          <a:p>
            <a:endParaRPr lang="cs-CZ" sz="2400" dirty="0"/>
          </a:p>
          <a:p>
            <a:pPr lvl="0"/>
            <a:r>
              <a:rPr lang="cs-CZ" sz="2400" dirty="0" smtClean="0"/>
              <a:t>1. </a:t>
            </a:r>
            <a:r>
              <a:rPr lang="cs-CZ" sz="2400" dirty="0" smtClean="0">
                <a:solidFill>
                  <a:schemeClr val="accent1"/>
                </a:solidFill>
              </a:rPr>
              <a:t>přírodní</a:t>
            </a:r>
            <a:r>
              <a:rPr lang="cs-CZ" sz="2400" dirty="0" smtClean="0"/>
              <a:t> </a:t>
            </a:r>
            <a:r>
              <a:rPr lang="cs-CZ" sz="2400" dirty="0"/>
              <a:t>– vznikají v rostlinách nebo v živočišných organismech složitými biochemickými </a:t>
            </a:r>
            <a:r>
              <a:rPr lang="cs-CZ" sz="2400" dirty="0" smtClean="0"/>
              <a:t>procesy</a:t>
            </a:r>
          </a:p>
          <a:p>
            <a:pPr marL="457200" lvl="0" indent="-457200">
              <a:buAutoNum type="arabicPeriod"/>
            </a:pPr>
            <a:endParaRPr lang="cs-CZ" sz="2400" dirty="0"/>
          </a:p>
          <a:p>
            <a:pPr lvl="0"/>
            <a:endParaRPr lang="cs-CZ" sz="2400" dirty="0"/>
          </a:p>
          <a:p>
            <a:pPr lvl="0"/>
            <a:r>
              <a:rPr lang="cs-CZ" sz="2400" dirty="0" smtClean="0"/>
              <a:t>2. </a:t>
            </a:r>
            <a:r>
              <a:rPr lang="cs-CZ" sz="2400" dirty="0" smtClean="0">
                <a:solidFill>
                  <a:schemeClr val="accent1"/>
                </a:solidFill>
              </a:rPr>
              <a:t>syntetické</a:t>
            </a:r>
            <a:r>
              <a:rPr lang="cs-CZ" sz="2400" dirty="0" smtClean="0"/>
              <a:t> </a:t>
            </a:r>
            <a:r>
              <a:rPr lang="cs-CZ" sz="2400" dirty="0"/>
              <a:t>– vyrábí se z jednoduchých organických sloučenin reakcemi (polymerace a kondenzace)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94F18DB-D875-41AF-850A-4833C01CF6B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23528" y="1196752"/>
            <a:ext cx="871296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/>
              <a:t>Polymerační stupeň</a:t>
            </a:r>
            <a:r>
              <a:rPr lang="cs-CZ" sz="2400" dirty="0"/>
              <a:t> </a:t>
            </a:r>
            <a:r>
              <a:rPr lang="cs-CZ" sz="2400" b="1" dirty="0"/>
              <a:t>– n</a:t>
            </a:r>
            <a:r>
              <a:rPr lang="cs-CZ" sz="2400" dirty="0"/>
              <a:t> </a:t>
            </a:r>
            <a:endParaRPr lang="cs-CZ" sz="2400" dirty="0" smtClean="0"/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je </a:t>
            </a:r>
            <a:r>
              <a:rPr lang="cs-CZ" sz="2400" dirty="0"/>
              <a:t>počet stavebních jednotek jednoho nebo více monomerů, z nichž je tvořena makromolekula polymeru.</a:t>
            </a:r>
          </a:p>
          <a:p>
            <a:r>
              <a:rPr lang="cs-CZ" sz="2400" dirty="0"/>
              <a:t> 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u="sng" dirty="0"/>
              <a:t>Vlastnosti syntetických polymerů</a:t>
            </a:r>
            <a:r>
              <a:rPr lang="cs-CZ" sz="2400" dirty="0"/>
              <a:t>: </a:t>
            </a:r>
            <a:endParaRPr lang="cs-CZ" sz="2400" dirty="0" smtClean="0"/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závisí na polymeračním </a:t>
            </a:r>
            <a:r>
              <a:rPr lang="cs-CZ" sz="2400" dirty="0"/>
              <a:t>stupni jejich makromolekul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tvaru a struktuře makromolekul (struktura ovlivňuje fyzikální vlastnosti polymerů)</a:t>
            </a:r>
          </a:p>
          <a:p>
            <a:r>
              <a:rPr lang="cs-CZ" sz="2400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6390F95-4435-4965-8EA3-C575D591589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20650" y="1124744"/>
            <a:ext cx="884383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Druhy řetězců makromolekul</a:t>
            </a:r>
            <a:r>
              <a:rPr lang="cs-CZ" sz="2800" dirty="0"/>
              <a:t>:</a:t>
            </a:r>
          </a:p>
          <a:p>
            <a:r>
              <a:rPr lang="cs-CZ" sz="2800" dirty="0"/>
              <a:t> 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lineární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rozvětvený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síťovaný</a:t>
            </a:r>
          </a:p>
          <a:p>
            <a:r>
              <a:rPr lang="cs-CZ" sz="2400" dirty="0"/>
              <a:t> </a:t>
            </a:r>
          </a:p>
          <a:p>
            <a:r>
              <a:rPr lang="cs-CZ" sz="2400" u="sng" dirty="0"/>
              <a:t>Polymery s lineárními a rozvětvenými</a:t>
            </a:r>
            <a:r>
              <a:rPr lang="cs-CZ" sz="2400" dirty="0"/>
              <a:t> řetězci zahříváním měknou a dají se tvarovat, ochlazením tuhnou. Proces se dá opakovat, aniž se látka chemicky změní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u="sng" dirty="0"/>
              <a:t>Polymery se síťovanými řetězci</a:t>
            </a:r>
            <a:r>
              <a:rPr lang="cs-CZ" sz="2400" dirty="0"/>
              <a:t> tvrdnou a stávají se nerozpustnými a netavitelnými. Přitom se chemicky mění a tato změna je nevratná.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0904E96-78E8-462A-B042-75A85C6F197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79512" y="1196752"/>
            <a:ext cx="878497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Polymerace</a:t>
            </a:r>
            <a:endParaRPr lang="cs-CZ" sz="28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j</a:t>
            </a:r>
            <a:r>
              <a:rPr lang="cs-CZ" sz="2400" dirty="0" smtClean="0"/>
              <a:t>e </a:t>
            </a:r>
            <a:r>
              <a:rPr lang="cs-CZ" sz="2400" dirty="0"/>
              <a:t>chemická reakce, při které se velký počet molekul monomeru spojuje v makromolekulu polymeru, přičemž </a:t>
            </a:r>
            <a:r>
              <a:rPr lang="cs-CZ" sz="2400" u="sng" dirty="0">
                <a:solidFill>
                  <a:schemeClr val="accent1"/>
                </a:solidFill>
              </a:rPr>
              <a:t>nevzniká žádný vedlejší </a:t>
            </a:r>
            <a:r>
              <a:rPr lang="cs-CZ" sz="2400" u="sng" dirty="0" smtClean="0">
                <a:solidFill>
                  <a:schemeClr val="accent1"/>
                </a:solidFill>
              </a:rPr>
              <a:t>produkt</a:t>
            </a:r>
            <a:r>
              <a:rPr lang="cs-CZ" sz="2400" dirty="0" smtClean="0"/>
              <a:t> </a:t>
            </a:r>
            <a:endParaRPr lang="cs-CZ" sz="2400" dirty="0"/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A + A + A + A +……  → A-A-A-A-…..</a:t>
            </a:r>
          </a:p>
          <a:p>
            <a:r>
              <a:rPr lang="cs-CZ" sz="2400" dirty="0"/>
              <a:t>molekuly			makromolekula</a:t>
            </a:r>
          </a:p>
          <a:p>
            <a:r>
              <a:rPr lang="cs-CZ" sz="2400" dirty="0"/>
              <a:t>monomeru			polymeru</a:t>
            </a:r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V molekule monomeru musí být přítomna alespoň jedna dvojná vazba. K zahájení polymerace je nutná přítomnost malého množství činidla tzv. iniciátoru.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EB072F7-FC41-4D4C-A4ED-89B19B35F71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14077" y="1226096"/>
            <a:ext cx="891584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Polykondenzace</a:t>
            </a:r>
          </a:p>
          <a:p>
            <a:endParaRPr lang="cs-CZ" sz="28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chemická </a:t>
            </a:r>
            <a:r>
              <a:rPr lang="cs-CZ" sz="2400" dirty="0"/>
              <a:t>reakce, při níž se velký počet molekul dvou monomerů </a:t>
            </a:r>
            <a:r>
              <a:rPr lang="cs-CZ" sz="2400" dirty="0" smtClean="0"/>
              <a:t>vzájemně </a:t>
            </a:r>
            <a:r>
              <a:rPr lang="cs-CZ" sz="2400" dirty="0"/>
              <a:t>váže do makromolekuly polymeru, přičemž vzniká ještě mnoho molekul jednoduché sloučeniny</a:t>
            </a:r>
            <a:r>
              <a:rPr lang="cs-CZ" sz="2400" dirty="0" smtClean="0"/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reagující monomery obsahují </a:t>
            </a:r>
            <a:r>
              <a:rPr lang="cs-CZ" sz="2400" dirty="0"/>
              <a:t>charakteristické </a:t>
            </a:r>
            <a:r>
              <a:rPr lang="cs-CZ" sz="2400" dirty="0" smtClean="0"/>
              <a:t>skupiny</a:t>
            </a:r>
          </a:p>
          <a:p>
            <a:r>
              <a:rPr lang="cs-CZ" sz="2400" dirty="0" smtClean="0"/>
              <a:t> -COOH	karboxylová skupina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-OH		hydroxylová skupina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-CHO		karbonylová skupina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NH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		aminoskupina</a:t>
            </a:r>
            <a:r>
              <a:rPr lang="cs-CZ" sz="2400" baseline="-25000" dirty="0" smtClean="0"/>
              <a:t>		</a:t>
            </a:r>
            <a:endParaRPr lang="cs-CZ" sz="2400" dirty="0"/>
          </a:p>
          <a:p>
            <a:r>
              <a:rPr lang="cs-CZ" sz="2400" dirty="0"/>
              <a:t> 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4F28ABA-9A45-4780-A017-AE0B3A569D0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215516" y="1116746"/>
            <a:ext cx="871296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Polykondenzace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Příklad reakce:</a:t>
            </a:r>
          </a:p>
          <a:p>
            <a:endParaRPr lang="cs-CZ" sz="2400" dirty="0"/>
          </a:p>
          <a:p>
            <a:r>
              <a:rPr lang="cs-CZ" sz="2400" dirty="0"/>
              <a:t>n A + n B → makromolekula polymeru + n C</a:t>
            </a:r>
          </a:p>
          <a:p>
            <a:r>
              <a:rPr lang="cs-CZ" sz="2400" dirty="0"/>
              <a:t> </a:t>
            </a:r>
          </a:p>
          <a:p>
            <a:r>
              <a:rPr lang="cs-CZ" sz="2400" dirty="0">
                <a:solidFill>
                  <a:srgbClr val="FF0000"/>
                </a:solidFill>
              </a:rPr>
              <a:t>A, B </a:t>
            </a:r>
            <a:r>
              <a:rPr lang="cs-CZ" sz="2400" dirty="0"/>
              <a:t>jsou monomery</a:t>
            </a:r>
          </a:p>
          <a:p>
            <a:r>
              <a:rPr lang="cs-CZ" sz="2400" dirty="0">
                <a:solidFill>
                  <a:srgbClr val="FF0000"/>
                </a:solidFill>
              </a:rPr>
              <a:t>C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vznikající vedlejší produkt </a:t>
            </a:r>
            <a:r>
              <a:rPr lang="cs-CZ" sz="2400" dirty="0"/>
              <a:t>(H</a:t>
            </a:r>
            <a:r>
              <a:rPr lang="cs-CZ" sz="2400" baseline="-25000" dirty="0"/>
              <a:t>2</a:t>
            </a:r>
            <a:r>
              <a:rPr lang="cs-CZ" sz="2400" dirty="0"/>
              <a:t>O, NH</a:t>
            </a:r>
            <a:r>
              <a:rPr lang="cs-CZ" sz="2400" baseline="-25000" dirty="0"/>
              <a:t>3</a:t>
            </a:r>
            <a:r>
              <a:rPr lang="cs-CZ" sz="2400" dirty="0"/>
              <a:t>, </a:t>
            </a:r>
            <a:r>
              <a:rPr lang="cs-CZ" sz="2400" dirty="0" err="1"/>
              <a:t>HCl</a:t>
            </a:r>
            <a:r>
              <a:rPr lang="cs-CZ" sz="2400" dirty="0"/>
              <a:t> apod.)</a:t>
            </a:r>
          </a:p>
          <a:p>
            <a:r>
              <a:rPr lang="cs-CZ" sz="2400" dirty="0">
                <a:solidFill>
                  <a:srgbClr val="FF0000"/>
                </a:solidFill>
              </a:rPr>
              <a:t>n</a:t>
            </a:r>
            <a:r>
              <a:rPr lang="cs-CZ" sz="2400" dirty="0"/>
              <a:t> počet reagujících a vznikajících molekul reaktantů A, B a produktu C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při polykondenzaci má produkt jiné chemické složení než výchozí látky.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4C6799B-F5F3-429B-9E8F-ACA3A772EA2E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17416" name="TextovéPole 10"/>
          <p:cNvSpPr txBox="1">
            <a:spLocks noChangeArrowheads="1"/>
          </p:cNvSpPr>
          <p:nvPr/>
        </p:nvSpPr>
        <p:spPr bwMode="auto">
          <a:xfrm>
            <a:off x="539552" y="1812925"/>
            <a:ext cx="76327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Calibri" pitchFamily="34" charset="0"/>
              </a:rPr>
              <a:t>Otázky pro </a:t>
            </a:r>
            <a:r>
              <a:rPr lang="cs-CZ" sz="2000" dirty="0" smtClean="0">
                <a:latin typeface="Calibri" pitchFamily="34" charset="0"/>
              </a:rPr>
              <a:t>opakování</a:t>
            </a:r>
          </a:p>
          <a:p>
            <a:endParaRPr lang="cs-CZ" sz="2000" dirty="0">
              <a:latin typeface="Calibri" pitchFamily="34" charset="0"/>
            </a:endParaRPr>
          </a:p>
          <a:p>
            <a:pPr marL="457200" indent="-457200">
              <a:buAutoNum type="arabicPeriod"/>
            </a:pPr>
            <a:r>
              <a:rPr lang="cs-CZ" sz="2000" dirty="0" smtClean="0">
                <a:latin typeface="Calibri" pitchFamily="34" charset="0"/>
              </a:rPr>
              <a:t>Definuj monomer, polymer, makromolekulární látka, polymerační stupeň.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Calibri" pitchFamily="34" charset="0"/>
              </a:rPr>
              <a:t>Z následujících sloučenin vyberte ty, které mají schopnost polymerovat: 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libri" pitchFamily="34" charset="0"/>
              </a:rPr>
              <a:t>CH</a:t>
            </a:r>
            <a:r>
              <a:rPr lang="cs-CZ" sz="2000" baseline="-25000" dirty="0" smtClean="0">
                <a:latin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</a:rPr>
              <a:t> –COOH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libri" pitchFamily="34" charset="0"/>
              </a:rPr>
              <a:t>CH</a:t>
            </a:r>
            <a:r>
              <a:rPr lang="cs-CZ" sz="2000" baseline="-25000" dirty="0" smtClean="0">
                <a:latin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</a:rPr>
              <a:t> = CH</a:t>
            </a:r>
            <a:r>
              <a:rPr lang="cs-CZ" sz="2000" baseline="-25000" dirty="0" smtClean="0">
                <a:latin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</a:rPr>
              <a:t> 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libri" pitchFamily="34" charset="0"/>
              </a:rPr>
              <a:t>1,3-butadien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libri" pitchFamily="34" charset="0"/>
              </a:rPr>
              <a:t>styren</a:t>
            </a:r>
          </a:p>
          <a:p>
            <a:r>
              <a:rPr lang="cs-CZ" sz="2000" dirty="0" smtClean="0">
                <a:latin typeface="Calibri" panose="020F0502020204030204" pitchFamily="34" charset="0"/>
              </a:rPr>
              <a:t>3. Vysvětlete mechanismus polymerace.</a:t>
            </a:r>
          </a:p>
          <a:p>
            <a:r>
              <a:rPr lang="cs-CZ" sz="2000" dirty="0" smtClean="0">
                <a:latin typeface="Calibri" pitchFamily="34" charset="0"/>
              </a:rPr>
              <a:t>4. Nakreslete a popište druhy řetězců polymeru.</a:t>
            </a:r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E635B77-3E55-4C49-97BF-54C6071388F9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Použité zdroje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2132856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RNDr. </a:t>
            </a:r>
            <a:r>
              <a:rPr lang="cs-CZ" dirty="0" err="1"/>
              <a:t>BLAŽEK,CSc</a:t>
            </a:r>
            <a:r>
              <a:rPr lang="cs-CZ" dirty="0"/>
              <a:t>., Jaroslav; RNDr. FABINI, Ján. </a:t>
            </a:r>
            <a:r>
              <a:rPr lang="cs-CZ" i="1" dirty="0"/>
              <a:t>Chemie pro studijní obory SOŠ a SOU nechemického zaměření</a:t>
            </a:r>
            <a:r>
              <a:rPr lang="cs-CZ" dirty="0"/>
              <a:t>. Praha: SPN, 1999, ISBN 80-7235-104-4.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</TotalTime>
  <Words>340</Words>
  <Application>Microsoft Office PowerPoint</Application>
  <PresentationFormat>Předvádění na obrazovce (4:3)</PresentationFormat>
  <Paragraphs>131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47</cp:revision>
  <dcterms:created xsi:type="dcterms:W3CDTF">2010-11-01T23:40:31Z</dcterms:created>
  <dcterms:modified xsi:type="dcterms:W3CDTF">2013-11-25T18:44:49Z</dcterms:modified>
</cp:coreProperties>
</file>