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60" r:id="rId5"/>
    <p:sldId id="257" r:id="rId6"/>
    <p:sldId id="258" r:id="rId7"/>
    <p:sldId id="259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34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9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C59B67-B907-4D76-BC12-756E0870F727}" type="doc">
      <dgm:prSet loTypeId="urn:microsoft.com/office/officeart/2005/8/layout/vList2" loCatId="list" qsTypeId="urn:microsoft.com/office/officeart/2005/8/quickstyle/simple3" qsCatId="simple" csTypeId="urn:microsoft.com/office/officeart/2005/8/colors/colorful1" csCatId="colorful"/>
      <dgm:spPr/>
      <dgm:t>
        <a:bodyPr/>
        <a:lstStyle/>
        <a:p>
          <a:endParaRPr lang="cs-CZ"/>
        </a:p>
      </dgm:t>
    </dgm:pt>
    <dgm:pt modelId="{A701094B-7C76-41E1-9F9A-833041AD1034}">
      <dgm:prSet/>
      <dgm:spPr/>
      <dgm:t>
        <a:bodyPr/>
        <a:lstStyle/>
        <a:p>
          <a:pPr rtl="0"/>
          <a:r>
            <a:rPr lang="cs-CZ" smtClean="0"/>
            <a:t>Osa úsečky</a:t>
          </a:r>
          <a:endParaRPr lang="cs-CZ"/>
        </a:p>
      </dgm:t>
    </dgm:pt>
    <dgm:pt modelId="{192F3E05-D484-4071-8105-44AF43E09DF7}" type="parTrans" cxnId="{08AB1651-3F5A-49B5-BE52-78BB4040116D}">
      <dgm:prSet/>
      <dgm:spPr/>
      <dgm:t>
        <a:bodyPr/>
        <a:lstStyle/>
        <a:p>
          <a:endParaRPr lang="cs-CZ"/>
        </a:p>
      </dgm:t>
    </dgm:pt>
    <dgm:pt modelId="{9B0FF379-80D1-4246-AE0D-A176B5AD350C}" type="sibTrans" cxnId="{08AB1651-3F5A-49B5-BE52-78BB4040116D}">
      <dgm:prSet/>
      <dgm:spPr/>
      <dgm:t>
        <a:bodyPr/>
        <a:lstStyle/>
        <a:p>
          <a:endParaRPr lang="cs-CZ"/>
        </a:p>
      </dgm:t>
    </dgm:pt>
    <dgm:pt modelId="{CED79A74-AF93-4EBE-9B97-7CE4BBCCB8D0}" type="pres">
      <dgm:prSet presAssocID="{96C59B67-B907-4D76-BC12-756E0870F72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A5A5D1C-8B3D-464B-9177-6DC65CF88DC5}" type="pres">
      <dgm:prSet presAssocID="{A701094B-7C76-41E1-9F9A-833041AD1034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B02E4D-50EA-47DF-B726-282E35D31F73}" type="presOf" srcId="{A701094B-7C76-41E1-9F9A-833041AD1034}" destId="{EA5A5D1C-8B3D-464B-9177-6DC65CF88DC5}" srcOrd="0" destOrd="0" presId="urn:microsoft.com/office/officeart/2005/8/layout/vList2"/>
    <dgm:cxn modelId="{08AB1651-3F5A-49B5-BE52-78BB4040116D}" srcId="{96C59B67-B907-4D76-BC12-756E0870F727}" destId="{A701094B-7C76-41E1-9F9A-833041AD1034}" srcOrd="0" destOrd="0" parTransId="{192F3E05-D484-4071-8105-44AF43E09DF7}" sibTransId="{9B0FF379-80D1-4246-AE0D-A176B5AD350C}"/>
    <dgm:cxn modelId="{0B7317DE-3850-4DD7-94DD-62386446ECC2}" type="presOf" srcId="{96C59B67-B907-4D76-BC12-756E0870F727}" destId="{CED79A74-AF93-4EBE-9B97-7CE4BBCCB8D0}" srcOrd="0" destOrd="0" presId="urn:microsoft.com/office/officeart/2005/8/layout/vList2"/>
    <dgm:cxn modelId="{84DAEE32-2482-4261-9D9D-E6D420E9A3C7}" type="presParOf" srcId="{CED79A74-AF93-4EBE-9B97-7CE4BBCCB8D0}" destId="{EA5A5D1C-8B3D-464B-9177-6DC65CF88DC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4435E80-A021-4BAD-BD61-EC56E847D8B5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987D042C-AB68-4CC1-A3E0-496E01882D21}">
      <dgm:prSet/>
      <dgm:spPr/>
      <dgm:t>
        <a:bodyPr/>
        <a:lstStyle/>
        <a:p>
          <a:pPr rtl="0"/>
          <a:r>
            <a:rPr lang="cs-CZ" smtClean="0"/>
            <a:t>Osa úhlu</a:t>
          </a:r>
          <a:endParaRPr lang="cs-CZ"/>
        </a:p>
      </dgm:t>
    </dgm:pt>
    <dgm:pt modelId="{7FF5656A-B6F4-4E51-92BB-144371A887E6}" type="parTrans" cxnId="{A5100D3E-B775-4BFD-97F1-6F877094D36D}">
      <dgm:prSet/>
      <dgm:spPr/>
      <dgm:t>
        <a:bodyPr/>
        <a:lstStyle/>
        <a:p>
          <a:endParaRPr lang="cs-CZ"/>
        </a:p>
      </dgm:t>
    </dgm:pt>
    <dgm:pt modelId="{C8899AB1-529D-4499-868F-D560E500D501}" type="sibTrans" cxnId="{A5100D3E-B775-4BFD-97F1-6F877094D36D}">
      <dgm:prSet/>
      <dgm:spPr/>
      <dgm:t>
        <a:bodyPr/>
        <a:lstStyle/>
        <a:p>
          <a:endParaRPr lang="cs-CZ"/>
        </a:p>
      </dgm:t>
    </dgm:pt>
    <dgm:pt modelId="{AA6D2805-C1FD-4A18-A573-802C41A57AD5}" type="pres">
      <dgm:prSet presAssocID="{E4435E80-A021-4BAD-BD61-EC56E847D8B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A0F89E5-2CCC-4122-8DDA-7C45593E5CFD}" type="pres">
      <dgm:prSet presAssocID="{987D042C-AB68-4CC1-A3E0-496E01882D21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100D3E-B775-4BFD-97F1-6F877094D36D}" srcId="{E4435E80-A021-4BAD-BD61-EC56E847D8B5}" destId="{987D042C-AB68-4CC1-A3E0-496E01882D21}" srcOrd="0" destOrd="0" parTransId="{7FF5656A-B6F4-4E51-92BB-144371A887E6}" sibTransId="{C8899AB1-529D-4499-868F-D560E500D501}"/>
    <dgm:cxn modelId="{88F6B60D-BABF-4EB2-B2C1-F11D05148214}" type="presOf" srcId="{E4435E80-A021-4BAD-BD61-EC56E847D8B5}" destId="{AA6D2805-C1FD-4A18-A573-802C41A57AD5}" srcOrd="0" destOrd="0" presId="urn:microsoft.com/office/officeart/2005/8/layout/vList2"/>
    <dgm:cxn modelId="{C93CBF2F-44F4-4638-ABED-9718FFB0E944}" type="presOf" srcId="{987D042C-AB68-4CC1-A3E0-496E01882D21}" destId="{AA0F89E5-2CCC-4122-8DDA-7C45593E5CFD}" srcOrd="0" destOrd="0" presId="urn:microsoft.com/office/officeart/2005/8/layout/vList2"/>
    <dgm:cxn modelId="{9F3A1C57-4D7D-4832-8D52-97FF01620FC3}" type="presParOf" srcId="{AA6D2805-C1FD-4A18-A573-802C41A57AD5}" destId="{AA0F89E5-2CCC-4122-8DDA-7C45593E5CF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5A5D1C-8B3D-464B-9177-6DC65CF88DC5}">
      <dsp:nvSpPr>
        <dsp:cNvPr id="0" name=""/>
        <dsp:cNvSpPr/>
      </dsp:nvSpPr>
      <dsp:spPr>
        <a:xfrm>
          <a:off x="0" y="10102"/>
          <a:ext cx="3366344" cy="936000"/>
        </a:xfrm>
        <a:prstGeom prst="roundRect">
          <a:avLst/>
        </a:prstGeom>
        <a:gradFill rotWithShape="0">
          <a:gsLst>
            <a:gs pos="28000">
              <a:schemeClr val="accent2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smtClean="0"/>
            <a:t>Osa úsečky</a:t>
          </a:r>
          <a:endParaRPr lang="cs-CZ" sz="4000" kern="1200"/>
        </a:p>
      </dsp:txBody>
      <dsp:txXfrm>
        <a:off x="45692" y="55794"/>
        <a:ext cx="3274960" cy="8446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0F89E5-2CCC-4122-8DDA-7C45593E5CFD}">
      <dsp:nvSpPr>
        <dsp:cNvPr id="0" name=""/>
        <dsp:cNvSpPr/>
      </dsp:nvSpPr>
      <dsp:spPr>
        <a:xfrm>
          <a:off x="0" y="7825"/>
          <a:ext cx="2736304" cy="795600"/>
        </a:xfrm>
        <a:prstGeom prst="roundRect">
          <a:avLst/>
        </a:prstGeom>
        <a:gradFill rotWithShape="0">
          <a:gsLst>
            <a:gs pos="28000">
              <a:schemeClr val="accent2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smtClean="0"/>
            <a:t>Osa úhlu</a:t>
          </a:r>
          <a:endParaRPr lang="cs-CZ" sz="3400" kern="1200"/>
        </a:p>
      </dsp:txBody>
      <dsp:txXfrm>
        <a:off x="38838" y="46663"/>
        <a:ext cx="2658628" cy="717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76A33-7612-45DF-962E-0E8EB987E82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69A6-AD51-4165-8829-D89446C7DF0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76A33-7612-45DF-962E-0E8EB987E82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69A6-AD51-4165-8829-D89446C7DF0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76A33-7612-45DF-962E-0E8EB987E82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69A6-AD51-4165-8829-D89446C7DF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76A33-7612-45DF-962E-0E8EB987E82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69A6-AD51-4165-8829-D89446C7DF0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76A33-7612-45DF-962E-0E8EB987E82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69A6-AD51-4165-8829-D89446C7DF0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76A33-7612-45DF-962E-0E8EB987E82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69A6-AD51-4165-8829-D89446C7DF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76A33-7612-45DF-962E-0E8EB987E82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69A6-AD51-4165-8829-D89446C7DF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76A33-7612-45DF-962E-0E8EB987E82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69A6-AD51-4165-8829-D89446C7DF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76A33-7612-45DF-962E-0E8EB987E82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69A6-AD51-4165-8829-D89446C7DF0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76A33-7612-45DF-962E-0E8EB987E82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69A6-AD51-4165-8829-D89446C7DF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76A33-7612-45DF-962E-0E8EB987E82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69A6-AD51-4165-8829-D89446C7DF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9E76A33-7612-45DF-962E-0E8EB987E82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83469A6-AD51-4165-8829-D89446C7DF0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G_2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Osa úsečky, osa úhlu                                                                    </a:t>
            </a:r>
            <a:r>
              <a:rPr lang="cs-CZ" b="1" dirty="0"/>
              <a:t>Ročník : 6</a:t>
            </a:r>
            <a:r>
              <a:rPr lang="cs-CZ" b="1" dirty="0" smtClean="0"/>
              <a:t>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89510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konstrukcí osy úhlů a osy úsečky.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Materiál byl určen pro interaktivní tabuli a slouží jako pomůcka k výkladu geometrie. </a:t>
            </a:r>
            <a:r>
              <a:rPr lang="cs-CZ" sz="2400" dirty="0" smtClean="0"/>
              <a:t>Konstrukci je možno doplnit na tabuli i pomocí funkce pera. 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Cílová skupina: 6.ročník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68985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Osa úsečky a úhlu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9702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969840" y="1988840"/>
            <a:ext cx="4104456" cy="252028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>
            <a:off x="2262808" y="2096852"/>
            <a:ext cx="112948" cy="216024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5508104" y="4149080"/>
            <a:ext cx="72008" cy="144016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35496" y="44624"/>
            <a:ext cx="4500000" cy="4500000"/>
          </a:xfrm>
          <a:prstGeom prst="ellipse">
            <a:avLst/>
          </a:prstGeom>
          <a:noFill/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600112" y="2129822"/>
            <a:ext cx="4500000" cy="4500000"/>
          </a:xfrm>
          <a:prstGeom prst="ellipse">
            <a:avLst/>
          </a:prstGeom>
          <a:noFill/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2915816" y="1628800"/>
            <a:ext cx="2160240" cy="3672408"/>
          </a:xfrm>
          <a:prstGeom prst="line">
            <a:avLst/>
          </a:prstGeom>
          <a:ln w="28575"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603318" y="1360869"/>
            <a:ext cx="513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26314" y="2312876"/>
            <a:ext cx="585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310112" y="4221088"/>
            <a:ext cx="63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20838762"/>
              </p:ext>
            </p:extLst>
          </p:nvPr>
        </p:nvGraphicFramePr>
        <p:xfrm>
          <a:off x="5310112" y="404663"/>
          <a:ext cx="3366344" cy="956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104168" y="3356992"/>
            <a:ext cx="755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7504" y="5407354"/>
            <a:ext cx="401650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Osa úsečky prochází </a:t>
            </a:r>
            <a:r>
              <a:rPr lang="cs-CZ" sz="2800" smtClean="0"/>
              <a:t>středem úsečky S.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24101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22" grpId="0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 flipH="1">
            <a:off x="1043608" y="908720"/>
            <a:ext cx="3888432" cy="252028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899592" y="2996952"/>
            <a:ext cx="4896544" cy="187220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323528" y="2133096"/>
            <a:ext cx="2160240" cy="2160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267744" y="2591193"/>
            <a:ext cx="72008" cy="4571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 flipV="1">
            <a:off x="2411760" y="3553586"/>
            <a:ext cx="45719" cy="4571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115616" y="1412776"/>
            <a:ext cx="2448272" cy="2448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187624" y="2349152"/>
            <a:ext cx="2448000" cy="2448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 flipV="1">
            <a:off x="890625" y="2888324"/>
            <a:ext cx="4464496" cy="324772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4716016" y="902862"/>
            <a:ext cx="79208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o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4640363"/>
              </p:ext>
            </p:extLst>
          </p:nvPr>
        </p:nvGraphicFramePr>
        <p:xfrm>
          <a:off x="611560" y="241484"/>
          <a:ext cx="2736304" cy="8112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55576" y="5589240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Osa úhlu prochází jeho vrcholem.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8000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20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835696" y="908720"/>
            <a:ext cx="3744416" cy="446449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>
            <a:off x="1475656" y="908720"/>
            <a:ext cx="3096344" cy="460851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5"/>
          <p:cNvSpPr/>
          <p:nvPr/>
        </p:nvSpPr>
        <p:spPr>
          <a:xfrm>
            <a:off x="2411760" y="1772816"/>
            <a:ext cx="1872000" cy="1872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1835696" y="1052736"/>
            <a:ext cx="1872000" cy="18720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1907704" y="2565112"/>
            <a:ext cx="1872000" cy="18720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2915816" y="980728"/>
            <a:ext cx="1872000" cy="18720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2987824" y="2493104"/>
            <a:ext cx="1872312" cy="18720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3239748" y="764704"/>
            <a:ext cx="216024" cy="4176464"/>
          </a:xfrm>
          <a:prstGeom prst="line">
            <a:avLst/>
          </a:prstGeom>
          <a:ln w="19050">
            <a:solidFill>
              <a:srgbClr val="FF0000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1619672" y="2636912"/>
            <a:ext cx="3456384" cy="143912"/>
          </a:xfrm>
          <a:prstGeom prst="line">
            <a:avLst/>
          </a:prstGeom>
          <a:ln w="19050">
            <a:solidFill>
              <a:srgbClr val="FF0000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835696" y="677887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</a:t>
            </a:r>
            <a:r>
              <a:rPr lang="cs-CZ" sz="2400" dirty="0" smtClean="0"/>
              <a:t>              o            s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004048" y="2564904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o</a:t>
            </a:r>
            <a:r>
              <a:rPr lang="cs-CZ" dirty="0" smtClean="0"/>
              <a:t>´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59324" y="154667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Sestroj všechny osy těchto různoběžek - úhlů: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64890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 animBg="1"/>
      <p:bldP spid="12" grpId="0" animBg="1"/>
      <p:bldP spid="13" grpId="0" animBg="1"/>
      <p:bldP spid="14" grpId="0" animBg="1"/>
      <p:bldP spid="2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Sestroj osu tupého úhlu:</a:t>
            </a:r>
            <a:endParaRPr lang="cs-CZ" sz="28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827584" y="3212976"/>
            <a:ext cx="3168352" cy="244827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3347864" y="3789040"/>
            <a:ext cx="4968552" cy="1728192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2699792" y="4437328"/>
            <a:ext cx="1944216" cy="1944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439652" y="3321320"/>
            <a:ext cx="2988332" cy="2988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059832" y="3609352"/>
            <a:ext cx="2988000" cy="2988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3455876" y="1988840"/>
            <a:ext cx="828092" cy="4464496"/>
          </a:xfrm>
          <a:prstGeom prst="line">
            <a:avLst/>
          </a:prstGeom>
          <a:ln w="28575">
            <a:solidFill>
              <a:srgbClr val="FF0000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427984" y="1988840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o</a:t>
            </a:r>
          </a:p>
        </p:txBody>
      </p:sp>
    </p:spTree>
    <p:extLst>
      <p:ext uri="{BB962C8B-B14F-4D97-AF65-F5344CB8AC3E}">
        <p14:creationId xmlns:p14="http://schemas.microsoft.com/office/powerpoint/2010/main" val="1316512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ovéPole 1"/>
          <p:cNvSpPr txBox="1">
            <a:spLocks noChangeArrowheads="1"/>
          </p:cNvSpPr>
          <p:nvPr/>
        </p:nvSpPr>
        <p:spPr bwMode="auto">
          <a:xfrm>
            <a:off x="1042988" y="1125538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806021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116</TotalTime>
  <Words>137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Osa úsečky a úhlu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Osa úsečky a úhlu</dc:title>
  <dc:creator>Irena Nešněrová</dc:creator>
  <cp:lastModifiedBy>Irena</cp:lastModifiedBy>
  <cp:revision>13</cp:revision>
  <dcterms:created xsi:type="dcterms:W3CDTF">2013-10-03T17:58:47Z</dcterms:created>
  <dcterms:modified xsi:type="dcterms:W3CDTF">2013-11-27T11:37:45Z</dcterms:modified>
</cp:coreProperties>
</file>