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2" r:id="rId1"/>
  </p:sldMasterIdLst>
  <p:sldIdLst>
    <p:sldId id="271" r:id="rId2"/>
    <p:sldId id="272" r:id="rId3"/>
    <p:sldId id="256" r:id="rId4"/>
    <p:sldId id="257" r:id="rId5"/>
    <p:sldId id="258" r:id="rId6"/>
    <p:sldId id="262" r:id="rId7"/>
    <p:sldId id="268" r:id="rId8"/>
    <p:sldId id="264" r:id="rId9"/>
    <p:sldId id="265" r:id="rId10"/>
    <p:sldId id="266" r:id="rId11"/>
    <p:sldId id="259" r:id="rId12"/>
    <p:sldId id="270" r:id="rId13"/>
    <p:sldId id="274" r:id="rId14"/>
    <p:sldId id="273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786" y="57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C21B5-1EF7-4A0C-99CB-7B72FDB8A73F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EA8E938-5627-4DC9-B782-FBDA8F915B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C21B5-1EF7-4A0C-99CB-7B72FDB8A73F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6EA8E938-5627-4DC9-B782-FBDA8F915B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C21B5-1EF7-4A0C-99CB-7B72FDB8A73F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EA8E938-5627-4DC9-B782-FBDA8F915B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AEBC21B5-1EF7-4A0C-99CB-7B72FDB8A73F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A8E938-5627-4DC9-B782-FBDA8F915B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C21B5-1EF7-4A0C-99CB-7B72FDB8A73F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6EA8E938-5627-4DC9-B782-FBDA8F915B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C21B5-1EF7-4A0C-99CB-7B72FDB8A73F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6EA8E938-5627-4DC9-B782-FBDA8F915B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C21B5-1EF7-4A0C-99CB-7B72FDB8A73F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EA8E938-5627-4DC9-B782-FBDA8F915B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EA8E938-5627-4DC9-B782-FBDA8F915B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C21B5-1EF7-4A0C-99CB-7B72FDB8A73F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6EA8E938-5627-4DC9-B782-FBDA8F915B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AEBC21B5-1EF7-4A0C-99CB-7B72FDB8A73F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C21B5-1EF7-4A0C-99CB-7B72FDB8A73F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A8E938-5627-4DC9-B782-FBDA8F915B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6EA8E938-5627-4DC9-B782-FBDA8F915B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C21B5-1EF7-4A0C-99CB-7B72FDB8A73F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4B71E8-2661-48CA-99D6-36388CDAB8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64E767-2003-4110-80CD-7AA4060D4908}" type="datetimeFigureOut">
              <a:rPr lang="cs-CZ"/>
              <a:pPr>
                <a:defRPr/>
              </a:pPr>
              <a:t>26.11.2013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D7965D-7F0F-4F6F-B0E2-B720614C95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FE66F4-D75E-4AE3-A0BB-579AA8DBBF80}" type="datetimeFigureOut">
              <a:rPr lang="cs-CZ"/>
              <a:pPr>
                <a:defRPr/>
              </a:pPr>
              <a:t>26.11.2013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AEBC21B5-1EF7-4A0C-99CB-7B72FDB8A73F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EA8E938-5627-4DC9-B782-FBDA8F915B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  <p:sldLayoutId id="2147483674" r:id="rId12"/>
    <p:sldLayoutId id="2147483675" r:id="rId13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389731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VY_32_INOVACE_Z_3.E_KOV_03_POVRCH EVROPY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Kovaříková Eva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Regionální zeměpis světadílů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Tercie / 8.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10.4.2013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k výkladu nové látky v hodině – Povrch Evropy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se školním atlasem.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66" name="Rectangle 3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graphicFrame>
        <p:nvGraphicFramePr>
          <p:cNvPr id="22573" name="Group 45"/>
          <p:cNvGraphicFramePr>
            <a:graphicFrameLocks noGrp="1"/>
          </p:cNvGraphicFramePr>
          <p:nvPr>
            <p:ph type="tbl" idx="1"/>
          </p:nvPr>
        </p:nvGraphicFramePr>
        <p:xfrm>
          <a:off x="457200" y="1981200"/>
          <a:ext cx="8229600" cy="3879850"/>
        </p:xfrm>
        <a:graphic>
          <a:graphicData uri="http://schemas.openxmlformats.org/drawingml/2006/table">
            <a:tbl>
              <a:tblPr/>
              <a:tblGrid>
                <a:gridCol w="8229600"/>
              </a:tblGrid>
              <a:tr h="3651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5147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k výkladu nové látky v hodině. Po celou dobu výkladu a zápisu do sešitu studenti využívají ke kontrole školní atlas. Na konci prezentace je zařazeno opakování pro dvojice, či jednotlivce. Studenti zde zavzpomínají na vyhledávání míst dle zeměpisných souřadnic.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2204864"/>
            <a:ext cx="8534400" cy="1523656"/>
          </a:xfrm>
        </p:spPr>
        <p:txBody>
          <a:bodyPr>
            <a:normAutofit/>
          </a:bodyPr>
          <a:lstStyle/>
          <a:p>
            <a:r>
              <a:rPr lang="cs-CZ" sz="4800" b="1" u="sng" dirty="0" smtClean="0">
                <a:solidFill>
                  <a:schemeClr val="tx1"/>
                </a:solidFill>
              </a:rPr>
              <a:t>POVRCH EVROPY</a:t>
            </a:r>
            <a:r>
              <a:rPr lang="cs-CZ" sz="4800" b="1" u="sng" dirty="0" smtClean="0"/>
              <a:t/>
            </a:r>
            <a:br>
              <a:rPr lang="cs-CZ" sz="4800" b="1" u="sng" dirty="0" smtClean="0"/>
            </a:br>
            <a:endParaRPr lang="cs-CZ" sz="16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1. Nížiny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200" dirty="0" smtClean="0"/>
              <a:t>Východoevropská rovina</a:t>
            </a:r>
          </a:p>
          <a:p>
            <a:r>
              <a:rPr lang="cs-CZ" sz="2200" dirty="0" smtClean="0"/>
              <a:t>Finská jezerní plošina</a:t>
            </a:r>
          </a:p>
          <a:p>
            <a:r>
              <a:rPr lang="cs-CZ" sz="2200" dirty="0" smtClean="0"/>
              <a:t>Karelská jezerní plošina</a:t>
            </a:r>
          </a:p>
          <a:p>
            <a:r>
              <a:rPr lang="cs-CZ" sz="2200" dirty="0" smtClean="0"/>
              <a:t>Baltská nížina</a:t>
            </a:r>
          </a:p>
          <a:p>
            <a:r>
              <a:rPr lang="cs-CZ" sz="2200" dirty="0" err="1" smtClean="0"/>
              <a:t>Středopolské</a:t>
            </a:r>
            <a:r>
              <a:rPr lang="cs-CZ" sz="2200" dirty="0" smtClean="0"/>
              <a:t> nížiny</a:t>
            </a:r>
          </a:p>
          <a:p>
            <a:r>
              <a:rPr lang="cs-CZ" sz="2200" dirty="0" err="1" smtClean="0"/>
              <a:t>Sveroněmecká</a:t>
            </a:r>
            <a:r>
              <a:rPr lang="cs-CZ" sz="2200" dirty="0" smtClean="0"/>
              <a:t> nížina</a:t>
            </a:r>
          </a:p>
          <a:p>
            <a:r>
              <a:rPr lang="cs-CZ" sz="2200" dirty="0" smtClean="0"/>
              <a:t>Pádská nížina</a:t>
            </a:r>
          </a:p>
          <a:p>
            <a:r>
              <a:rPr lang="cs-CZ" sz="2200" dirty="0" smtClean="0"/>
              <a:t>Velká uherská nížina</a:t>
            </a:r>
          </a:p>
          <a:p>
            <a:r>
              <a:rPr lang="cs-CZ" sz="2200" dirty="0" smtClean="0"/>
              <a:t>Rumunská nížina</a:t>
            </a:r>
          </a:p>
          <a:p>
            <a:r>
              <a:rPr lang="cs-CZ" sz="2200" dirty="0" smtClean="0"/>
              <a:t>Francouzská nížina</a:t>
            </a:r>
          </a:p>
          <a:p>
            <a:r>
              <a:rPr lang="cs-CZ" sz="2200" dirty="0" smtClean="0"/>
              <a:t>Dněperská nížina</a:t>
            </a:r>
            <a:endParaRPr lang="cs-CZ" sz="2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2.Pohoří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lnSpcReduction="10000"/>
          </a:bodyPr>
          <a:lstStyle/>
          <a:p>
            <a:r>
              <a:rPr lang="cs-CZ" sz="2200" dirty="0" smtClean="0"/>
              <a:t>Skandinávské pohoří  </a:t>
            </a:r>
            <a:r>
              <a:rPr lang="cs-CZ" sz="2200" dirty="0" smtClean="0">
                <a:solidFill>
                  <a:srgbClr val="FF0000"/>
                </a:solidFill>
              </a:rPr>
              <a:t>?</a:t>
            </a:r>
            <a:endParaRPr lang="cs-CZ" sz="2200" dirty="0" smtClean="0"/>
          </a:p>
          <a:p>
            <a:r>
              <a:rPr lang="cs-CZ" sz="2200" dirty="0" smtClean="0"/>
              <a:t>Pyreneje </a:t>
            </a:r>
            <a:r>
              <a:rPr lang="cs-CZ" sz="2200" dirty="0" smtClean="0">
                <a:solidFill>
                  <a:srgbClr val="FF0000"/>
                </a:solidFill>
              </a:rPr>
              <a:t>?</a:t>
            </a:r>
            <a:endParaRPr lang="cs-CZ" sz="2200" dirty="0" smtClean="0"/>
          </a:p>
          <a:p>
            <a:r>
              <a:rPr lang="cs-CZ" sz="2200" dirty="0" err="1" smtClean="0"/>
              <a:t>Kantaberské</a:t>
            </a:r>
            <a:r>
              <a:rPr lang="cs-CZ" sz="2200" dirty="0" smtClean="0"/>
              <a:t> pohoří</a:t>
            </a:r>
          </a:p>
          <a:p>
            <a:r>
              <a:rPr lang="cs-CZ" sz="2200" dirty="0" smtClean="0"/>
              <a:t>Kastilské pohoří</a:t>
            </a:r>
          </a:p>
          <a:p>
            <a:r>
              <a:rPr lang="cs-CZ" sz="2200" dirty="0" smtClean="0"/>
              <a:t>Iberské pohoří</a:t>
            </a:r>
          </a:p>
          <a:p>
            <a:r>
              <a:rPr lang="cs-CZ" sz="2200" dirty="0" smtClean="0"/>
              <a:t>Sierra Nevada,  Sierra </a:t>
            </a:r>
            <a:r>
              <a:rPr lang="cs-CZ" sz="2200" dirty="0" err="1" smtClean="0"/>
              <a:t>Morena</a:t>
            </a:r>
            <a:endParaRPr lang="cs-CZ" sz="2200" dirty="0" smtClean="0"/>
          </a:p>
          <a:p>
            <a:r>
              <a:rPr lang="cs-CZ" sz="2200" dirty="0" smtClean="0"/>
              <a:t>Alpy </a:t>
            </a:r>
            <a:r>
              <a:rPr lang="cs-CZ" sz="2200" dirty="0" smtClean="0">
                <a:solidFill>
                  <a:srgbClr val="FF0000"/>
                </a:solidFill>
              </a:rPr>
              <a:t>?</a:t>
            </a:r>
            <a:endParaRPr lang="cs-CZ" sz="2200" dirty="0" smtClean="0"/>
          </a:p>
          <a:p>
            <a:r>
              <a:rPr lang="cs-CZ" sz="2200" dirty="0" smtClean="0"/>
              <a:t>Apeniny </a:t>
            </a:r>
            <a:r>
              <a:rPr lang="cs-CZ" sz="2200" dirty="0" smtClean="0">
                <a:solidFill>
                  <a:srgbClr val="FF0000"/>
                </a:solidFill>
              </a:rPr>
              <a:t> ?</a:t>
            </a:r>
            <a:endParaRPr lang="cs-CZ" sz="2200" dirty="0" smtClean="0"/>
          </a:p>
          <a:p>
            <a:r>
              <a:rPr lang="cs-CZ" sz="2200" dirty="0" smtClean="0"/>
              <a:t>Karpaty </a:t>
            </a:r>
            <a:r>
              <a:rPr lang="cs-CZ" sz="2200" dirty="0" smtClean="0">
                <a:solidFill>
                  <a:srgbClr val="FF0000"/>
                </a:solidFill>
              </a:rPr>
              <a:t> ?</a:t>
            </a:r>
            <a:endParaRPr lang="cs-CZ" sz="2200" dirty="0" smtClean="0"/>
          </a:p>
          <a:p>
            <a:r>
              <a:rPr lang="cs-CZ" sz="2200" dirty="0" smtClean="0"/>
              <a:t>Dinárské hory</a:t>
            </a:r>
          </a:p>
          <a:p>
            <a:r>
              <a:rPr lang="cs-CZ" sz="2200" dirty="0" smtClean="0"/>
              <a:t>Balkán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? – </a:t>
            </a:r>
            <a:r>
              <a:rPr lang="cs-CZ" sz="2200" dirty="0" smtClean="0"/>
              <a:t>u takto označených pohoří najdi nejvyšší vrchol a jeho výšku. Pracuj se školním atlasem.</a:t>
            </a:r>
            <a:endParaRPr lang="cs-CZ" sz="22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2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err="1"/>
              <a:t>Galdhøpiggen</a:t>
            </a:r>
            <a:r>
              <a:rPr lang="cs-CZ" b="1" dirty="0"/>
              <a:t> 2469 </a:t>
            </a:r>
            <a:r>
              <a:rPr lang="cs-CZ" b="1" dirty="0" smtClean="0"/>
              <a:t>m </a:t>
            </a:r>
            <a:br>
              <a:rPr lang="cs-CZ" b="1" dirty="0" smtClean="0"/>
            </a:br>
            <a:endParaRPr lang="cs-CZ" sz="8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0" name="Picture 2" descr="Galdhøpigge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284890"/>
            <a:ext cx="6552728" cy="372828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115616" y="515719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Pico</a:t>
            </a:r>
            <a:r>
              <a:rPr lang="cs-CZ" dirty="0" smtClean="0"/>
              <a:t> de Aneto 3404 m</a:t>
            </a:r>
            <a:br>
              <a:rPr lang="cs-CZ" dirty="0" smtClean="0"/>
            </a:b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 descr="250px-Aneto_01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259632" y="1385530"/>
            <a:ext cx="6480720" cy="4347726"/>
          </a:xfrm>
        </p:spPr>
      </p:pic>
      <p:sp>
        <p:nvSpPr>
          <p:cNvPr id="5" name="TextovéPole 4"/>
          <p:cNvSpPr txBox="1"/>
          <p:nvPr/>
        </p:nvSpPr>
        <p:spPr>
          <a:xfrm>
            <a:off x="1331640" y="5877272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err="1" smtClean="0"/>
              <a:t>Mont</a:t>
            </a:r>
            <a:r>
              <a:rPr lang="cs-CZ" dirty="0" smtClean="0"/>
              <a:t> </a:t>
            </a:r>
            <a:r>
              <a:rPr lang="cs-CZ" dirty="0" err="1" smtClean="0"/>
              <a:t>Blanc</a:t>
            </a:r>
            <a:r>
              <a:rPr lang="cs-CZ" dirty="0" smtClean="0"/>
              <a:t> 4808,5 m</a:t>
            </a:r>
            <a:br>
              <a:rPr lang="cs-CZ" dirty="0" smtClean="0"/>
            </a:b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603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5" name="Obrázek 4" descr="250px-MountBlanc0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31640" y="1264440"/>
            <a:ext cx="6048672" cy="439680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331640" y="5733256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/>
              <a:t>Corno</a:t>
            </a:r>
            <a:r>
              <a:rPr lang="cs-CZ" b="1" dirty="0"/>
              <a:t> Grande 2912 </a:t>
            </a:r>
            <a:r>
              <a:rPr lang="cs-CZ" b="1" dirty="0" smtClean="0"/>
              <a:t>m</a:t>
            </a:r>
            <a:br>
              <a:rPr lang="cs-CZ" b="1" dirty="0" smtClean="0"/>
            </a:br>
            <a:endParaRPr lang="cs-CZ" sz="1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315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908720"/>
            <a:ext cx="6444208" cy="48331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1259632" y="594928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476672"/>
            <a:ext cx="7834064" cy="1143000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cs-CZ" dirty="0" err="1" smtClean="0">
                <a:solidFill>
                  <a:schemeClr val="tx2"/>
                </a:solidFill>
              </a:rPr>
              <a:t>Gerlachovský</a:t>
            </a:r>
            <a:r>
              <a:rPr lang="cs-CZ" dirty="0" smtClean="0">
                <a:solidFill>
                  <a:schemeClr val="tx2"/>
                </a:solidFill>
              </a:rPr>
              <a:t> štít 2655m</a:t>
            </a:r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endParaRPr lang="cs-CZ" sz="1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Gerlachovský štít z Východné Vysoké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2204864"/>
            <a:ext cx="6696744" cy="2736304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043608" y="5157192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3. Sopečná činnost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Island – sopečný původ</a:t>
            </a:r>
          </a:p>
          <a:p>
            <a:pPr>
              <a:buFontTx/>
              <a:buChar char="-"/>
            </a:pPr>
            <a:r>
              <a:rPr lang="cs-CZ" dirty="0" smtClean="0"/>
              <a:t>Začátek Atlantského oblouku</a:t>
            </a:r>
          </a:p>
          <a:p>
            <a:pPr>
              <a:buFontTx/>
              <a:buChar char="-"/>
            </a:pPr>
            <a:r>
              <a:rPr lang="cs-CZ" dirty="0"/>
              <a:t>s</a:t>
            </a:r>
            <a:r>
              <a:rPr lang="cs-CZ" dirty="0" smtClean="0"/>
              <a:t>opka Hekla</a:t>
            </a:r>
          </a:p>
          <a:p>
            <a:pPr>
              <a:buFontTx/>
              <a:buChar char="-"/>
            </a:pPr>
            <a:r>
              <a:rPr lang="cs-CZ" dirty="0"/>
              <a:t>g</a:t>
            </a:r>
            <a:r>
              <a:rPr lang="cs-CZ" dirty="0" smtClean="0"/>
              <a:t>ejzíry,  termální prameny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Jižní Evropa</a:t>
            </a:r>
          </a:p>
          <a:p>
            <a:pPr>
              <a:buNone/>
            </a:pPr>
            <a:r>
              <a:rPr lang="cs-CZ" dirty="0" smtClean="0"/>
              <a:t>- Etna, Vesuv, </a:t>
            </a:r>
            <a:r>
              <a:rPr lang="cs-CZ" dirty="0" err="1" smtClean="0"/>
              <a:t>Stromboli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Hledání vrcholů podle souřadnic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 42° 37′ 56″ s. </a:t>
            </a:r>
            <a:r>
              <a:rPr lang="cs-CZ" dirty="0" err="1" smtClean="0"/>
              <a:t>š</a:t>
            </a:r>
            <a:r>
              <a:rPr lang="cs-CZ" dirty="0" smtClean="0"/>
              <a:t>., 0° 39′ 28″ v. d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 61° 38′ 11″ s. </a:t>
            </a:r>
            <a:r>
              <a:rPr lang="cs-CZ" dirty="0" err="1" smtClean="0"/>
              <a:t>š</a:t>
            </a:r>
            <a:r>
              <a:rPr lang="cs-CZ" dirty="0" smtClean="0"/>
              <a:t>., 8° 18′ 45″ v. d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 56° 47′ 52″ s. </a:t>
            </a:r>
            <a:r>
              <a:rPr lang="cs-CZ" dirty="0" err="1" smtClean="0"/>
              <a:t>š</a:t>
            </a:r>
            <a:r>
              <a:rPr lang="cs-CZ" dirty="0" smtClean="0"/>
              <a:t>., 5° 0′ 10″ z. d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 45° 49′ 57″ s. </a:t>
            </a:r>
            <a:r>
              <a:rPr lang="cs-CZ" dirty="0" err="1" smtClean="0"/>
              <a:t>š</a:t>
            </a:r>
            <a:r>
              <a:rPr lang="cs-CZ" dirty="0" smtClean="0"/>
              <a:t>., 6° 51′ 52″ v. d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 50° 44′ 10″ s. </a:t>
            </a:r>
            <a:r>
              <a:rPr lang="cs-CZ" dirty="0" err="1" smtClean="0"/>
              <a:t>š</a:t>
            </a:r>
            <a:r>
              <a:rPr lang="cs-CZ" dirty="0" smtClean="0"/>
              <a:t>., 15° 44′ 25″ v. </a:t>
            </a:r>
            <a:r>
              <a:rPr lang="cs-CZ" dirty="0" err="1" smtClean="0"/>
              <a:t>d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err="1" smtClean="0">
                <a:solidFill>
                  <a:srgbClr val="FF0000"/>
                </a:solidFill>
              </a:rPr>
              <a:t>Pico</a:t>
            </a:r>
            <a:r>
              <a:rPr lang="cs-CZ" dirty="0" smtClean="0">
                <a:solidFill>
                  <a:srgbClr val="FF0000"/>
                </a:solidFill>
              </a:rPr>
              <a:t> de Aneto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>
                <a:solidFill>
                  <a:srgbClr val="FF0000"/>
                </a:solidFill>
              </a:rPr>
              <a:t>Galdhopigen</a:t>
            </a:r>
            <a:endParaRPr lang="cs-CZ" dirty="0" smtClean="0">
              <a:solidFill>
                <a:srgbClr val="FF000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>
                <a:solidFill>
                  <a:srgbClr val="FF0000"/>
                </a:solidFill>
              </a:rPr>
              <a:t>Ben</a:t>
            </a:r>
            <a:r>
              <a:rPr lang="cs-CZ" dirty="0" smtClean="0">
                <a:solidFill>
                  <a:srgbClr val="FF0000"/>
                </a:solidFill>
              </a:rPr>
              <a:t> Nevis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>
                <a:solidFill>
                  <a:srgbClr val="FF0000"/>
                </a:solidFill>
              </a:rPr>
              <a:t>Mont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Blanc</a:t>
            </a:r>
            <a:endParaRPr lang="cs-CZ" dirty="0" smtClean="0">
              <a:solidFill>
                <a:srgbClr val="FF000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Sněžka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>
              <a:solidFill>
                <a:srgbClr val="FF0000"/>
              </a:solidFill>
            </a:endParaRPr>
          </a:p>
          <a:p>
            <a:pPr marL="514350" indent="-514350">
              <a:buFont typeface="+mj-lt"/>
              <a:buAutoNum type="arabicPeriod"/>
            </a:pP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Obr. 1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 Soubor: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Galdhopiggen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encyklopedia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[online].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Foundation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, [cit. 3.11.2013]. Dostupné na WWW: http://cs.wikipedia.org/wiki/Soubor:Galdhopiggen_2004.jpg</a:t>
            </a:r>
          </a:p>
          <a:p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Obr.2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1600" dirty="0" smtClean="0"/>
              <a:t>Soubor:Aneto 01.JPG.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encyklopedia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[online]. Autor: </a:t>
            </a:r>
            <a:r>
              <a:rPr lang="cs-CZ" sz="1600" dirty="0" smtClean="0"/>
              <a:t>Visto </a:t>
            </a:r>
            <a:r>
              <a:rPr lang="cs-CZ" sz="1600" dirty="0" err="1" smtClean="0"/>
              <a:t>desde</a:t>
            </a:r>
            <a:r>
              <a:rPr lang="cs-CZ" sz="1600" smtClean="0"/>
              <a:t> Salvaguardia . </a:t>
            </a:r>
            <a:r>
              <a:rPr lang="cs-CZ" sz="1600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Foundation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, [cit. 3.11.2013]. Dostupné na WWW: http://cs.wikipedia.org/wiki/Pico_de_Aneto </a:t>
            </a:r>
            <a:endParaRPr lang="cs-CZ" sz="1600" dirty="0" smtClean="0"/>
          </a:p>
          <a:p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Obr. 3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1600" dirty="0" smtClean="0"/>
              <a:t>Soubor:MountBlanc04.JPG.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encyklopedia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[online]. Autor: Julius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Silver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Foundation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, [cit. 3.11.2013]. Dostupné na WWW: http://cs.wikipedia.org/wiki/Mont_Blanc</a:t>
            </a:r>
          </a:p>
          <a:p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Obr. 4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1600" dirty="0" smtClean="0"/>
              <a:t>Soubor:</a:t>
            </a:r>
            <a:r>
              <a:rPr lang="cs-CZ" sz="1600" dirty="0" err="1" smtClean="0"/>
              <a:t>Il</a:t>
            </a:r>
            <a:r>
              <a:rPr lang="cs-CZ" sz="1600" dirty="0" smtClean="0"/>
              <a:t> Gran </a:t>
            </a:r>
            <a:r>
              <a:rPr lang="cs-CZ" sz="1600" dirty="0" err="1" smtClean="0"/>
              <a:t>Sasso</a:t>
            </a:r>
            <a:r>
              <a:rPr lang="cs-CZ" sz="1600" dirty="0" smtClean="0"/>
              <a:t> d'</a:t>
            </a:r>
            <a:r>
              <a:rPr lang="cs-CZ" sz="1600" dirty="0" err="1" smtClean="0"/>
              <a:t>Italia</a:t>
            </a:r>
            <a:r>
              <a:rPr lang="cs-CZ" sz="1600" dirty="0" smtClean="0"/>
              <a:t>, </a:t>
            </a:r>
            <a:r>
              <a:rPr lang="cs-CZ" sz="1600" dirty="0" err="1" smtClean="0"/>
              <a:t>il</a:t>
            </a:r>
            <a:r>
              <a:rPr lang="cs-CZ" sz="1600" dirty="0" smtClean="0"/>
              <a:t> </a:t>
            </a:r>
            <a:r>
              <a:rPr lang="cs-CZ" sz="1600" dirty="0" err="1" smtClean="0"/>
              <a:t>paretone</a:t>
            </a:r>
            <a:r>
              <a:rPr lang="cs-CZ" sz="1600" dirty="0" smtClean="0"/>
              <a:t> </a:t>
            </a:r>
            <a:r>
              <a:rPr lang="cs-CZ" sz="1600" dirty="0" err="1" smtClean="0"/>
              <a:t>nord.JPG</a:t>
            </a:r>
            <a:r>
              <a:rPr lang="cs-CZ" sz="1600" dirty="0" smtClean="0"/>
              <a:t>.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encyklopedia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[online]. Autor: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Lucio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de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Marcellis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Foundation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, [cit. 3.11.2013]. Dostupné na WWW: http://cs.wikipedia.org/wiki/Corno_Grande</a:t>
            </a:r>
          </a:p>
          <a:p>
            <a:r>
              <a:rPr lang="cs-CZ" sz="1600" b="1" dirty="0" smtClean="0"/>
              <a:t>Obr.5</a:t>
            </a:r>
            <a:r>
              <a:rPr lang="cs-CZ" sz="1600" dirty="0" smtClean="0"/>
              <a:t> - Soubor:Gerlach1.JPG.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encyklopedia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[online]. Autor: Martin Vavřík..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Foundation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, [cit. 3.11.2013]. Dostupné na WWW: </a:t>
            </a:r>
            <a:r>
              <a:rPr lang="cs-CZ" sz="1600" dirty="0" smtClean="0"/>
              <a:t>http://cs.wikipedia.org/wiki/Soubor:Gerlach1.JPG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146</TotalTime>
  <Words>456</Words>
  <Application>Microsoft Office PowerPoint</Application>
  <PresentationFormat>Předvádění na obrazovce (4:3)</PresentationFormat>
  <Paragraphs>88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Administrativní</vt:lpstr>
      <vt:lpstr>Snímek 1</vt:lpstr>
      <vt:lpstr>Snímek 2</vt:lpstr>
      <vt:lpstr>POVRCH EVROPY </vt:lpstr>
      <vt:lpstr>1. Nížiny</vt:lpstr>
      <vt:lpstr>2.Pohoří</vt:lpstr>
      <vt:lpstr>Galdhøpiggen 2469 m  </vt:lpstr>
      <vt:lpstr>Pico de Aneto 3404 m </vt:lpstr>
      <vt:lpstr>Mont Blanc 4808,5 m </vt:lpstr>
      <vt:lpstr>Corno Grande 2912 m </vt:lpstr>
      <vt:lpstr>Gerlachovský štít 2655m </vt:lpstr>
      <vt:lpstr>3. Sopečná činnost</vt:lpstr>
      <vt:lpstr>Opakování</vt:lpstr>
      <vt:lpstr>Snímek 13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POVRCH EVROPY</dc:title>
  <dc:creator>Ewa</dc:creator>
  <cp:lastModifiedBy>Ewa</cp:lastModifiedBy>
  <cp:revision>41</cp:revision>
  <dcterms:created xsi:type="dcterms:W3CDTF">2013-04-22T18:41:37Z</dcterms:created>
  <dcterms:modified xsi:type="dcterms:W3CDTF">2013-11-26T19:38:15Z</dcterms:modified>
</cp:coreProperties>
</file>