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2" r:id="rId1"/>
  </p:sldMasterIdLst>
  <p:sldIdLst>
    <p:sldId id="257" r:id="rId2"/>
    <p:sldId id="258" r:id="rId3"/>
    <p:sldId id="260" r:id="rId4"/>
    <p:sldId id="265" r:id="rId5"/>
    <p:sldId id="259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40" d="100"/>
          <a:sy n="40" d="100"/>
        </p:scale>
        <p:origin x="-1386" y="-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D0E0571-1350-452E-B16C-09516CA1969F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CBBEA4B-459D-44EA-BEDC-45940BFA588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D0E0571-1350-452E-B16C-09516CA1969F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CBBEA4B-459D-44EA-BEDC-45940BFA58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D0E0571-1350-452E-B16C-09516CA1969F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CBBEA4B-459D-44EA-BEDC-45940BFA588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D0E0571-1350-452E-B16C-09516CA1969F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CBBEA4B-459D-44EA-BEDC-45940BFA58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D0E0571-1350-452E-B16C-09516CA1969F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CBBEA4B-459D-44EA-BEDC-45940BFA58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D0E0571-1350-452E-B16C-09516CA1969F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CBBEA4B-459D-44EA-BEDC-45940BFA58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D0E0571-1350-452E-B16C-09516CA1969F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CBBEA4B-459D-44EA-BEDC-45940BFA588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D0E0571-1350-452E-B16C-09516CA1969F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CBBEA4B-459D-44EA-BEDC-45940BFA58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D0E0571-1350-452E-B16C-09516CA1969F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CBBEA4B-459D-44EA-BEDC-45940BFA588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D0E0571-1350-452E-B16C-09516CA1969F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CBBEA4B-459D-44EA-BEDC-45940BFA58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D0E0571-1350-452E-B16C-09516CA1969F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CBBEA4B-459D-44EA-BEDC-45940BFA58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457200"/>
            <a:ext cx="8229600" cy="5410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14B71E8-2661-48CA-99D6-36388CDAB8D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C64E767-2003-4110-80CD-7AA4060D4908}" type="datetimeFigureOut">
              <a:rPr lang="cs-CZ"/>
              <a:pPr>
                <a:defRPr/>
              </a:pPr>
              <a:t>26.11.2013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13716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981200"/>
            <a:ext cx="8229600" cy="3886200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6D7965D-7F0F-4F6F-B0E2-B720614C95B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9FE66F4-D75E-4AE3-A0BB-579AA8DBBF80}" type="datetimeFigureOut">
              <a:rPr lang="cs-CZ"/>
              <a:pPr>
                <a:defRPr/>
              </a:pPr>
              <a:t>26.11.2013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9D0E0571-1350-452E-B16C-09516CA1969F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CCBBEA4B-459D-44EA-BEDC-45940BFA588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3" r:id="rId1"/>
    <p:sldLayoutId id="2147483664" r:id="rId2"/>
    <p:sldLayoutId id="2147483665" r:id="rId3"/>
    <p:sldLayoutId id="2147483666" r:id="rId4"/>
    <p:sldLayoutId id="2147483667" r:id="rId5"/>
    <p:sldLayoutId id="2147483668" r:id="rId6"/>
    <p:sldLayoutId id="2147483669" r:id="rId7"/>
    <p:sldLayoutId id="2147483670" r:id="rId8"/>
    <p:sldLayoutId id="2147483671" r:id="rId9"/>
    <p:sldLayoutId id="2147483672" r:id="rId10"/>
    <p:sldLayoutId id="2147483673" r:id="rId11"/>
    <p:sldLayoutId id="2147483674" r:id="rId12"/>
    <p:sldLayoutId id="2147483675" r:id="rId13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212" name="Group 44"/>
          <p:cNvGraphicFramePr>
            <a:graphicFrameLocks noGrp="1"/>
          </p:cNvGraphicFramePr>
          <p:nvPr>
            <p:ph/>
          </p:nvPr>
        </p:nvGraphicFramePr>
        <p:xfrm>
          <a:off x="468313" y="1268413"/>
          <a:ext cx="8229600" cy="3897316"/>
        </p:xfrm>
        <a:graphic>
          <a:graphicData uri="http://schemas.openxmlformats.org/drawingml/2006/table">
            <a:tbl>
              <a:tblPr/>
              <a:tblGrid>
                <a:gridCol w="2016125"/>
                <a:gridCol w="6213475"/>
              </a:tblGrid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Gymnázium Česká a Olympijských nadějí, České Budějovice, Česká 64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VY_32_INOVACE_Z_3.E_KOV_15_VÝCHODNÍ EVROPA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Kovaříková Eva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Regionální zeměpis světadílů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Tercie / 8.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10.9.2013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je určena k výkladu nové látky v hodině – státy východní Evropy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2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je určena jako výklad do hodiny i jako materiál k samostudiu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Možnosti využití: promítání, práce jednotlivců nebo dvojic se školním atlasem.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2438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156" name="Picture 46" descr="logo_pruh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Rectangle 45"/>
          <p:cNvSpPr>
            <a:spLocks noChangeArrowheads="1"/>
          </p:cNvSpPr>
          <p:nvPr/>
        </p:nvSpPr>
        <p:spPr bwMode="auto">
          <a:xfrm>
            <a:off x="1979613" y="620713"/>
            <a:ext cx="5040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cs-CZ" b="1" dirty="0">
                <a:latin typeface="+mj-lt"/>
              </a:rPr>
              <a:t>DIGITÁLNÍ UČEBNÍ MATERIÁL</a:t>
            </a:r>
          </a:p>
        </p:txBody>
      </p:sp>
      <p:pic>
        <p:nvPicPr>
          <p:cNvPr id="515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63713" y="5229225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66" name="Rectangle 38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graphicFrame>
        <p:nvGraphicFramePr>
          <p:cNvPr id="22573" name="Group 45"/>
          <p:cNvGraphicFramePr>
            <a:graphicFrameLocks noGrp="1"/>
          </p:cNvGraphicFramePr>
          <p:nvPr>
            <p:ph type="tbl" idx="1"/>
          </p:nvPr>
        </p:nvGraphicFramePr>
        <p:xfrm>
          <a:off x="457200" y="1981200"/>
          <a:ext cx="8229600" cy="3879850"/>
        </p:xfrm>
        <a:graphic>
          <a:graphicData uri="http://schemas.openxmlformats.org/drawingml/2006/table">
            <a:tbl>
              <a:tblPr/>
              <a:tblGrid>
                <a:gridCol w="8229600"/>
              </a:tblGrid>
              <a:tr h="3651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5147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Prezentaci učitel využívá  při výklad látky. Studenti snáze opisují látku a nedochází k jejímu špatnému opisování. V průběhu výkladu student musí pracovat se školním atlasem a pracovním sešitem,který je vytvořen k učebnici Zeměpisu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Fraus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 8.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Regiony Evropy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32560" y="2420888"/>
            <a:ext cx="7406640" cy="1584176"/>
          </a:xfrm>
        </p:spPr>
        <p:txBody>
          <a:bodyPr>
            <a:normAutofit fontScale="92500"/>
          </a:bodyPr>
          <a:lstStyle/>
          <a:p>
            <a:pPr algn="ctr"/>
            <a:r>
              <a:rPr lang="cs-CZ" sz="6000" b="1" u="sng" dirty="0" smtClean="0">
                <a:solidFill>
                  <a:schemeClr val="accent3"/>
                </a:solidFill>
              </a:rPr>
              <a:t>VÝCHODNÍ EVROPA</a:t>
            </a:r>
            <a:endParaRPr lang="cs-CZ" sz="6000" b="1" u="sng" dirty="0">
              <a:solidFill>
                <a:schemeClr val="accent3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Samostatná práce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Tato práce je zadána jako domácí úkol v předchozí hodině a zadán je i úkol vypracování tématu JV Evropy v pracovním sešitu.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DÚ: Zjisti význam vlajek jednotlivých států.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3555427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844824"/>
            <a:ext cx="7498080" cy="4403576"/>
          </a:xfrm>
        </p:spPr>
        <p:txBody>
          <a:bodyPr/>
          <a:lstStyle/>
          <a:p>
            <a:r>
              <a:rPr lang="cs-CZ" b="1" i="1" u="sng" dirty="0" smtClean="0"/>
              <a:t>Bělorusko</a:t>
            </a:r>
            <a:r>
              <a:rPr lang="cs-CZ" dirty="0" smtClean="0"/>
              <a:t> – hl. město Minsk</a:t>
            </a:r>
          </a:p>
          <a:p>
            <a:r>
              <a:rPr lang="cs-CZ" dirty="0" smtClean="0"/>
              <a:t>tvrdě zkoušeno za 2. světové války</a:t>
            </a:r>
          </a:p>
          <a:p>
            <a:r>
              <a:rPr lang="cs-CZ" dirty="0" smtClean="0"/>
              <a:t>těžké strojírenství, ložiska draselných solí, dálkové ropovody – chemický průmysl, zpracování dřeva</a:t>
            </a:r>
          </a:p>
          <a:p>
            <a:endParaRPr lang="cs-CZ" dirty="0" smtClean="0"/>
          </a:p>
        </p:txBody>
      </p:sp>
      <p:pic>
        <p:nvPicPr>
          <p:cNvPr id="4" name="Obrázek 3" descr="Flag_of_Belarus.svg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228184" y="404664"/>
            <a:ext cx="2199878" cy="109993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i="1" u="sng" dirty="0" smtClean="0"/>
              <a:t>Ukrajina</a:t>
            </a:r>
            <a:r>
              <a:rPr lang="cs-CZ" dirty="0" smtClean="0"/>
              <a:t> – hl. město Kyjev</a:t>
            </a:r>
          </a:p>
          <a:p>
            <a:r>
              <a:rPr lang="cs-CZ" dirty="0" smtClean="0"/>
              <a:t>po Rusku nejrozsáhlejší evropská zem</a:t>
            </a:r>
          </a:p>
          <a:p>
            <a:r>
              <a:rPr lang="cs-CZ" dirty="0" smtClean="0"/>
              <a:t>povrch tvoří převážně roviny, na západě Karpaty. Podnebí je mírné, kontinentální, na Krymu středomořské. Osou je splavná řeka Dněpr.</a:t>
            </a:r>
          </a:p>
          <a:p>
            <a:r>
              <a:rPr lang="cs-CZ" dirty="0" smtClean="0"/>
              <a:t>zemědělsky využívány úrodné černozemě. Hutnictví, strojírenství.</a:t>
            </a:r>
          </a:p>
          <a:p>
            <a:endParaRPr lang="cs-CZ" dirty="0"/>
          </a:p>
        </p:txBody>
      </p:sp>
      <p:pic>
        <p:nvPicPr>
          <p:cNvPr id="4" name="Obrázek 3" descr="Flag_of_Ukraine.svg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444208" y="132457"/>
            <a:ext cx="2130390" cy="142736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i="1" u="sng" dirty="0" smtClean="0"/>
              <a:t>Moldavsko </a:t>
            </a:r>
            <a:r>
              <a:rPr lang="cs-CZ" dirty="0" smtClean="0"/>
              <a:t>– hl. město Kišiněv</a:t>
            </a:r>
          </a:p>
          <a:p>
            <a:r>
              <a:rPr lang="cs-CZ" dirty="0" smtClean="0"/>
              <a:t>kvalitní půdy: pěstování zeleniny, vinné révy </a:t>
            </a:r>
          </a:p>
          <a:p>
            <a:r>
              <a:rPr lang="cs-CZ" dirty="0" smtClean="0"/>
              <a:t>národnostní nepokoje</a:t>
            </a:r>
            <a:endParaRPr lang="cs-CZ" dirty="0"/>
          </a:p>
        </p:txBody>
      </p:sp>
      <p:pic>
        <p:nvPicPr>
          <p:cNvPr id="4" name="Obrázek 3" descr="Flag_of_Moldova.svg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516216" y="244476"/>
            <a:ext cx="2337892" cy="116894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i="1" u="sng" dirty="0" smtClean="0"/>
              <a:t>Rusko</a:t>
            </a:r>
            <a:r>
              <a:rPr lang="cs-CZ" dirty="0" smtClean="0"/>
              <a:t> – hl. město Moskva</a:t>
            </a:r>
          </a:p>
          <a:p>
            <a:r>
              <a:rPr lang="cs-CZ" dirty="0" smtClean="0"/>
              <a:t>největší stát světa, vojenská a jaderná velmoc</a:t>
            </a:r>
          </a:p>
          <a:p>
            <a:r>
              <a:rPr lang="cs-CZ" dirty="0" smtClean="0"/>
              <a:t>povrch je jednotvárný, Východoevropská rovina, řeka Volha</a:t>
            </a:r>
          </a:p>
          <a:p>
            <a:r>
              <a:rPr lang="cs-CZ" dirty="0" smtClean="0"/>
              <a:t>nerovnoměrné rozložení </a:t>
            </a:r>
            <a:r>
              <a:rPr lang="cs-CZ" dirty="0" err="1" smtClean="0"/>
              <a:t>obyv</a:t>
            </a:r>
            <a:r>
              <a:rPr lang="cs-CZ" dirty="0" smtClean="0"/>
              <a:t>. a národnostních menšin ( nejhorší demografická charakteristika v Evropě)</a:t>
            </a:r>
          </a:p>
          <a:p>
            <a:r>
              <a:rPr lang="cs-CZ" dirty="0" smtClean="0"/>
              <a:t>chemický průmysl, těžké strojírenství, výroba nákladních automobilů</a:t>
            </a:r>
          </a:p>
          <a:p>
            <a:endParaRPr lang="cs-CZ" dirty="0"/>
          </a:p>
        </p:txBody>
      </p:sp>
      <p:pic>
        <p:nvPicPr>
          <p:cNvPr id="4" name="Obrázek 3" descr="Flag_of_Russia.svg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588224" y="175754"/>
            <a:ext cx="2001146" cy="134076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400" b="1" smtClean="0"/>
              <a:t>Zdroje: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JEŘÁBEK, Milan. </a:t>
            </a:r>
            <a:r>
              <a:rPr lang="cs-CZ" i="1" dirty="0" smtClean="0"/>
              <a:t>Zeměpis 8: učebnice pro základní školy a víceletá gymnázia</a:t>
            </a:r>
            <a:r>
              <a:rPr lang="cs-CZ" dirty="0" smtClean="0"/>
              <a:t>. 1. </a:t>
            </a:r>
            <a:r>
              <a:rPr lang="cs-CZ" dirty="0" err="1" smtClean="0"/>
              <a:t>vyd</a:t>
            </a:r>
            <a:r>
              <a:rPr lang="cs-CZ" dirty="0" smtClean="0"/>
              <a:t>. Ilustrace Bohdan Štěrba. Plzeň: </a:t>
            </a:r>
            <a:r>
              <a:rPr lang="cs-CZ" dirty="0" err="1" smtClean="0"/>
              <a:t>Fraus</a:t>
            </a:r>
            <a:r>
              <a:rPr lang="cs-CZ" dirty="0" smtClean="0"/>
              <a:t>, 2006, 128 s. </a:t>
            </a:r>
            <a:r>
              <a:rPr lang="cs-CZ" smtClean="0"/>
              <a:t>ISBN 80-723-8486-4.</a:t>
            </a:r>
          </a:p>
        </p:txBody>
      </p:sp>
      <p:pic>
        <p:nvPicPr>
          <p:cNvPr id="6148" name="Picture 46" descr="logo_pruh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18</TotalTime>
  <Words>298</Words>
  <Application>Microsoft Office PowerPoint</Application>
  <PresentationFormat>Předvádění na obrazovce (4:3)</PresentationFormat>
  <Paragraphs>45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Slunovrat</vt:lpstr>
      <vt:lpstr>Snímek 1</vt:lpstr>
      <vt:lpstr>Snímek 2</vt:lpstr>
      <vt:lpstr>Regiony Evropy</vt:lpstr>
      <vt:lpstr>Samostatná práce</vt:lpstr>
      <vt:lpstr>Snímek 5</vt:lpstr>
      <vt:lpstr>Snímek 6</vt:lpstr>
      <vt:lpstr>Snímek 7</vt:lpstr>
      <vt:lpstr>Snímek 8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Ewa</dc:creator>
  <cp:lastModifiedBy>Ewa</cp:lastModifiedBy>
  <cp:revision>11</cp:revision>
  <dcterms:created xsi:type="dcterms:W3CDTF">2013-10-12T16:55:15Z</dcterms:created>
  <dcterms:modified xsi:type="dcterms:W3CDTF">2013-11-26T19:57:06Z</dcterms:modified>
</cp:coreProperties>
</file>