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B71E8-2661-48CA-99D6-36388CDAB8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4E767-2003-4110-80CD-7AA4060D4908}" type="datetimeFigureOut">
              <a:rPr lang="cs-CZ"/>
              <a:pPr>
                <a:defRPr/>
              </a:pPr>
              <a:t>26.11.2013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7965D-7F0F-4F6F-B0E2-B720614C95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E66F4-D75E-4AE3-A0BB-579AA8DBBF80}" type="datetimeFigureOut">
              <a:rPr lang="cs-CZ"/>
              <a:pPr>
                <a:defRPr/>
              </a:pPr>
              <a:t>26.11.2013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C4A6E36-01F2-4C50-A510-A9A394A81137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73E84AA-A22B-4966-808D-12705ED1C6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  <p:extLst>
              <p:ext uri="{D42A27DB-BD31-4B8C-83A1-F6EECF244321}">
                <p14:modId xmlns="" xmlns:p14="http://schemas.microsoft.com/office/powerpoint/2010/main" val="332266761"/>
              </p:ext>
            </p:extLst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VY_32_INOVACE_Z_3.E_KOV_17_ZÁPADNÍ EVROPA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Kovaříková Eva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Regionální zeměpis světadílů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Tercie / 8.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10.9.2013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k výkladu nové  látky v hodině – státy západní Evropy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se školním atlasem.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="" xmlns:p14="http://schemas.microsoft.com/office/powerpoint/2010/main" val="858888700"/>
              </p:ext>
            </p:extLst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Prezentaci učitel využívá  při výklad látky. Studenti snáze opisují látku a nedochází k jejímu špatnému opisování. V průběhu výkladu student musí pracovat se školním atlasem a pracovním sešitem,který je vytvořen k učebnici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Frause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Zeměpis 8.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Západní Evropa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i="1" u="sng" dirty="0" smtClean="0"/>
              <a:t>Spojené království Velké Británie a Severního Irska</a:t>
            </a:r>
            <a:r>
              <a:rPr lang="cs-CZ" dirty="0" smtClean="0"/>
              <a:t> – hl. město Londýn</a:t>
            </a:r>
          </a:p>
          <a:p>
            <a:r>
              <a:rPr lang="cs-CZ" dirty="0" smtClean="0"/>
              <a:t>Ostrovní stát, výhodná poloha.</a:t>
            </a:r>
          </a:p>
          <a:p>
            <a:r>
              <a:rPr lang="cs-CZ" dirty="0" smtClean="0"/>
              <a:t>Od 18. století impériem, vrchol za vlády královny Viktorie.</a:t>
            </a:r>
          </a:p>
          <a:p>
            <a:r>
              <a:rPr lang="cs-CZ" dirty="0" smtClean="0"/>
              <a:t>Dobrá úroveň strojírenského, elektrotechnického a textilního průmyslu.</a:t>
            </a:r>
          </a:p>
          <a:p>
            <a:r>
              <a:rPr lang="cs-CZ" dirty="0" smtClean="0"/>
              <a:t>Londýn je hlavním leteckým uzlem a finanční centrum světa.</a:t>
            </a:r>
          </a:p>
          <a:p>
            <a:r>
              <a:rPr lang="cs-CZ" dirty="0" smtClean="0"/>
              <a:t>Chov skotu, ovcí. Pšenice, zelenina, ovoce. VB je největší dovozce potravin na světě.</a:t>
            </a:r>
          </a:p>
        </p:txBody>
      </p:sp>
      <p:pic>
        <p:nvPicPr>
          <p:cNvPr id="4" name="Obrázek 3" descr="Flag_of_the_United_Kingdom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248692"/>
            <a:ext cx="2337892" cy="11689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u="sng" dirty="0" smtClean="0"/>
              <a:t>Irsko</a:t>
            </a:r>
            <a:r>
              <a:rPr lang="cs-CZ" dirty="0" smtClean="0"/>
              <a:t> – hl. město Dublin</a:t>
            </a:r>
          </a:p>
          <a:p>
            <a:r>
              <a:rPr lang="cs-CZ" dirty="0" smtClean="0"/>
              <a:t>Leží na stejnojmenném ostrově.</a:t>
            </a:r>
          </a:p>
          <a:p>
            <a:r>
              <a:rPr lang="cs-CZ" dirty="0" smtClean="0"/>
              <a:t>Po vstupu do EU jedním z nejbohatších států. Rozvíjí se moderní průmyslové obory.</a:t>
            </a:r>
          </a:p>
          <a:p>
            <a:r>
              <a:rPr lang="cs-CZ" dirty="0" smtClean="0"/>
              <a:t>Nejvyšší podíl pastvin v Evropě (70%).</a:t>
            </a:r>
          </a:p>
          <a:p>
            <a:r>
              <a:rPr lang="cs-CZ" dirty="0" smtClean="0"/>
              <a:t>Skot, ovce.</a:t>
            </a:r>
            <a:endParaRPr lang="cs-CZ" dirty="0"/>
          </a:p>
        </p:txBody>
      </p:sp>
      <p:pic>
        <p:nvPicPr>
          <p:cNvPr id="4" name="Obrázek 3" descr="Flag_of_Ireland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165844"/>
            <a:ext cx="2376264" cy="13605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u="sng" dirty="0" smtClean="0"/>
              <a:t>Nizozemsko </a:t>
            </a:r>
            <a:r>
              <a:rPr lang="cs-CZ" dirty="0" smtClean="0"/>
              <a:t>– </a:t>
            </a:r>
            <a:r>
              <a:rPr lang="cs-CZ" dirty="0" err="1" smtClean="0"/>
              <a:t>hl.město</a:t>
            </a:r>
            <a:r>
              <a:rPr lang="cs-CZ" dirty="0" smtClean="0"/>
              <a:t> Amsterdam</a:t>
            </a:r>
          </a:p>
          <a:p>
            <a:r>
              <a:rPr lang="cs-CZ" dirty="0" smtClean="0"/>
              <a:t>Třetina území leží pod úrovní světového oceánu, vysoušeno.</a:t>
            </a:r>
          </a:p>
          <a:p>
            <a:r>
              <a:rPr lang="cs-CZ" dirty="0" smtClean="0"/>
              <a:t>Vyniká petrochemie, elektronika (Philips)</a:t>
            </a:r>
          </a:p>
          <a:p>
            <a:r>
              <a:rPr lang="cs-CZ" dirty="0" smtClean="0"/>
              <a:t>Přední místa ve výrobě mléčných výrobků a úrovni zahradnictví (květinová burza v </a:t>
            </a:r>
            <a:r>
              <a:rPr lang="cs-CZ" dirty="0" err="1" smtClean="0"/>
              <a:t>Aalsmeeru</a:t>
            </a:r>
            <a:r>
              <a:rPr lang="cs-CZ" dirty="0" smtClean="0"/>
              <a:t>).</a:t>
            </a:r>
          </a:p>
          <a:p>
            <a:r>
              <a:rPr lang="cs-CZ" dirty="0" smtClean="0"/>
              <a:t>Vyspělá říční i námořní doprava.</a:t>
            </a:r>
          </a:p>
          <a:p>
            <a:endParaRPr lang="cs-CZ" dirty="0"/>
          </a:p>
        </p:txBody>
      </p:sp>
      <p:pic>
        <p:nvPicPr>
          <p:cNvPr id="4" name="Obrázek 3" descr="Flag_of_the_Netherlands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144698"/>
            <a:ext cx="2093849" cy="140287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u="sng" dirty="0" smtClean="0"/>
              <a:t>Belgie </a:t>
            </a:r>
            <a:r>
              <a:rPr lang="cs-CZ" dirty="0" smtClean="0"/>
              <a:t>– hl. město Brusel </a:t>
            </a:r>
          </a:p>
          <a:p>
            <a:r>
              <a:rPr lang="cs-CZ" dirty="0" smtClean="0"/>
              <a:t>Strategická poloha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>
                <a:cs typeface="Times New Roman"/>
              </a:rPr>
              <a:t>sídlí zde řada mezinárodních institucí (EU).</a:t>
            </a:r>
          </a:p>
          <a:p>
            <a:r>
              <a:rPr lang="cs-CZ" dirty="0" smtClean="0">
                <a:cs typeface="Times New Roman"/>
              </a:rPr>
              <a:t>Federace Vlámů a Valonů</a:t>
            </a:r>
          </a:p>
          <a:p>
            <a:r>
              <a:rPr lang="cs-CZ" dirty="0" smtClean="0">
                <a:cs typeface="Times New Roman"/>
              </a:rPr>
              <a:t>Průmysl na vysoké úrovni (hutnictví, strojírenství, chemie, výroba skla a čokolády).</a:t>
            </a:r>
            <a:endParaRPr lang="cs-CZ" dirty="0" smtClean="0"/>
          </a:p>
        </p:txBody>
      </p:sp>
      <p:sp>
        <p:nvSpPr>
          <p:cNvPr id="23554" name="AutoShape 2" descr="Flag of Belgium.sv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556" name="AutoShape 4" descr="Flag of Belgium.sv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" name="Obrázek 5" descr="Flag_of_Belgium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121456"/>
            <a:ext cx="1665934" cy="144936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u="sng" dirty="0" smtClean="0"/>
              <a:t>Lucembursko</a:t>
            </a:r>
            <a:r>
              <a:rPr lang="cs-CZ" dirty="0" smtClean="0"/>
              <a:t> – hl. město Lucemburk</a:t>
            </a:r>
          </a:p>
          <a:p>
            <a:r>
              <a:rPr lang="cs-CZ" dirty="0" smtClean="0"/>
              <a:t>V minulosti silné svazky s Královstvím českým.</a:t>
            </a:r>
          </a:p>
          <a:p>
            <a:r>
              <a:rPr lang="cs-CZ" dirty="0" smtClean="0"/>
              <a:t>Proslulá výroba oceli.</a:t>
            </a:r>
          </a:p>
          <a:p>
            <a:r>
              <a:rPr lang="cs-CZ" dirty="0" smtClean="0"/>
              <a:t>Sídlí zde mezinárodní organizace a banky.</a:t>
            </a:r>
            <a:endParaRPr lang="cs-CZ" dirty="0"/>
          </a:p>
        </p:txBody>
      </p:sp>
      <p:pic>
        <p:nvPicPr>
          <p:cNvPr id="4" name="Obrázek 3" descr="Flag_of_Luxembourg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142032"/>
            <a:ext cx="2160240" cy="140821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80728"/>
            <a:ext cx="7498080" cy="5400600"/>
          </a:xfrm>
        </p:spPr>
        <p:txBody>
          <a:bodyPr>
            <a:normAutofit fontScale="85000" lnSpcReduction="20000"/>
          </a:bodyPr>
          <a:lstStyle/>
          <a:p>
            <a:r>
              <a:rPr lang="cs-CZ" b="1" i="1" u="sng" dirty="0" smtClean="0"/>
              <a:t>Francie </a:t>
            </a:r>
            <a:r>
              <a:rPr lang="cs-CZ" dirty="0" smtClean="0"/>
              <a:t>– hl. město Paříž</a:t>
            </a:r>
          </a:p>
          <a:p>
            <a:r>
              <a:rPr lang="cs-CZ" dirty="0" smtClean="0"/>
              <a:t>Rozlohou i počtem obyvatel patří mezi největší evropské státy.</a:t>
            </a:r>
          </a:p>
          <a:p>
            <a:r>
              <a:rPr lang="cs-CZ" dirty="0" smtClean="0"/>
              <a:t>Výhodná poloha – Atlantský oceán, Středozemní moře.</a:t>
            </a:r>
          </a:p>
          <a:p>
            <a:r>
              <a:rPr lang="cs-CZ" dirty="0" smtClean="0"/>
              <a:t>Rozsáhlá koloniální říše.</a:t>
            </a:r>
          </a:p>
          <a:p>
            <a:r>
              <a:rPr lang="cs-CZ" dirty="0" smtClean="0"/>
              <a:t>5 mil. cizinců</a:t>
            </a:r>
          </a:p>
          <a:p>
            <a:r>
              <a:rPr lang="cs-CZ" dirty="0" smtClean="0"/>
              <a:t>Hospodářsky 4. největší velmoc – vysoká úroveň všech průmyslových odvětví (strojírenství, jaderná energetika, chemie). Produkce uranu a solí.</a:t>
            </a:r>
          </a:p>
          <a:p>
            <a:r>
              <a:rPr lang="cs-CZ" dirty="0" smtClean="0"/>
              <a:t>Obilnice světa (kukuřice, pšenice), vinná réva.</a:t>
            </a:r>
          </a:p>
          <a:p>
            <a:r>
              <a:rPr lang="cs-CZ" dirty="0" smtClean="0"/>
              <a:t>Chov vepřů a skotu.</a:t>
            </a:r>
          </a:p>
          <a:p>
            <a:r>
              <a:rPr lang="cs-CZ" dirty="0" smtClean="0"/>
              <a:t>Světové město kultury a módy.</a:t>
            </a:r>
          </a:p>
          <a:p>
            <a:r>
              <a:rPr lang="cs-CZ" dirty="0" smtClean="0"/>
              <a:t>Turistická velmoc.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b="1" i="1" u="sng" dirty="0"/>
          </a:p>
        </p:txBody>
      </p:sp>
      <p:pic>
        <p:nvPicPr>
          <p:cNvPr id="4" name="Obrázek 3" descr="Flag_of_France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16632"/>
            <a:ext cx="1663951" cy="111484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JEŘÁBEK, Milan. </a:t>
            </a:r>
            <a:r>
              <a:rPr lang="cs-CZ" i="1" dirty="0" smtClean="0"/>
              <a:t>Zeměpis 8: učebnice pro základní školy a víceletá gymnázia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Ilustrace Bohdan Štěrba. Plzeň: </a:t>
            </a:r>
            <a:r>
              <a:rPr lang="cs-CZ" dirty="0" err="1" smtClean="0"/>
              <a:t>Fraus</a:t>
            </a:r>
            <a:r>
              <a:rPr lang="cs-CZ" dirty="0" smtClean="0"/>
              <a:t>, 2006, 128 s. </a:t>
            </a:r>
            <a:r>
              <a:rPr lang="cs-CZ" smtClean="0"/>
              <a:t>ISBN 80-723-8486-4.</a:t>
            </a:r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</TotalTime>
  <Words>431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Snímek 1</vt:lpstr>
      <vt:lpstr>Snímek 2</vt:lpstr>
      <vt:lpstr>Západní Evropa</vt:lpstr>
      <vt:lpstr>Snímek 4</vt:lpstr>
      <vt:lpstr>Snímek 5</vt:lpstr>
      <vt:lpstr>Snímek 6</vt:lpstr>
      <vt:lpstr>Snímek 7</vt:lpstr>
      <vt:lpstr> 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Ewa</dc:creator>
  <cp:lastModifiedBy>Ewa</cp:lastModifiedBy>
  <cp:revision>9</cp:revision>
  <dcterms:created xsi:type="dcterms:W3CDTF">2013-10-12T16:37:03Z</dcterms:created>
  <dcterms:modified xsi:type="dcterms:W3CDTF">2013-11-26T19:59:13Z</dcterms:modified>
</cp:coreProperties>
</file>