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61" r:id="rId3"/>
    <p:sldId id="257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58EC5D-A2D5-442C-A0AB-E531E03BCF5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0DE727-6A3F-484E-85B3-2A66A2BA4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986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AFFDCA3-474C-4A75-BA6D-3EADC38CD8B1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B8ACF-9612-483C-970B-57A31A038D4E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44FB-C55A-4436-81EC-5B17A85E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B8ACF-9612-483C-970B-57A31A038D4E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44FB-C55A-4436-81EC-5B17A85E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B8ACF-9612-483C-970B-57A31A038D4E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44FB-C55A-4436-81EC-5B17A85E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B8ACF-9612-483C-970B-57A31A038D4E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44FB-C55A-4436-81EC-5B17A85E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B8ACF-9612-483C-970B-57A31A038D4E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44FB-C55A-4436-81EC-5B17A85E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B8ACF-9612-483C-970B-57A31A038D4E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44FB-C55A-4436-81EC-5B17A85E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B8ACF-9612-483C-970B-57A31A038D4E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44FB-C55A-4436-81EC-5B17A85E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B8ACF-9612-483C-970B-57A31A038D4E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44FB-C55A-4436-81EC-5B17A85E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B8ACF-9612-483C-970B-57A31A038D4E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44FB-C55A-4436-81EC-5B17A85E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B8ACF-9612-483C-970B-57A31A038D4E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44FB-C55A-4436-81EC-5B17A85E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B8ACF-9612-483C-970B-57A31A038D4E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44FB-C55A-4436-81EC-5B17A85E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B8ACF-9612-483C-970B-57A31A038D4E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F44FB-C55A-4436-81EC-5B17A85E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tskeomalovanky.cz/470/lev-4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6_02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267744" y="1498600"/>
            <a:ext cx="4320381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jazyk-tvarosloví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podstatná jména, přídavná jména</a:t>
            </a:r>
          </a:p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</a:t>
            </a:r>
            <a:r>
              <a:rPr lang="cs-CZ" sz="1600" cap="all" dirty="0" smtClean="0"/>
              <a:t>Český jazyk-tvarosloví-podstatná jména, přídavná jména, slovesa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15. 9. 2011 Text  je určen k doplňování  podstatných  jmen, přídavných jmen a sloves do vět. Vede též k rozlišování spisovného a hovorového jazyka.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</a:t>
            </a:r>
            <a:r>
              <a:rPr lang="cs-CZ" sz="1600" dirty="0" smtClean="0"/>
              <a:t>klíčové </a:t>
            </a:r>
            <a:r>
              <a:rPr lang="cs-CZ" sz="1600" dirty="0" smtClean="0"/>
              <a:t>kompetence k učení, kompetence k řešení problému, kompetence komunikativní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Přírodopis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Skloňování podstatných jmen, vzory podstatných jmen, časování </a:t>
            </a:r>
            <a:r>
              <a:rPr lang="cs-CZ" sz="1600" dirty="0" smtClean="0"/>
              <a:t>sloves.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7. ročník, ZŠ praktická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87408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b="1" dirty="0" smtClean="0"/>
              <a:t>1. Doplň věty vhodnými výrazy.</a:t>
            </a:r>
          </a:p>
          <a:p>
            <a:pPr marL="342900" indent="-342900"/>
            <a:endParaRPr lang="cs-CZ" sz="2800" b="1" dirty="0"/>
          </a:p>
          <a:p>
            <a:pPr marL="342900" indent="-342900"/>
            <a:r>
              <a:rPr lang="cs-CZ" sz="2400" dirty="0" smtClean="0"/>
              <a:t>V zoologické zahradě jsme________šelmy. (pozorovali, šmírovali)</a:t>
            </a:r>
          </a:p>
          <a:p>
            <a:pPr marL="342900" indent="-342900"/>
            <a:r>
              <a:rPr lang="cs-CZ" sz="2400" dirty="0" smtClean="0"/>
              <a:t>Lev se________po kleci a pozoroval návštěvníky. (procházel, coural)</a:t>
            </a:r>
          </a:p>
          <a:p>
            <a:pPr marL="342900" indent="-342900"/>
            <a:r>
              <a:rPr lang="cs-CZ" sz="2400" dirty="0" smtClean="0"/>
              <a:t>Lvi mají________drápy a_________zuby. (ostré, tupé, velké, obrovské)</a:t>
            </a:r>
          </a:p>
          <a:p>
            <a:pPr marL="342900" indent="-342900"/>
            <a:r>
              <a:rPr lang="cs-CZ" sz="2400" dirty="0" smtClean="0"/>
              <a:t>Lvice________v druhé kleci. (chrápala, spala)</a:t>
            </a:r>
          </a:p>
          <a:p>
            <a:pPr marL="342900" indent="-342900"/>
            <a:r>
              <a:rPr lang="cs-CZ" sz="2400" dirty="0" smtClean="0"/>
              <a:t>Nedávno se jí_________lvíče. (porodilo, narodilo)</a:t>
            </a:r>
          </a:p>
          <a:p>
            <a:pPr marL="342900" indent="-342900"/>
            <a:r>
              <a:rPr lang="cs-CZ" sz="2400" dirty="0" smtClean="0"/>
              <a:t>Je velmi________a stále na lvici________. (líné, hravé, poráží, doráží)</a:t>
            </a:r>
          </a:p>
          <a:p>
            <a:pPr marL="342900" indent="-342900"/>
            <a:endParaRPr lang="cs-CZ" sz="2400" dirty="0"/>
          </a:p>
          <a:p>
            <a:pPr marL="514350" indent="-514350"/>
            <a:r>
              <a:rPr lang="cs-CZ" sz="2400" b="1" dirty="0" smtClean="0">
                <a:solidFill>
                  <a:schemeClr val="tx1"/>
                </a:solidFill>
              </a:rPr>
              <a:t>2. Spoj linkou.</a:t>
            </a:r>
          </a:p>
          <a:p>
            <a:pPr marL="514350" indent="-514350"/>
            <a:endParaRPr lang="cs-CZ" sz="2400" dirty="0" smtClean="0">
              <a:solidFill>
                <a:schemeClr val="tx1"/>
              </a:solidFill>
            </a:endParaRPr>
          </a:p>
          <a:p>
            <a:pPr marL="514350" indent="-514350"/>
            <a:r>
              <a:rPr lang="cs-CZ" sz="2400" dirty="0" smtClean="0">
                <a:solidFill>
                  <a:schemeClr val="tx1"/>
                </a:solidFill>
              </a:rPr>
              <a:t>Pyšný jako                lev.</a:t>
            </a:r>
          </a:p>
          <a:p>
            <a:pPr marL="514350" indent="-514350"/>
            <a:r>
              <a:rPr lang="cs-CZ" sz="2400" dirty="0" smtClean="0">
                <a:solidFill>
                  <a:schemeClr val="tx1"/>
                </a:solidFill>
              </a:rPr>
              <a:t>Chytrý jako              páv.</a:t>
            </a:r>
          </a:p>
          <a:p>
            <a:pPr marL="514350" indent="-514350"/>
            <a:r>
              <a:rPr lang="cs-CZ" sz="2400" dirty="0" smtClean="0">
                <a:solidFill>
                  <a:schemeClr val="tx1"/>
                </a:solidFill>
              </a:rPr>
              <a:t>Mazaný jako            vlk.</a:t>
            </a:r>
          </a:p>
          <a:p>
            <a:pPr marL="514350" indent="-514350"/>
            <a:r>
              <a:rPr lang="cs-CZ" sz="2400" dirty="0" smtClean="0">
                <a:solidFill>
                  <a:schemeClr val="tx1"/>
                </a:solidFill>
              </a:rPr>
              <a:t>Silný jako                 liška.</a:t>
            </a:r>
          </a:p>
          <a:p>
            <a:pPr marL="514350" indent="-514350"/>
            <a:r>
              <a:rPr lang="cs-CZ" sz="2400" dirty="0" smtClean="0">
                <a:solidFill>
                  <a:schemeClr val="tx1"/>
                </a:solidFill>
              </a:rPr>
              <a:t>Hladový jako           veš.</a:t>
            </a:r>
          </a:p>
          <a:p>
            <a:pPr marL="514350" indent="-514350"/>
            <a:r>
              <a:rPr lang="cs-CZ" sz="2400" dirty="0" smtClean="0">
                <a:solidFill>
                  <a:schemeClr val="tx1"/>
                </a:solidFill>
              </a:rPr>
              <a:t>Líný jako                  opice.</a:t>
            </a:r>
          </a:p>
          <a:p>
            <a:pPr marL="514350" indent="-514350"/>
            <a:r>
              <a:rPr lang="cs-CZ" sz="2400" dirty="0" smtClean="0">
                <a:solidFill>
                  <a:schemeClr val="tx1"/>
                </a:solidFill>
              </a:rPr>
              <a:t>Pomalý jako            želva.</a:t>
            </a:r>
          </a:p>
          <a:p>
            <a:pPr marL="342900" indent="-342900"/>
            <a:endParaRPr lang="cs-CZ" sz="2400" dirty="0" smtClean="0"/>
          </a:p>
          <a:p>
            <a:pPr marL="342900" indent="-342900"/>
            <a:endParaRPr lang="cs-CZ" sz="2400" dirty="0" smtClean="0"/>
          </a:p>
          <a:p>
            <a:pPr marL="342900" indent="-342900"/>
            <a:endParaRPr lang="cs-CZ" sz="2800" b="1" dirty="0"/>
          </a:p>
          <a:p>
            <a:pPr marL="342900" indent="-342900"/>
            <a:endParaRPr lang="cs-CZ" sz="2800" dirty="0" smtClean="0"/>
          </a:p>
          <a:p>
            <a:pPr marL="342900" indent="-342900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212976"/>
            <a:ext cx="2518621" cy="3356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779912" y="5733256"/>
            <a:ext cx="17281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solidFill>
                  <a:schemeClr val="bg1">
                    <a:lumMod val="65000"/>
                  </a:schemeClr>
                </a:solidFill>
              </a:rPr>
              <a:t>Dostupné z Metodického portálu www.</a:t>
            </a:r>
            <a:r>
              <a:rPr lang="cs-CZ" sz="1000" dirty="0" err="1" smtClean="0">
                <a:solidFill>
                  <a:schemeClr val="bg1">
                    <a:lumMod val="65000"/>
                  </a:schemeClr>
                </a:solidFill>
              </a:rPr>
              <a:t>rvp.cz</a:t>
            </a:r>
            <a:r>
              <a:rPr lang="cs-CZ" sz="1000" dirty="0" smtClean="0">
                <a:solidFill>
                  <a:schemeClr val="bg1">
                    <a:lumMod val="65000"/>
                  </a:schemeClr>
                </a:solidFill>
              </a:rPr>
              <a:t>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i="1" dirty="0" smtClean="0"/>
              <a:t>Omalovánky k vytisknutí</a:t>
            </a:r>
            <a:r>
              <a:rPr lang="cs-CZ" sz="1000" dirty="0" smtClean="0"/>
              <a:t> [online]. 2006 [cit. 2011-05-21]. Lev 4. Dostupné z WWW: </a:t>
            </a:r>
            <a:r>
              <a:rPr lang="cs-CZ" sz="1000" dirty="0" smtClean="0">
                <a:hlinkClick r:id="rId3"/>
              </a:rPr>
              <a:t>http://www.</a:t>
            </a:r>
            <a:r>
              <a:rPr lang="cs-CZ" sz="1000" dirty="0" err="1" smtClean="0">
                <a:hlinkClick r:id="rId3"/>
              </a:rPr>
              <a:t>detskeomalovanky.cz</a:t>
            </a:r>
            <a:r>
              <a:rPr lang="cs-CZ" sz="1000" dirty="0" smtClean="0">
                <a:hlinkClick r:id="rId3"/>
              </a:rPr>
              <a:t>/470/lev-4/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i="1" dirty="0" smtClean="0"/>
              <a:t>Český jazyk pro 7. ročník zvláštní školy</a:t>
            </a:r>
            <a:r>
              <a:rPr lang="cs-CZ" sz="1000" dirty="0" smtClean="0"/>
              <a:t>. Praha : SEPTIMA, 2000. 40 s.</a:t>
            </a:r>
          </a:p>
          <a:p>
            <a:pPr marL="0" indent="0">
              <a:buNone/>
            </a:pPr>
            <a:r>
              <a:rPr lang="cs-CZ" sz="1000" i="1" dirty="0" smtClean="0"/>
              <a:t>Příklady pro samostatnou práci žáků při odstraňování vývojových poruch učení ve 3. ročníku</a:t>
            </a:r>
            <a:r>
              <a:rPr lang="cs-CZ" sz="1000" dirty="0" smtClean="0"/>
              <a:t>. Ostrava : </a:t>
            </a:r>
            <a:r>
              <a:rPr lang="cs-CZ" sz="1000" dirty="0" err="1" smtClean="0"/>
              <a:t>Grafie</a:t>
            </a:r>
            <a:r>
              <a:rPr lang="cs-CZ" sz="1000" dirty="0" smtClean="0"/>
              <a:t>, 1997. 104 s.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165304"/>
            <a:ext cx="2895600" cy="576064"/>
          </a:xfrm>
        </p:spPr>
        <p:txBody>
          <a:bodyPr/>
          <a:lstStyle/>
          <a:p>
            <a:pPr>
              <a:defRPr/>
            </a:pPr>
            <a:r>
              <a:rPr lang="cs-CZ" sz="1000" dirty="0" smtClean="0">
                <a:solidFill>
                  <a:schemeClr val="bg1">
                    <a:lumMod val="65000"/>
                  </a:schemeClr>
                </a:solidFill>
              </a:rPr>
              <a:t>Dostupné z Metodického portálu www.</a:t>
            </a:r>
            <a:r>
              <a:rPr lang="cs-CZ" sz="1000" dirty="0" err="1" smtClean="0">
                <a:solidFill>
                  <a:schemeClr val="bg1">
                    <a:lumMod val="65000"/>
                  </a:schemeClr>
                </a:solidFill>
              </a:rPr>
              <a:t>rvp.cz</a:t>
            </a:r>
            <a:r>
              <a:rPr lang="cs-CZ" sz="1000" dirty="0" smtClean="0">
                <a:solidFill>
                  <a:schemeClr val="bg1">
                    <a:lumMod val="65000"/>
                  </a:schemeClr>
                </a:solidFill>
              </a:rPr>
              <a:t>, ISSN: 1802-4785, financovaného z ESF a státního rozpočtu ČR. Provozováno Výzkumným ústavem pedagogickým v Praze.</a:t>
            </a:r>
            <a:endParaRPr lang="cs-CZ" sz="10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243</Words>
  <Application>Microsoft Office PowerPoint</Application>
  <PresentationFormat>Předvádění na obrazovce (4:3)</PresentationFormat>
  <Paragraphs>46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Základní škola, Hořice, Husova 11 VY_32_INOVACE 6_02</vt:lpstr>
      <vt:lpstr>Prezentace aplikace PowerPoint</vt:lpstr>
      <vt:lpstr>Prezentace aplikace PowerPoint</vt:lpstr>
      <vt:lpstr>Odkazy a citace</vt:lpstr>
    </vt:vector>
  </TitlesOfParts>
  <Company>yyy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xxx</dc:creator>
  <cp:lastModifiedBy>Učitel</cp:lastModifiedBy>
  <cp:revision>15</cp:revision>
  <dcterms:created xsi:type="dcterms:W3CDTF">2011-05-21T09:08:50Z</dcterms:created>
  <dcterms:modified xsi:type="dcterms:W3CDTF">2012-03-20T17:16:44Z</dcterms:modified>
</cp:coreProperties>
</file>