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62" r:id="rId3"/>
    <p:sldId id="256" r:id="rId4"/>
    <p:sldId id="257" r:id="rId5"/>
    <p:sldId id="258" r:id="rId6"/>
    <p:sldId id="259" r:id="rId7"/>
    <p:sldId id="260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880E1A8-1BC8-48D5-8F67-4A7BD2B400D8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E15FA45-D028-4F21-AD8E-7D6B74C328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F697E7B-FD0B-4DC9-AD44-6E95235E5BB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69C4E1C-F60E-40E7-B967-F2B124D265E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08D22-2C80-46A6-8CEE-4D62C4EFB1C3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D1C68613-C442-4939-8069-272FFA5F5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9FDA6-BF7E-4664-ADC5-08CA8CBCCEF9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7D51B6-2DA5-4C86-9B46-0B5262AE05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6B323-FD3C-4A09-8EEF-90B18AFB2A55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2CA5D4A-A1C4-47AE-9309-CEE4555112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F4D693-941D-4757-B858-76F24F9D03E3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9A77B-721D-433B-9362-58861EE18C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6" name="Elipsa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Elipsa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61242-BEEF-4BA1-BFAB-80FB94E64071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3E58ECE-CA40-4A8D-B7AE-C1304A6AFD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78AE4-68B3-41E4-A70E-E55C321F7CFD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566D8B-7848-4AA1-A6F7-0FB094877D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3D568-2701-4C36-B525-1AD70C1B9429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A447DB3-DDE4-41D4-9DE7-4B692EDEC4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2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6656010-23D1-4280-B8C6-23D8EEE7D5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F8040-8030-4BA0-88F5-B758E81D6605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3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Elipsa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C4454F-99C1-4419-A737-686EC23F1E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CA27CD-AB30-45F5-BC9A-5DF305F4E569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9BD9C-ED10-49D5-8A60-38818A5A057A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A0727-5271-4395-A765-F891C55574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Elipsa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5283B1-284E-4517-91BA-45AB952BD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8151B1-2E5E-4BB3-94DB-67526C494F5D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5743E66E-5384-431D-B6D1-6432478C15D0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Elipsa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F1A9712-C104-4F49-BE6D-84F2814E28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91967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919671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919671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919671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919671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919671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919671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919671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919671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A5AB81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D8B25C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7BA79D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ttadella.cz/europarc/index.php?p=mapaNPR&amp;site=default_cz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nviwiki.cz/wiki/Glob%C3%A1ln%C3%AD_environment%C3%A1ln%C3%AD_probl%C3%A9m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0825" y="2133600"/>
            <a:ext cx="8569325" cy="3754438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Název projektu: </a:t>
            </a:r>
            <a:r>
              <a:rPr lang="cs-CZ" sz="2800" dirty="0"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Registrační číslo projektu: </a:t>
            </a:r>
            <a:r>
              <a:rPr lang="cs-CZ" sz="2800" dirty="0"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Škola: </a:t>
            </a:r>
            <a:r>
              <a:rPr lang="cs-CZ" sz="2800" dirty="0">
                <a:cs typeface="Arial" charset="0"/>
              </a:rPr>
              <a:t>Základní škola, Česká Lípa, Školní 2520, </a:t>
            </a:r>
            <a:r>
              <a:rPr lang="cs-CZ" sz="2800" dirty="0" err="1">
                <a:cs typeface="Arial" charset="0"/>
              </a:rPr>
              <a:t>p.o</a:t>
            </a:r>
            <a:r>
              <a:rPr lang="cs-CZ" sz="2800" dirty="0"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Sada: </a:t>
            </a:r>
            <a:r>
              <a:rPr lang="cs-CZ" sz="2800" dirty="0">
                <a:cs typeface="Arial" charset="0"/>
              </a:rPr>
              <a:t>  </a:t>
            </a:r>
            <a:r>
              <a:rPr lang="cs-CZ" sz="2800" dirty="0" smtClean="0">
                <a:cs typeface="Arial" charset="0"/>
              </a:rPr>
              <a:t>VY_</a:t>
            </a:r>
            <a:r>
              <a:rPr lang="cs-CZ" sz="2800" dirty="0" smtClean="0">
                <a:solidFill>
                  <a:srgbClr val="FF0000"/>
                </a:solidFill>
                <a:cs typeface="Arial" charset="0"/>
              </a:rPr>
              <a:t>32</a:t>
            </a:r>
            <a:r>
              <a:rPr lang="cs-CZ" sz="2800" dirty="0" smtClean="0">
                <a:cs typeface="Arial" charset="0"/>
              </a:rPr>
              <a:t>_INOVACE_</a:t>
            </a:r>
            <a:r>
              <a:rPr lang="cs-CZ" sz="2800" dirty="0" smtClean="0">
                <a:solidFill>
                  <a:srgbClr val="FF0000"/>
                </a:solidFill>
                <a:cs typeface="Arial" charset="0"/>
              </a:rPr>
              <a:t>OVVP1/7</a:t>
            </a:r>
            <a:endParaRPr lang="cs-CZ" sz="2800" dirty="0">
              <a:solidFill>
                <a:srgbClr val="FF0000"/>
              </a:solidFill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cs typeface="Arial" charset="0"/>
              </a:rPr>
              <a:t> 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cs typeface="Arial" charset="0"/>
              </a:rPr>
              <a:t> žáci 2.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0050" y="1557338"/>
            <a:ext cx="8280400" cy="489364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občanská výchova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Tento učební materiál doplňuje učivo o globálních problémech, přehledně seznamuje s danou tématikou. Žáci pracují 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globální problémy, domov, příroda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cs typeface="Arial" charset="0"/>
              </a:rPr>
              <a:t>  srpen 2011</a:t>
            </a:r>
            <a:endParaRPr lang="cs-CZ" sz="2400" dirty="0"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 smtClean="0">
                <a:cs typeface="Arial" charset="0"/>
              </a:rPr>
              <a:t>Autor:</a:t>
            </a:r>
            <a:r>
              <a:rPr lang="cs-CZ" sz="2400" dirty="0" smtClean="0">
                <a:solidFill>
                  <a:srgbClr val="FF0000"/>
                </a:solidFill>
                <a:cs typeface="Arial" charset="0"/>
              </a:rPr>
              <a:t> PaedDr. Vratislava Pluhařová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/>
              <a:t>Autorem materiálu a všech jeho částí, není-li uvedeno jinak, je PaedDr. Vratislava Pluhařová.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FF0000"/>
                </a:solidFill>
              </a:rPr>
              <a:t>Klipart </a:t>
            </a:r>
            <a:r>
              <a:rPr lang="cs-CZ" sz="2400" u="sng" dirty="0">
                <a:solidFill>
                  <a:srgbClr val="FF0000"/>
                </a:solidFill>
                <a:hlinkClick r:id="rId3"/>
              </a:rPr>
              <a:t>www.office.</a:t>
            </a:r>
            <a:r>
              <a:rPr lang="cs-CZ" sz="2400" u="sng" dirty="0" err="1">
                <a:solidFill>
                  <a:srgbClr val="FF0000"/>
                </a:solidFill>
                <a:hlinkClick r:id="rId3"/>
              </a:rPr>
              <a:t>microsoft.cz</a:t>
            </a:r>
            <a:endParaRPr lang="cs-CZ" sz="2400" dirty="0">
              <a:solidFill>
                <a:srgbClr val="FF0000"/>
              </a:solidFill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Nejširší domov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Péče o živou přírodu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Ochrana neživé přírody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Příčiny globálních problémů</a:t>
            </a:r>
            <a:endParaRPr lang="cs-CZ" dirty="0"/>
          </a:p>
        </p:txBody>
      </p:sp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Globální problémy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919671"/>
                </a:solidFill>
              </a:rPr>
              <a:t>Náš nejširší domov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Je celý svět, celá zeměkoule</a:t>
            </a:r>
          </a:p>
          <a:p>
            <a:r>
              <a:rPr lang="cs-CZ" smtClean="0"/>
              <a:t>Jednotlivé země se vzájemně ovlivňují – politicky, hospodářsky, sociálně, ekonomicky</a:t>
            </a:r>
          </a:p>
          <a:p>
            <a:r>
              <a:rPr lang="cs-CZ" smtClean="0"/>
              <a:t>Sdílíme s druhými lidmi, národy</a:t>
            </a:r>
          </a:p>
          <a:p>
            <a:r>
              <a:rPr lang="cs-CZ" smtClean="0"/>
              <a:t>S ostatními živými tvory </a:t>
            </a:r>
          </a:p>
        </p:txBody>
      </p:sp>
      <p:pic>
        <p:nvPicPr>
          <p:cNvPr id="19460" name="Picture 4" descr="MC90044182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7050" y="4508500"/>
            <a:ext cx="1825625" cy="17113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919671"/>
                </a:solidFill>
              </a:rPr>
              <a:t>Péče o živou přírodu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Zřizování rezervací, národních parků, chráněných krajinných oblastí (ochrana rostlin a zvířat)</a:t>
            </a:r>
          </a:p>
          <a:p>
            <a:r>
              <a:rPr lang="cs-CZ" smtClean="0"/>
              <a:t>Zákaz lovu zvířat (limitovaný, kontrolovaný  lov)</a:t>
            </a:r>
          </a:p>
          <a:p>
            <a:r>
              <a:rPr lang="cs-CZ" smtClean="0"/>
              <a:t>Dodržování podmínek chovu hospodářských zvířat</a:t>
            </a:r>
          </a:p>
          <a:p>
            <a:r>
              <a:rPr lang="cs-CZ" smtClean="0"/>
              <a:t>Zákaz vývozu exotických zvířat</a:t>
            </a:r>
          </a:p>
          <a:p>
            <a:r>
              <a:rPr lang="cs-CZ" smtClean="0"/>
              <a:t>Boj proti pytlákům</a:t>
            </a:r>
          </a:p>
          <a:p>
            <a:r>
              <a:rPr lang="cs-CZ" smtClean="0"/>
              <a:t>Chov ohrožených druhů a návrat do přírody</a:t>
            </a:r>
          </a:p>
          <a:p>
            <a:r>
              <a:rPr lang="cs-CZ" smtClean="0"/>
              <a:t>Kontrolovaná těžba dřeva, sázení nových stromů</a:t>
            </a:r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919671"/>
                </a:solidFill>
              </a:rPr>
              <a:t>Péče o neživou přírodu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484313"/>
            <a:ext cx="8893175" cy="4572000"/>
          </a:xfrm>
        </p:spPr>
        <p:txBody>
          <a:bodyPr/>
          <a:lstStyle/>
          <a:p>
            <a:r>
              <a:rPr lang="cs-CZ" smtClean="0"/>
              <a:t>Zřizování rezervací, národních parků, chráněných krajinných oblastí </a:t>
            </a:r>
          </a:p>
          <a:p>
            <a:r>
              <a:rPr lang="cs-CZ" smtClean="0"/>
              <a:t>Omezování těžby, těžba nerostných surovin podle  pravidel, zákonů</a:t>
            </a:r>
          </a:p>
          <a:p>
            <a:r>
              <a:rPr lang="cs-CZ" smtClean="0"/>
              <a:t>Rekultivace zničené krajiny</a:t>
            </a:r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  <a:p>
            <a:endParaRPr lang="cs-CZ" smtClean="0">
              <a:latin typeface="Arial" charset="0"/>
            </a:endParaRPr>
          </a:p>
          <a:p>
            <a:r>
              <a:rPr lang="cs-CZ" sz="2000" smtClean="0">
                <a:latin typeface="Arial" charset="0"/>
                <a:hlinkClick r:id="rId2"/>
              </a:rPr>
              <a:t>http://www.cittadella.cz/europarc/index.php?p=mapaNPR&amp;site=default_cz</a:t>
            </a:r>
            <a:endParaRPr lang="cs-CZ" sz="200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919671"/>
                </a:solidFill>
              </a:rPr>
              <a:t>Globální problémy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557338"/>
            <a:ext cx="8504238" cy="4824412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Týkají se celé Země – celosvětové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Způsobené samotným </a:t>
            </a:r>
            <a:r>
              <a:rPr lang="cs-CZ" b="1" dirty="0" smtClean="0"/>
              <a:t>přírodním děním </a:t>
            </a:r>
            <a:r>
              <a:rPr lang="cs-CZ" dirty="0" smtClean="0"/>
              <a:t>–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dlouhodobé výkyvy teploty (v době Karla IV. 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bylo tepleji             pěstování vinné révy, o sto let 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později úpornější zimy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úbytek ozonu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vysoušení země (Sahara)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výbuch sopky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tsunami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zvedání hladiny moře (Nizozemí)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132138" y="3141663"/>
            <a:ext cx="863600" cy="28733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900113" y="5661025"/>
            <a:ext cx="358775" cy="2889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900113" y="4797425"/>
            <a:ext cx="358775" cy="28733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900113" y="5229225"/>
            <a:ext cx="358775" cy="28733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900113" y="4365625"/>
            <a:ext cx="358775" cy="28733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827088" y="2492375"/>
            <a:ext cx="360362" cy="2889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900113" y="3860800"/>
            <a:ext cx="358775" cy="2889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919671"/>
                </a:solidFill>
              </a:rPr>
              <a:t>Globální problémy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7815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Jsou úzce propojené a příčinou je převážně </a:t>
            </a:r>
            <a:r>
              <a:rPr lang="cs-CZ" b="1" smtClean="0"/>
              <a:t>činnost člověka</a:t>
            </a:r>
          </a:p>
          <a:p>
            <a:pPr>
              <a:lnSpc>
                <a:spcPct val="90000"/>
              </a:lnSpc>
            </a:pPr>
            <a:r>
              <a:rPr lang="cs-CZ" smtClean="0"/>
              <a:t>Pustošení , devastace přírodního prostředí</a:t>
            </a:r>
          </a:p>
          <a:p>
            <a:pPr>
              <a:lnSpc>
                <a:spcPct val="90000"/>
              </a:lnSpc>
            </a:pPr>
            <a:r>
              <a:rPr lang="cs-CZ" smtClean="0"/>
              <a:t>Přelidnění</a:t>
            </a:r>
          </a:p>
          <a:p>
            <a:pPr>
              <a:lnSpc>
                <a:spcPct val="90000"/>
              </a:lnSpc>
            </a:pPr>
            <a:r>
              <a:rPr lang="cs-CZ" smtClean="0"/>
              <a:t>Nebezpečí globální války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z="1200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sz="1200" smtClean="0">
                <a:latin typeface="Arial" charset="0"/>
                <a:hlinkClick r:id="rId2"/>
              </a:rPr>
              <a:t>http://www.enviwiki.cz/wiki/Glob%C3%A1ln%C3%AD_environment%C3%A1ln%C3%AD_probl%C3%A9my</a:t>
            </a:r>
            <a:endParaRPr lang="cs-CZ" sz="1200" smtClean="0">
              <a:latin typeface="Arial" charset="0"/>
            </a:endParaRP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Hladovění a zbídačování obyvatel rozvojových zemí</a:t>
            </a:r>
          </a:p>
          <a:p>
            <a:pPr>
              <a:lnSpc>
                <a:spcPct val="90000"/>
              </a:lnSpc>
            </a:pPr>
            <a:r>
              <a:rPr lang="cs-CZ" smtClean="0"/>
              <a:t>Nedostatek energetických zdrojů a surovin</a:t>
            </a:r>
          </a:p>
          <a:p>
            <a:pPr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Vyhledej, napiš: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Která území, oblasti ČR jsou nejvíce ohrožené průmyslovou výrobou, těžbou?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Jaké máme národní parky?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Jaká znáš chráněná krajinná území v našem regionu?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4580" name="Picture 4" descr="MP90043936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325" y="2060575"/>
            <a:ext cx="2624138" cy="17494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89</TotalTime>
  <Words>390</Words>
  <Application>Microsoft Office PowerPoint</Application>
  <PresentationFormat>Předvádění na obrazovce (4:3)</PresentationFormat>
  <Paragraphs>75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Snímek 1</vt:lpstr>
      <vt:lpstr>Snímek 2</vt:lpstr>
      <vt:lpstr>Globální problémy</vt:lpstr>
      <vt:lpstr>Náš nejširší domov</vt:lpstr>
      <vt:lpstr>Péče o živou přírodu</vt:lpstr>
      <vt:lpstr>Péče o neživou přírodu</vt:lpstr>
      <vt:lpstr>Globální problémy </vt:lpstr>
      <vt:lpstr>Globální problémy</vt:lpstr>
      <vt:lpstr> Vyhledej, napiš: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Globální problémy</dc:title>
  <cp:lastModifiedBy>Kamča</cp:lastModifiedBy>
  <cp:revision>15</cp:revision>
  <dcterms:modified xsi:type="dcterms:W3CDTF">2012-12-05T17:10:27Z</dcterms:modified>
</cp:coreProperties>
</file>