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9"/>
  </p:notesMasterIdLst>
  <p:sldIdLst>
    <p:sldId id="261" r:id="rId2"/>
    <p:sldId id="262" r:id="rId3"/>
    <p:sldId id="256" r:id="rId4"/>
    <p:sldId id="257" r:id="rId5"/>
    <p:sldId id="258" r:id="rId6"/>
    <p:sldId id="259" r:id="rId7"/>
    <p:sldId id="260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94914E07-AE41-4CFB-9E4B-B8FED5F1D798}" type="datetimeFigureOut">
              <a:rPr lang="cs-CZ"/>
              <a:pPr>
                <a:defRPr/>
              </a:pPr>
              <a:t>5.12.2012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C3F1DD1F-68F2-4745-B429-F2530ED6E19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FE80810-F9F7-44AC-AC39-A6B356966482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5" name="Obdélník 18"/>
          <p:cNvSpPr>
            <a:spLocks noChangeArrowheads="1"/>
          </p:cNvSpPr>
          <p:nvPr/>
        </p:nvSpPr>
        <p:spPr bwMode="white">
          <a:xfrm>
            <a:off x="8991600" y="3175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Obdélník 11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Přímá spojovací čára 6"/>
          <p:cNvSpPr>
            <a:spLocks noChangeShapeType="1"/>
          </p:cNvSpPr>
          <p:nvPr/>
        </p:nvSpPr>
        <p:spPr bwMode="auto">
          <a:xfrm>
            <a:off x="155575" y="241935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Obdélník 9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Elipsa 13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5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9DCE06-56DC-4DDA-AA8D-65252FC3A5B5}" type="datetimeFigureOut">
              <a:rPr lang="cs-CZ"/>
              <a:pPr>
                <a:defRPr/>
              </a:pPr>
              <a:t>5.12.2012</a:t>
            </a:fld>
            <a:endParaRPr lang="cs-CZ"/>
          </a:p>
        </p:txBody>
      </p:sp>
      <p:sp>
        <p:nvSpPr>
          <p:cNvPr id="16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7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 smtClean="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F9FF3676-0F51-442E-9599-BC1FBE35015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F0EB20-0CCC-46C7-94C5-353D4D8E439B}" type="datetimeFigureOut">
              <a:rPr lang="cs-CZ"/>
              <a:pPr>
                <a:defRPr/>
              </a:pPr>
              <a:t>5.12.2012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2450" y="1027113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49A343-0656-4EF2-B88C-E6B699735B8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Obdélník 18"/>
          <p:cNvSpPr>
            <a:spLocks noChangeArrowheads="1"/>
          </p:cNvSpPr>
          <p:nvPr/>
        </p:nvSpPr>
        <p:spPr bwMode="white">
          <a:xfrm>
            <a:off x="152400" y="2286000"/>
            <a:ext cx="8832850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Obdélník 11"/>
          <p:cNvSpPr>
            <a:spLocks noChangeArrowheads="1"/>
          </p:cNvSpPr>
          <p:nvPr/>
        </p:nvSpPr>
        <p:spPr bwMode="auto">
          <a:xfrm>
            <a:off x="155575" y="142875"/>
            <a:ext cx="8832850" cy="2139950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Obdélník 12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Obdélník 13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2" name="Přímá spojovací čára 7"/>
          <p:cNvSpPr>
            <a:spLocks noChangeShapeType="1"/>
          </p:cNvSpPr>
          <p:nvPr/>
        </p:nvSpPr>
        <p:spPr bwMode="auto">
          <a:xfrm>
            <a:off x="152400" y="2438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3" name="Elipsa 9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Elipsa 10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6" name="Zástupný symbol pro datum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FFBB31-9819-4DA7-BF01-1E20EB52E848}" type="datetimeFigureOut">
              <a:rPr lang="cs-CZ"/>
              <a:pPr>
                <a:defRPr/>
              </a:pPr>
              <a:t>5.12.2012</a:t>
            </a:fld>
            <a:endParaRPr lang="cs-CZ"/>
          </a:p>
        </p:txBody>
      </p:sp>
      <p:sp>
        <p:nvSpPr>
          <p:cNvPr id="17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 smtClean="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3E4EA1EC-604A-426B-A16B-E25B32FB1AD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7"/>
          <p:cNvSpPr>
            <a:spLocks noChangeShapeType="1"/>
          </p:cNvSpPr>
          <p:nvPr/>
        </p:nvSpPr>
        <p:spPr bwMode="auto">
          <a:xfrm flipV="1">
            <a:off x="4562475" y="1576388"/>
            <a:ext cx="9525" cy="481806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10325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2EC05D-C241-4B45-9C06-7EF0CB28E285}" type="datetimeFigureOut">
              <a:rPr lang="cs-CZ"/>
              <a:pPr>
                <a:defRPr/>
              </a:pPr>
              <a:t>5.12.2012</a:t>
            </a:fld>
            <a:endParaRPr lang="cs-CZ"/>
          </a:p>
        </p:txBody>
      </p:sp>
      <p:sp>
        <p:nvSpPr>
          <p:cNvPr id="7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12CE3D-BC2B-40FC-BB08-198249C9CFA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9"/>
          <p:cNvSpPr>
            <a:spLocks noChangeShapeType="1"/>
          </p:cNvSpPr>
          <p:nvPr/>
        </p:nvSpPr>
        <p:spPr bwMode="auto">
          <a:xfrm flipV="1">
            <a:off x="4572000" y="2200275"/>
            <a:ext cx="0" cy="4187825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Obdélník 10"/>
          <p:cNvSpPr/>
          <p:nvPr/>
        </p:nvSpPr>
        <p:spPr>
          <a:xfrm>
            <a:off x="152400" y="1371600"/>
            <a:ext cx="8832850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050" y="6391275"/>
            <a:ext cx="8832850" cy="31115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4" name="Přímá spojovací čára 14"/>
          <p:cNvSpPr>
            <a:spLocks noChangeShapeType="1"/>
          </p:cNvSpPr>
          <p:nvPr/>
        </p:nvSpPr>
        <p:spPr bwMode="auto">
          <a:xfrm>
            <a:off x="152400" y="1279525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5" name="Obdélník 17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6" name="Elipsa 24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7" name="Elipsa 26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8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95CD1A-55E3-47CA-B75D-EA12364FE783}" type="datetimeFigureOut">
              <a:rPr lang="cs-CZ"/>
              <a:pPr>
                <a:defRPr/>
              </a:pPr>
              <a:t>5.12.2012</a:t>
            </a:fld>
            <a:endParaRPr lang="cs-CZ"/>
          </a:p>
        </p:txBody>
      </p:sp>
      <p:sp>
        <p:nvSpPr>
          <p:cNvPr id="19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10325"/>
            <a:ext cx="3581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0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988"/>
            <a:ext cx="457200" cy="441325"/>
          </a:xfrm>
        </p:spPr>
        <p:txBody>
          <a:bodyPr/>
          <a:lstStyle>
            <a:lvl1pPr algn="ctr">
              <a:defRPr smtClean="0"/>
            </a:lvl1pPr>
          </a:lstStyle>
          <a:p>
            <a:pPr>
              <a:defRPr/>
            </a:pPr>
            <a:fld id="{2057BAC6-0533-4FE0-AC61-A21B7BD7CA4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E69673-2CA6-4C87-8064-28D54BA3B43E}" type="datetimeFigureOut">
              <a:rPr lang="cs-CZ"/>
              <a:pPr>
                <a:defRPr/>
              </a:pPr>
              <a:t>5.12.2012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6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39E6C5-1D6D-4AF5-AF1F-4B73A9CBE10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3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4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5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Obdélník 4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Obdélník 5"/>
          <p:cNvSpPr>
            <a:spLocks noChangeArrowheads="1"/>
          </p:cNvSpPr>
          <p:nvPr/>
        </p:nvSpPr>
        <p:spPr bwMode="auto">
          <a:xfrm>
            <a:off x="152400" y="15875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8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BF7989-DF7E-4B0F-9E76-037FFB3BB545}" type="datetimeFigureOut">
              <a:rPr lang="cs-CZ"/>
              <a:pPr>
                <a:defRPr/>
              </a:pPr>
              <a:t>5.12.2012</a:t>
            </a:fld>
            <a:endParaRPr lang="cs-CZ"/>
          </a:p>
        </p:txBody>
      </p:sp>
      <p:sp>
        <p:nvSpPr>
          <p:cNvPr id="9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5"/>
          </a:xfrm>
        </p:spPr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2B1D1B71-AAFC-4067-872E-8FEA1D9433C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18"/>
          <p:cNvSpPr>
            <a:spLocks noChangeArrowheads="1"/>
          </p:cNvSpPr>
          <p:nvPr/>
        </p:nvSpPr>
        <p:spPr bwMode="auto">
          <a:xfrm>
            <a:off x="152400" y="152400"/>
            <a:ext cx="8832850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9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Obdélník 7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2" name="Přímá spojovací čára 8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3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Elipsa 10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Obdélník 20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6" name="Zástupný symbol pro číslo snímku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 smtClean="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2F6C733D-3CCF-43CA-8911-D38404D7217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7" name="Zástupný symbol pro datum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CDC426-8FAF-4D42-A9F3-42F49DD268E7}" type="datetimeFigureOut">
              <a:rPr lang="cs-CZ"/>
              <a:pPr>
                <a:defRPr/>
              </a:pPr>
              <a:t>5.12.2012</a:t>
            </a:fld>
            <a:endParaRPr lang="cs-CZ"/>
          </a:p>
        </p:txBody>
      </p:sp>
      <p:sp>
        <p:nvSpPr>
          <p:cNvPr id="18" name="Zástupný symbol pro zápatí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382963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20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0" name="Obdélník 19"/>
          <p:cNvSpPr>
            <a:spLocks noChangeArrowheads="1"/>
          </p:cNvSpPr>
          <p:nvPr/>
        </p:nvSpPr>
        <p:spPr bwMode="auto">
          <a:xfrm>
            <a:off x="152400" y="152400"/>
            <a:ext cx="8832850" cy="301625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Obdélník 14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3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Elipsa 12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Obdélník 21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6" name="Zástupný symbol pro číslo snímku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7A556D-5C86-4E46-8561-4144BD6C81E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7" name="Zástupný symbol pro datum 4"/>
          <p:cNvSpPr>
            <a:spLocks noGrp="1"/>
          </p:cNvSpPr>
          <p:nvPr>
            <p:ph type="dt" sz="half" idx="11"/>
          </p:nvPr>
        </p:nvSpPr>
        <p:spPr>
          <a:xfrm>
            <a:off x="5788025" y="6405563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8B4457-ED05-4A6C-AB02-341B5206D758}" type="datetimeFigureOut">
              <a:rPr lang="cs-CZ"/>
              <a:pPr>
                <a:defRPr/>
              </a:pPr>
              <a:t>5.12.2012</a:t>
            </a:fld>
            <a:endParaRPr lang="cs-CZ"/>
          </a:p>
        </p:txBody>
      </p:sp>
      <p:sp>
        <p:nvSpPr>
          <p:cNvPr id="18" name="Zástupný symbol pro zápatí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584575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FFD266-317C-46D8-86D9-202DD1BAEECA}" type="datetimeFigureOut">
              <a:rPr lang="cs-CZ"/>
              <a:pPr>
                <a:defRPr/>
              </a:pPr>
              <a:t>5.12.2012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54BF45-15E8-4B61-83CD-660E1FF23E9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5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Obdélník 10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Obdélník 11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0" name="Přímá spojovací čára 12"/>
          <p:cNvSpPr>
            <a:spLocks noChangeShapeType="1"/>
          </p:cNvSpPr>
          <p:nvPr/>
        </p:nvSpPr>
        <p:spPr bwMode="auto">
          <a:xfrm rot="5400000">
            <a:off x="4021137" y="3278188"/>
            <a:ext cx="6245225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Elipsa 13"/>
          <p:cNvSpPr/>
          <p:nvPr/>
        </p:nvSpPr>
        <p:spPr>
          <a:xfrm>
            <a:off x="6838950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Elipsa 14"/>
          <p:cNvSpPr/>
          <p:nvPr/>
        </p:nvSpPr>
        <p:spPr>
          <a:xfrm>
            <a:off x="6934200" y="3021013"/>
            <a:ext cx="420688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3" name="Zástupný symbol pro číslo snímku 5"/>
          <p:cNvSpPr>
            <a:spLocks noGrp="1"/>
          </p:cNvSpPr>
          <p:nvPr>
            <p:ph type="sldNum" sz="quarter" idx="10"/>
          </p:nvPr>
        </p:nvSpPr>
        <p:spPr>
          <a:xfrm>
            <a:off x="6915150" y="3009900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870093-26C1-45EE-AC17-B6DBEEF8710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4" name="Zástupný symbol pro datum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F50493-6404-4017-A6F6-4F1778D51A6F}" type="datetimeFigureOut">
              <a:rPr lang="cs-CZ"/>
              <a:pPr>
                <a:defRPr/>
              </a:pPr>
              <a:t>5.12.2012</a:t>
            </a:fld>
            <a:endParaRPr lang="cs-CZ"/>
          </a:p>
        </p:txBody>
      </p:sp>
      <p:sp>
        <p:nvSpPr>
          <p:cNvPr id="15" name="Zástupný symbol pro zápatí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82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5563"/>
            <a:ext cx="3044825" cy="3651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fld id="{DD0D5813-EFD2-4DA5-AE42-EA296DB72B07}" type="datetimeFigureOut">
              <a:rPr lang="cs-CZ"/>
              <a:pPr>
                <a:defRPr/>
              </a:pPr>
              <a:t>5.12.2012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325"/>
            <a:ext cx="3581400" cy="366713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350"/>
            <a:ext cx="8832850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Elipsa 14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39813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600" smtClean="0">
                <a:solidFill>
                  <a:schemeClr val="accent3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EEF63AC-0F38-4F8B-88CE-3D9824A6F15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38" name="Zástupný symbol pro nadpis 21"/>
          <p:cNvSpPr>
            <a:spLocks noGrp="1"/>
          </p:cNvSpPr>
          <p:nvPr>
            <p:ph type="title"/>
          </p:nvPr>
        </p:nvSpPr>
        <p:spPr bwMode="auto">
          <a:xfrm>
            <a:off x="301625" y="228600"/>
            <a:ext cx="8534400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  <a:endParaRPr lang="en-US" smtClean="0"/>
          </a:p>
        </p:txBody>
      </p:sp>
      <p:sp>
        <p:nvSpPr>
          <p:cNvPr id="1039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301625" y="1524000"/>
            <a:ext cx="8534400" cy="459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3300" kern="1200">
          <a:solidFill>
            <a:srgbClr val="93B4BD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300">
          <a:solidFill>
            <a:srgbClr val="93B4BD"/>
          </a:solidFill>
          <a:latin typeface="Georgia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3300">
          <a:solidFill>
            <a:srgbClr val="93B4BD"/>
          </a:solidFill>
          <a:latin typeface="Georgia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3300">
          <a:solidFill>
            <a:srgbClr val="93B4BD"/>
          </a:solidFill>
          <a:latin typeface="Georgia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3300">
          <a:solidFill>
            <a:srgbClr val="93B4BD"/>
          </a:solidFill>
          <a:latin typeface="Georgia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300">
          <a:solidFill>
            <a:srgbClr val="93B4BD"/>
          </a:solidFill>
          <a:latin typeface="Georgia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300">
          <a:solidFill>
            <a:srgbClr val="93B4BD"/>
          </a:solidFill>
          <a:latin typeface="Georgia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300">
          <a:solidFill>
            <a:srgbClr val="93B4BD"/>
          </a:solidFill>
          <a:latin typeface="Georgia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300">
          <a:solidFill>
            <a:srgbClr val="93B4BD"/>
          </a:solidFill>
          <a:latin typeface="Georgia" pitchFamily="18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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fontAlgn="base">
        <a:spcBef>
          <a:spcPct val="20000"/>
        </a:spcBef>
        <a:spcAft>
          <a:spcPct val="0"/>
        </a:spcAft>
        <a:buClr>
          <a:srgbClr val="A8CDD7"/>
        </a:buClr>
        <a:buSzPct val="75000"/>
        <a:buFont typeface="Wingdings 2" pitchFamily="18" charset="2"/>
        <a:buChar char="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fontAlgn="base">
        <a:spcBef>
          <a:spcPct val="20000"/>
        </a:spcBef>
        <a:spcAft>
          <a:spcPct val="0"/>
        </a:spcAft>
        <a:buClr>
          <a:srgbClr val="C0BEAF"/>
        </a:buClr>
        <a:buSzPct val="70000"/>
        <a:buFont typeface="Wingdings" pitchFamily="2" charset="2"/>
        <a:buChar char="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ct val="20000"/>
        </a:spcBef>
        <a:spcAft>
          <a:spcPct val="0"/>
        </a:spcAft>
        <a:buClr>
          <a:srgbClr val="CEC597"/>
        </a:buClr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www.office.microsoft.cz/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7" Type="http://schemas.openxmlformats.org/officeDocument/2006/relationships/image" Target="../media/image9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wmf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wmf"/><Relationship Id="rId4" Type="http://schemas.openxmlformats.org/officeDocument/2006/relationships/image" Target="../media/image17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95425" y="9525"/>
            <a:ext cx="6096000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258763" y="2133600"/>
            <a:ext cx="8569325" cy="3721100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1003">
            <a:schemeClr val="lt1"/>
          </a:fillRef>
          <a:effectRef idx="0">
            <a:scrgbClr r="0" g="0" b="0"/>
          </a:effectRef>
          <a:fontRef idx="major"/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u="sng" dirty="0">
                <a:cs typeface="Arial" charset="0"/>
              </a:rPr>
              <a:t>Název projektu: </a:t>
            </a:r>
            <a:r>
              <a:rPr lang="cs-CZ" sz="2800" dirty="0">
                <a:cs typeface="Arial" charset="0"/>
              </a:rPr>
              <a:t>Moderní škola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u="sng" dirty="0">
                <a:cs typeface="Arial" charset="0"/>
              </a:rPr>
              <a:t>Registrační číslo projektu: </a:t>
            </a:r>
            <a:r>
              <a:rPr lang="cs-CZ" sz="2800" dirty="0">
                <a:cs typeface="Arial" charset="0"/>
              </a:rPr>
              <a:t>CZ.1.07/1.4.00/21.2511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u="sng" dirty="0">
                <a:cs typeface="Arial" charset="0"/>
              </a:rPr>
              <a:t>Škola: </a:t>
            </a:r>
            <a:r>
              <a:rPr lang="cs-CZ" sz="2800" dirty="0">
                <a:cs typeface="Arial" charset="0"/>
              </a:rPr>
              <a:t>Základní škola, Česká Lípa, Školní 2520, </a:t>
            </a:r>
            <a:r>
              <a:rPr lang="cs-CZ" sz="2800" dirty="0" err="1">
                <a:cs typeface="Arial" charset="0"/>
              </a:rPr>
              <a:t>p.o</a:t>
            </a:r>
            <a:r>
              <a:rPr lang="cs-CZ" sz="2800" dirty="0">
                <a:cs typeface="Arial" charset="0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u="sng" dirty="0">
                <a:cs typeface="Arial" charset="0"/>
              </a:rPr>
              <a:t>Číslo klíčové aktivity: </a:t>
            </a:r>
            <a:r>
              <a:rPr lang="cs-CZ" sz="2800" dirty="0">
                <a:solidFill>
                  <a:srgbClr val="FF0000"/>
                </a:solidFill>
                <a:cs typeface="Arial" charset="0"/>
              </a:rPr>
              <a:t>III/2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u="sng" dirty="0">
                <a:cs typeface="Arial" charset="0"/>
              </a:rPr>
              <a:t>Sada: </a:t>
            </a:r>
            <a:r>
              <a:rPr lang="cs-CZ" sz="2800" dirty="0">
                <a:cs typeface="Arial" charset="0"/>
              </a:rPr>
              <a:t>  </a:t>
            </a:r>
            <a:r>
              <a:rPr lang="cs-CZ" sz="2800" dirty="0" smtClean="0">
                <a:cs typeface="Arial" charset="0"/>
              </a:rPr>
              <a:t>VY_</a:t>
            </a:r>
            <a:r>
              <a:rPr lang="cs-CZ" sz="2800" dirty="0" smtClean="0">
                <a:solidFill>
                  <a:srgbClr val="FF0000"/>
                </a:solidFill>
                <a:cs typeface="Arial" charset="0"/>
              </a:rPr>
              <a:t>32</a:t>
            </a:r>
            <a:r>
              <a:rPr lang="cs-CZ" sz="2800" dirty="0" smtClean="0">
                <a:cs typeface="Arial" charset="0"/>
              </a:rPr>
              <a:t>_INOVACE_</a:t>
            </a:r>
            <a:r>
              <a:rPr lang="cs-CZ" sz="2800" dirty="0" smtClean="0">
                <a:solidFill>
                  <a:srgbClr val="FF0000"/>
                </a:solidFill>
                <a:cs typeface="Arial" charset="0"/>
              </a:rPr>
              <a:t>OVVP1/13</a:t>
            </a:r>
            <a:endParaRPr lang="cs-CZ" sz="2800" dirty="0">
              <a:solidFill>
                <a:srgbClr val="FF0000"/>
              </a:solidFill>
              <a:cs typeface="Arial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u="sng" dirty="0">
                <a:cs typeface="Arial" charset="0"/>
              </a:rPr>
              <a:t>Druh učebního materiálu:</a:t>
            </a:r>
            <a:r>
              <a:rPr lang="cs-CZ" sz="2800" dirty="0">
                <a:solidFill>
                  <a:srgbClr val="FF0000"/>
                </a:solidFill>
                <a:cs typeface="Arial" charset="0"/>
              </a:rPr>
              <a:t> prezentace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u="sng" dirty="0">
                <a:cs typeface="Arial" charset="0"/>
              </a:rPr>
              <a:t>Cílová skupina:</a:t>
            </a:r>
            <a:r>
              <a:rPr lang="cs-CZ" sz="2800" dirty="0">
                <a:solidFill>
                  <a:srgbClr val="FF0000"/>
                </a:solidFill>
                <a:cs typeface="Arial" charset="0"/>
              </a:rPr>
              <a:t> žáci 2. stupně základní školy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u="sng" dirty="0">
                <a:cs typeface="Arial" charset="0"/>
              </a:rPr>
              <a:t>Typická věková skupina:</a:t>
            </a:r>
            <a:r>
              <a:rPr lang="cs-CZ" sz="2800" dirty="0">
                <a:solidFill>
                  <a:srgbClr val="FF0000"/>
                </a:solidFill>
                <a:cs typeface="Arial" charset="0"/>
              </a:rPr>
              <a:t>  12 až 15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1400" dirty="0">
              <a:latin typeface="Arial Unicode MS" pitchFamily="34" charset="-128"/>
              <a:cs typeface="Arial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850" y="1341438"/>
            <a:ext cx="8280400" cy="4893647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0">
            <a:scrgbClr r="0" g="0" b="0"/>
          </a:lnRef>
          <a:fillRef idx="1003">
            <a:schemeClr val="lt1"/>
          </a:fillRef>
          <a:effectRef idx="0">
            <a:scrgbClr r="0" g="0" b="0"/>
          </a:effectRef>
          <a:fontRef idx="major"/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u="sng" dirty="0">
                <a:cs typeface="Arial" charset="0"/>
              </a:rPr>
              <a:t>Předmět:</a:t>
            </a:r>
            <a:r>
              <a:rPr lang="cs-CZ" sz="2400" dirty="0">
                <a:solidFill>
                  <a:srgbClr val="FF0000"/>
                </a:solidFill>
                <a:cs typeface="Arial" charset="0"/>
              </a:rPr>
              <a:t> občanská výchova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u="sng" dirty="0">
                <a:cs typeface="Arial" charset="0"/>
              </a:rPr>
              <a:t>Ročník:</a:t>
            </a:r>
            <a:r>
              <a:rPr lang="cs-CZ" sz="2400" dirty="0">
                <a:solidFill>
                  <a:srgbClr val="FF0000"/>
                </a:solidFill>
                <a:cs typeface="Arial" charset="0"/>
              </a:rPr>
              <a:t> žáci 2. stupně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u="sng" dirty="0">
                <a:cs typeface="Arial" charset="0"/>
              </a:rPr>
              <a:t>Anotace:</a:t>
            </a:r>
            <a:r>
              <a:rPr lang="cs-CZ" sz="2400" dirty="0">
                <a:solidFill>
                  <a:srgbClr val="FF0000"/>
                </a:solidFill>
                <a:cs typeface="Arial" charset="0"/>
              </a:rPr>
              <a:t> Tento učební materiál doplňuje učivo, přehledně seznamuje s danou tématikou. Žáci pracují na samostatných PC stanicích v učebně dle pokynů, vybraní žáci pracují s dotykovou tabulí.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u="sng" dirty="0">
                <a:cs typeface="Arial" charset="0"/>
              </a:rPr>
              <a:t>Klíčová slova:</a:t>
            </a:r>
            <a:r>
              <a:rPr lang="cs-CZ" sz="2400" dirty="0">
                <a:solidFill>
                  <a:srgbClr val="FF0000"/>
                </a:solidFill>
                <a:cs typeface="Arial" charset="0"/>
              </a:rPr>
              <a:t> energie, technika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u="sng" dirty="0">
                <a:cs typeface="Arial" charset="0"/>
              </a:rPr>
              <a:t>Speciální vzdělávací potřeby:</a:t>
            </a:r>
            <a:r>
              <a:rPr lang="cs-CZ" sz="2400" dirty="0">
                <a:solidFill>
                  <a:srgbClr val="FF0000"/>
                </a:solidFill>
                <a:cs typeface="Arial" charset="0"/>
              </a:rPr>
              <a:t> žádné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u="sng" dirty="0">
                <a:cs typeface="Arial" charset="0"/>
              </a:rPr>
              <a:t>Datum:</a:t>
            </a:r>
            <a:r>
              <a:rPr lang="cs-CZ" sz="2400" dirty="0">
                <a:solidFill>
                  <a:srgbClr val="FF0000"/>
                </a:solidFill>
                <a:cs typeface="Arial" charset="0"/>
              </a:rPr>
              <a:t>  srpen 2011</a:t>
            </a:r>
            <a:endParaRPr lang="cs-CZ" sz="2400" dirty="0">
              <a:cs typeface="Arial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u="sng" dirty="0" smtClean="0">
                <a:cs typeface="Arial" charset="0"/>
              </a:rPr>
              <a:t>Autor:</a:t>
            </a:r>
            <a:r>
              <a:rPr lang="cs-CZ" sz="2400" dirty="0" smtClean="0">
                <a:solidFill>
                  <a:srgbClr val="FF0000"/>
                </a:solidFill>
                <a:cs typeface="Arial" charset="0"/>
              </a:rPr>
              <a:t> PaedDr. Vratislava Pluhařová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 smtClean="0"/>
              <a:t>Autorem materiálu a všech jeho částí, není-li uvedeno jinak, je PaedDr. Vratislava Pluhařová.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 smtClean="0"/>
              <a:t>Klipart  </a:t>
            </a:r>
            <a:r>
              <a:rPr lang="cs-CZ" sz="2400" u="sng" dirty="0">
                <a:hlinkClick r:id="rId2"/>
              </a:rPr>
              <a:t>www.office.</a:t>
            </a:r>
            <a:r>
              <a:rPr lang="cs-CZ" sz="2400" u="sng" dirty="0" err="1">
                <a:hlinkClick r:id="rId2"/>
              </a:rPr>
              <a:t>microsoft.cz</a:t>
            </a:r>
            <a:endParaRPr lang="cs-CZ" sz="2400" dirty="0">
              <a:solidFill>
                <a:srgbClr val="FF0000"/>
              </a:solidFill>
              <a:cs typeface="Arial" charset="0"/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14475" y="0"/>
            <a:ext cx="6096000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Technika v osobním a pracovním životě</a:t>
            </a:r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Technika a budoucnost</a:t>
            </a:r>
            <a:endParaRPr lang="cs-CZ" dirty="0"/>
          </a:p>
        </p:txBody>
      </p:sp>
      <p:sp>
        <p:nvSpPr>
          <p:cNvPr id="17410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/>
              <a:t>Společenské problémy a technika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Technika v osobním a pracovním životě</a:t>
            </a:r>
            <a:br>
              <a:rPr lang="cs-CZ" dirty="0" smtClean="0"/>
            </a:br>
            <a:r>
              <a:rPr lang="cs-CZ" sz="2000" dirty="0" smtClean="0">
                <a:solidFill>
                  <a:schemeClr val="tx1"/>
                </a:solidFill>
              </a:rPr>
              <a:t>doplň příklady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18434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5070475"/>
          </a:xfrm>
        </p:spPr>
        <p:txBody>
          <a:bodyPr/>
          <a:lstStyle/>
          <a:p>
            <a:r>
              <a:rPr lang="cs-CZ" smtClean="0"/>
              <a:t>Obklopuje nás a zasahuje do našeho každodenního života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   -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   -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   -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   -</a:t>
            </a:r>
          </a:p>
          <a:p>
            <a:r>
              <a:rPr lang="cs-CZ" smtClean="0"/>
              <a:t>Jaký může mít negativní vliv 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   -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   -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   -</a:t>
            </a:r>
          </a:p>
        </p:txBody>
      </p:sp>
      <p:pic>
        <p:nvPicPr>
          <p:cNvPr id="18436" name="Picture 4" descr="MC900155615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063" y="2060575"/>
            <a:ext cx="985837" cy="1006475"/>
          </a:xfrm>
          <a:prstGeom prst="rect">
            <a:avLst/>
          </a:prstGeom>
          <a:noFill/>
        </p:spPr>
      </p:pic>
      <p:pic>
        <p:nvPicPr>
          <p:cNvPr id="18437" name="Picture 5" descr="MC900351698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1013" y="3573463"/>
            <a:ext cx="844550" cy="1111250"/>
          </a:xfrm>
          <a:prstGeom prst="rect">
            <a:avLst/>
          </a:prstGeom>
          <a:noFill/>
        </p:spPr>
      </p:pic>
      <p:pic>
        <p:nvPicPr>
          <p:cNvPr id="18438" name="Picture 6" descr="MC900305097[1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888" y="5373688"/>
            <a:ext cx="979487" cy="976312"/>
          </a:xfrm>
          <a:prstGeom prst="rect">
            <a:avLst/>
          </a:prstGeom>
          <a:noFill/>
        </p:spPr>
      </p:pic>
      <p:pic>
        <p:nvPicPr>
          <p:cNvPr id="18439" name="Picture 7" descr="MC900352438[1]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80288" y="5229225"/>
            <a:ext cx="1470025" cy="612775"/>
          </a:xfrm>
          <a:prstGeom prst="rect">
            <a:avLst/>
          </a:prstGeom>
          <a:noFill/>
        </p:spPr>
      </p:pic>
      <p:pic>
        <p:nvPicPr>
          <p:cNvPr id="18440" name="Picture 8" descr="MC900320264[1]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00788" y="3357563"/>
            <a:ext cx="1155700" cy="1489075"/>
          </a:xfrm>
          <a:prstGeom prst="rect">
            <a:avLst/>
          </a:prstGeom>
          <a:noFill/>
        </p:spPr>
      </p:pic>
      <p:pic>
        <p:nvPicPr>
          <p:cNvPr id="18441" name="Picture 9" descr="MC900359785[1]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380288" y="2060575"/>
            <a:ext cx="1104900" cy="1295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93B4BD"/>
                </a:solidFill>
              </a:rPr>
              <a:t>Technika – uveď příklady</a:t>
            </a:r>
          </a:p>
        </p:txBody>
      </p:sp>
      <p:sp>
        <p:nvSpPr>
          <p:cNvPr id="19458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cs-CZ" smtClean="0"/>
              <a:t>Ulehčuje a zjednodušuje, zrychluje pracovní činnosti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   -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   -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   -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   -</a:t>
            </a:r>
          </a:p>
          <a:p>
            <a:r>
              <a:rPr lang="cs-CZ" smtClean="0"/>
              <a:t>Negativní vlivy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   -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   -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   -</a:t>
            </a:r>
          </a:p>
          <a:p>
            <a:endParaRPr lang="cs-CZ" smtClean="0"/>
          </a:p>
        </p:txBody>
      </p:sp>
      <p:pic>
        <p:nvPicPr>
          <p:cNvPr id="19460" name="Picture 4" descr="MC900332476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24750" y="3860800"/>
            <a:ext cx="1295400" cy="1187450"/>
          </a:xfrm>
          <a:prstGeom prst="rect">
            <a:avLst/>
          </a:prstGeom>
          <a:noFill/>
        </p:spPr>
      </p:pic>
      <p:pic>
        <p:nvPicPr>
          <p:cNvPr id="19462" name="Picture 6" descr="j018742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825" y="2133600"/>
            <a:ext cx="1368425" cy="1419225"/>
          </a:xfrm>
          <a:prstGeom prst="rect">
            <a:avLst/>
          </a:prstGeom>
          <a:noFill/>
        </p:spPr>
      </p:pic>
      <p:pic>
        <p:nvPicPr>
          <p:cNvPr id="19463" name="Picture 7" descr="MP900390147[1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0288" y="2133600"/>
            <a:ext cx="873125" cy="1223963"/>
          </a:xfrm>
          <a:prstGeom prst="rect">
            <a:avLst/>
          </a:prstGeom>
          <a:noFill/>
        </p:spPr>
      </p:pic>
      <p:pic>
        <p:nvPicPr>
          <p:cNvPr id="19464" name="Picture 8" descr="MP900399492[1]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1275" y="3500438"/>
            <a:ext cx="1663700" cy="1108075"/>
          </a:xfrm>
          <a:prstGeom prst="rect">
            <a:avLst/>
          </a:prstGeom>
          <a:noFill/>
        </p:spPr>
      </p:pic>
      <p:pic>
        <p:nvPicPr>
          <p:cNvPr id="19466" name="Picture 10" descr="MP900400428[1]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08625" y="4581525"/>
            <a:ext cx="1800225" cy="17795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93B4BD"/>
                </a:solidFill>
              </a:rPr>
              <a:t>Technika a budoucnost</a:t>
            </a:r>
          </a:p>
        </p:txBody>
      </p:sp>
      <p:sp>
        <p:nvSpPr>
          <p:cNvPr id="20482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cs-CZ" smtClean="0"/>
              <a:t>Výroba, těžba bude muset být ekologičtější, dodržování přísných norem</a:t>
            </a:r>
          </a:p>
          <a:p>
            <a:r>
              <a:rPr lang="cs-CZ" smtClean="0"/>
              <a:t>Zavádění nových biotechnologií (kvasné procesy, čističky odpadních vod)</a:t>
            </a:r>
          </a:p>
          <a:p>
            <a:r>
              <a:rPr lang="cs-CZ" smtClean="0"/>
              <a:t>Energeticky méně náročné postupy, výroba</a:t>
            </a:r>
          </a:p>
          <a:p>
            <a:r>
              <a:rPr lang="cs-CZ" smtClean="0"/>
              <a:t>Obnovitelné zdroje energie (sluneční záření, vítr – mlýny, elektrárny, energie vodních toků, přílivové elektrárny, energie zemského tepla – vrty, vřídla)</a:t>
            </a:r>
          </a:p>
          <a:p>
            <a:endParaRPr lang="cs-CZ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93B4BD"/>
                </a:solidFill>
              </a:rPr>
              <a:t>Energetické zdroje</a:t>
            </a:r>
          </a:p>
        </p:txBody>
      </p:sp>
      <p:sp>
        <p:nvSpPr>
          <p:cNvPr id="21506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cs-CZ" smtClean="0"/>
              <a:t>Udej příklad různých energetických zdrojů ze svého okolí – regionu – státu – světa 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    -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    -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    -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    -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    -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    -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    -</a:t>
            </a:r>
          </a:p>
        </p:txBody>
      </p:sp>
      <p:pic>
        <p:nvPicPr>
          <p:cNvPr id="21508" name="Picture 4" descr="MC90023361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188" y="5373688"/>
            <a:ext cx="1258887" cy="1168400"/>
          </a:xfrm>
          <a:prstGeom prst="rect">
            <a:avLst/>
          </a:prstGeom>
          <a:noFill/>
        </p:spPr>
      </p:pic>
      <p:pic>
        <p:nvPicPr>
          <p:cNvPr id="21509" name="Picture 5" descr="MC900437856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51725" y="2133600"/>
            <a:ext cx="1296988" cy="1296988"/>
          </a:xfrm>
          <a:prstGeom prst="rect">
            <a:avLst/>
          </a:prstGeom>
          <a:noFill/>
        </p:spPr>
      </p:pic>
      <p:pic>
        <p:nvPicPr>
          <p:cNvPr id="21512" name="Picture 8" descr="MC900441874[1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67625" y="3716338"/>
            <a:ext cx="1130300" cy="1131887"/>
          </a:xfrm>
          <a:prstGeom prst="rect">
            <a:avLst/>
          </a:prstGeom>
          <a:noFill/>
        </p:spPr>
      </p:pic>
      <p:pic>
        <p:nvPicPr>
          <p:cNvPr id="21513" name="Picture 9" descr="MC900104962[1]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80063" y="1989138"/>
            <a:ext cx="1368425" cy="13668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165</TotalTime>
  <Words>297</Words>
  <Application>Microsoft Office PowerPoint</Application>
  <PresentationFormat>Předvádění na obrazovce (4:3)</PresentationFormat>
  <Paragraphs>55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Administrativní</vt:lpstr>
      <vt:lpstr>Snímek 1</vt:lpstr>
      <vt:lpstr>Snímek 2</vt:lpstr>
      <vt:lpstr>Společenské problémy a technika</vt:lpstr>
      <vt:lpstr>Technika v osobním a pracovním životě doplň příklady</vt:lpstr>
      <vt:lpstr>Technika – uveď příklady</vt:lpstr>
      <vt:lpstr>Technika a budoucnost</vt:lpstr>
      <vt:lpstr>Energetické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Společenské problémy a technika</dc:title>
  <cp:lastModifiedBy>Kamča</cp:lastModifiedBy>
  <cp:revision>20</cp:revision>
  <dcterms:modified xsi:type="dcterms:W3CDTF">2012-12-05T17:11:09Z</dcterms:modified>
</cp:coreProperties>
</file>