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73BDA6D-9957-4A0B-95AB-0B87EE895B5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44FFCCC-E1C2-4E13-ADFC-889DB3CA38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33BBD54-15D8-4A3C-B604-3B1F5EFC89A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2C5FAED-CDB7-4158-AB17-5C8D098813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760F7-3371-40BA-8984-29FFF3FBF728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2B32655-E20B-4524-98B8-F6032DB708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F6271-7D94-4A9A-BD2F-DEF0F733B13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5CD431-7AB8-4DFB-B32A-12AA011EA7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B4ABA-F992-4127-8908-9FEFC68388E1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4C53D49-E12B-43CA-9AD6-F811862949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F9FB1B-1F18-4F30-B336-0431C278565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BCE7F-7F28-41B2-AF93-BE0C11DC9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2FA60-5811-4986-898F-57CEC3F9DAF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63954298-B3B7-4ED2-AC8B-4D138C3EF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28F81-11FC-4DA4-B7BA-8D9DE2315F6E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D6AD4F-EC9F-4522-AEDA-F6B339AFA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72F6F-1F7D-4913-922E-316B92B1E51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EE65B52-BDB5-4F12-92AC-1D32F1C08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70702D6-7C28-4706-AB3A-A508F5EC71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EAA7D-EFEC-4566-8B24-D065D39DA444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B66561-54E2-46F8-B748-816BD56A4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837542-ACDD-48F1-B13D-2610266D538F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3CC30-45C9-40BF-A9A7-36922DE12F58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989F6-F141-4B5E-A8C2-68B9E242E9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A00D17-B065-4DA2-BB14-C1417F9E6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DB2AC-20EC-4773-9198-D6D85A490D7F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FC96090-EDF0-452D-9306-F164C3086959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170EA2D-AEED-4BD0-9878-3C94686964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7890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7890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D89A4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74856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9E9273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Název projektu: </a:t>
            </a:r>
            <a:r>
              <a:rPr lang="cs-CZ" sz="2800" dirty="0"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Registrační číslo projektu: </a:t>
            </a:r>
            <a:r>
              <a:rPr lang="cs-CZ" sz="2800" dirty="0"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Škola: </a:t>
            </a:r>
            <a:r>
              <a:rPr lang="cs-CZ" sz="2800" dirty="0">
                <a:cs typeface="Arial" charset="0"/>
              </a:rPr>
              <a:t>Základní škola, Česká Lípa, Školní 2520, </a:t>
            </a:r>
            <a:r>
              <a:rPr lang="cs-CZ" sz="2800" dirty="0" err="1">
                <a:cs typeface="Arial" charset="0"/>
              </a:rPr>
              <a:t>p.o</a:t>
            </a:r>
            <a:r>
              <a:rPr lang="cs-CZ" sz="2800" dirty="0"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Sada: </a:t>
            </a:r>
            <a:r>
              <a:rPr lang="cs-CZ" sz="2800" dirty="0">
                <a:cs typeface="Arial" charset="0"/>
              </a:rPr>
              <a:t>  </a:t>
            </a:r>
            <a:r>
              <a:rPr lang="cs-CZ" sz="2800" dirty="0" smtClean="0"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cs typeface="Arial" charset="0"/>
              </a:rPr>
              <a:t>32</a:t>
            </a:r>
            <a:r>
              <a:rPr lang="cs-CZ" sz="2800" dirty="0" smtClean="0"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cs typeface="Arial" charset="0"/>
              </a:rPr>
              <a:t>OVVP1/14</a:t>
            </a:r>
            <a:endParaRPr lang="cs-CZ" sz="2800" dirty="0">
              <a:solidFill>
                <a:srgbClr val="FF0000"/>
              </a:solidFill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 žáci 2.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občanská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Tento učební materiál doplňuje učivo,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EU, EURO, hlavní orgány EU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 srpen 2011</a:t>
            </a:r>
            <a:endParaRPr lang="cs-CZ" sz="2400" dirty="0"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cs typeface="Arial" charset="0"/>
              </a:rPr>
              <a:t>PaedDr. Vratislava Pluhařová</a:t>
            </a:r>
            <a:endParaRPr lang="cs-CZ" sz="2400" dirty="0">
              <a:solidFill>
                <a:srgbClr val="FF0000"/>
              </a:solidFill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Autorem materiálu a všech jeho částí, není-li uvedeno jinak, je </a:t>
            </a:r>
            <a:r>
              <a:rPr lang="cs-CZ" sz="2400" dirty="0" smtClean="0"/>
              <a:t>PaedDr. Vratislava Pluhařová.</a:t>
            </a: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Klipart 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978025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Vznik a vývoj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Charakteristika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Společná evropská měna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Hlavní orgány</a:t>
            </a:r>
            <a:endParaRPr lang="cs-CZ" dirty="0"/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Evropská unie  -  EU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7890"/>
                </a:solidFill>
              </a:rPr>
              <a:t>Vznik a vývoj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91550" cy="4572000"/>
          </a:xfrm>
        </p:spPr>
        <p:txBody>
          <a:bodyPr/>
          <a:lstStyle/>
          <a:p>
            <a:r>
              <a:rPr lang="cs-CZ" smtClean="0"/>
              <a:t>Hospodářské integrační seskupení států, které EU předcházelo:</a:t>
            </a:r>
          </a:p>
          <a:p>
            <a:r>
              <a:rPr lang="cs-CZ" smtClean="0"/>
              <a:t>1967 – 1994  _ _ _ _ _ _ _ _      _ _ _ _ _ _ _ _ _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(ES) – Lucembursko, Španělsko, Portugalsko,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Dánsko, Francie, Anglie, Irsko, Belgie, Řecko,    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Nizozemsko, Itálie, Německo</a:t>
            </a:r>
          </a:p>
          <a:p>
            <a:r>
              <a:rPr lang="cs-CZ" smtClean="0"/>
              <a:t>1995                   změna na EU a jejími dalšími členy se staly:  R _ _ _ _ _ _ 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F _ _ _ _ _            a          Š _ _ _ _ _ _ 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1619250" y="4581525"/>
            <a:ext cx="1081088" cy="2873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7890"/>
                </a:solidFill>
              </a:rPr>
              <a:t>Charakteristika EU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Ekonomické integrační seskupení</a:t>
            </a:r>
          </a:p>
          <a:p>
            <a:r>
              <a:rPr lang="cs-CZ" smtClean="0"/>
              <a:t>Garant bezpečného, mírového a demokratického rozvoje v Evropě </a:t>
            </a:r>
          </a:p>
          <a:p>
            <a:r>
              <a:rPr lang="cs-CZ" smtClean="0"/>
              <a:t>Oblast volného pohybu lidí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volného trhu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               zboží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               práce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                 kapitálu</a:t>
            </a:r>
          </a:p>
        </p:txBody>
      </p:sp>
      <p:pic>
        <p:nvPicPr>
          <p:cNvPr id="19460" name="Picture 4" descr="MC90041124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2852738"/>
            <a:ext cx="3657600" cy="34496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7890"/>
                </a:solidFill>
              </a:rPr>
              <a:t>Společná evropská měna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Nejsou celnice mezi členskými státy                      (pouze s nečlenskou zemí)</a:t>
            </a:r>
          </a:p>
          <a:p>
            <a:endParaRPr lang="cs-CZ" smtClean="0"/>
          </a:p>
          <a:p>
            <a:r>
              <a:rPr lang="cs-CZ" smtClean="0"/>
              <a:t>Jednotná měna EURO byla zavedena v roce 1999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(Česká národní banka stanovila kurs 35,23 Kč)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Jaký je současný kurs:  ______Kč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Platí EURO ve všech zemí EU?  ______________</a:t>
            </a:r>
          </a:p>
        </p:txBody>
      </p:sp>
      <p:pic>
        <p:nvPicPr>
          <p:cNvPr id="20484" name="Picture 4" descr="MP90039888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981075"/>
            <a:ext cx="2663825" cy="19986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7890"/>
                </a:solidFill>
              </a:rPr>
              <a:t>Hlavní orgány EU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Evropská komise – nejvyšší řídící orgán EU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zajišťuje chod a uskutečňuje přijatá rozhodnutí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- 20 členů (voleni na 5 let)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sídlí v  _ _ _ _ _ _ _    v   _ _ _ _ _ _</a:t>
            </a:r>
          </a:p>
        </p:txBody>
      </p:sp>
      <p:pic>
        <p:nvPicPr>
          <p:cNvPr id="21510" name="Picture 6" descr="MP90039940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7763" y="4437063"/>
            <a:ext cx="2527300" cy="20208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7890"/>
                </a:solidFill>
              </a:rPr>
              <a:t>Hlavní orgány EU  2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997450"/>
          </a:xfrm>
        </p:spPr>
        <p:txBody>
          <a:bodyPr/>
          <a:lstStyle/>
          <a:p>
            <a:r>
              <a:rPr lang="cs-CZ" smtClean="0"/>
              <a:t>Evropská rada – nejvyšší politický orgán EU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projednává přijetí nových členů, obchodní 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politiku, důležitá rozhodnutí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ministři zahraničních věcí jednotlivých států</a:t>
            </a:r>
          </a:p>
          <a:p>
            <a:pPr>
              <a:buFont typeface="Wingdings 2" pitchFamily="18" charset="2"/>
              <a:buNone/>
            </a:pPr>
            <a:endParaRPr lang="cs-CZ" sz="1200" smtClean="0"/>
          </a:p>
          <a:p>
            <a:r>
              <a:rPr lang="cs-CZ" smtClean="0"/>
              <a:t> Rada ministrů – výkonný orgán EU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- zodpovídá za realizaci rozhodnutí    ER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- zastoupeny vlády všech členských států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- předsedající stát se mění po půl roce (ČR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- schází se dle potřeby (min. 2x ročně)</a:t>
            </a:r>
          </a:p>
        </p:txBody>
      </p:sp>
      <p:sp>
        <p:nvSpPr>
          <p:cNvPr id="4" name="Šipka doprava 3"/>
          <p:cNvSpPr/>
          <p:nvPr/>
        </p:nvSpPr>
        <p:spPr>
          <a:xfrm rot="16200000">
            <a:off x="7704137" y="4257676"/>
            <a:ext cx="936625" cy="431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7890"/>
                </a:solidFill>
              </a:rPr>
              <a:t>Hlavní orgány EU   3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91550" cy="4997450"/>
          </a:xfrm>
        </p:spPr>
        <p:txBody>
          <a:bodyPr/>
          <a:lstStyle/>
          <a:p>
            <a:r>
              <a:rPr lang="cs-CZ" smtClean="0"/>
              <a:t>Evropský parlament – zastupitelský orgán EU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posuzuje a projednává návrhy právních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dokumentů připravené E _ _ _ _ _ _ _ 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k _ _ _ _ _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členové jsou voleni přímou volbou v každém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členském státě, ČR zastupuje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sídlí ve  _ _ _ _ _ _ _ _ _ _   ve   _ _ _ _ _ _ _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7890"/>
                </a:solidFill>
              </a:rPr>
              <a:t>Hlavní orgány EU   4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Evropský soudní dvůr –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urovnává spory mezi členskými státy a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reprezentuje EU při jednání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- 15 soudců zastupujících všechny členské státy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a 9 generálních obhájců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            - sídlí v  _ _ _ _ _ _ _    v   _ _ _ _ _ _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131</TotalTime>
  <Words>575</Words>
  <Application>Microsoft Office PowerPoint</Application>
  <PresentationFormat>Předvádění na obrazovce (4:3)</PresentationFormat>
  <Paragraphs>85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Snímek 1</vt:lpstr>
      <vt:lpstr>Snímek 2</vt:lpstr>
      <vt:lpstr>Evropská unie  -  EU</vt:lpstr>
      <vt:lpstr>Vznik a vývoj</vt:lpstr>
      <vt:lpstr>Charakteristika EU</vt:lpstr>
      <vt:lpstr>Společná evropská měna</vt:lpstr>
      <vt:lpstr>Hlavní orgány EU</vt:lpstr>
      <vt:lpstr>Hlavní orgány EU  2</vt:lpstr>
      <vt:lpstr>Hlavní orgány EU   3</vt:lpstr>
      <vt:lpstr>Hlavní orgány EU  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Evropská unie  -  EU</dc:title>
  <cp:lastModifiedBy>Kamča</cp:lastModifiedBy>
  <cp:revision>17</cp:revision>
  <dcterms:modified xsi:type="dcterms:W3CDTF">2012-12-05T17:03:35Z</dcterms:modified>
</cp:coreProperties>
</file>