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4" r:id="rId2"/>
    <p:sldId id="263" r:id="rId3"/>
    <p:sldId id="256" r:id="rId4"/>
    <p:sldId id="257" r:id="rId5"/>
    <p:sldId id="258" r:id="rId6"/>
    <p:sldId id="262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94814E-27DB-46F7-8BBD-273D40CB8ADF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50B7026-DE7E-49B2-B1BC-E56AD7AB4E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BD8B3FF-E45D-4F65-986D-11F24FFF1AE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4FEB5-668D-4039-8029-47A73BF8BDF0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D7CF95A-117A-43CF-95A5-7F45A1393D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3F1FA-D0D5-4367-AF3E-7561F5F21652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55DB0-779B-42B4-8585-FF6548756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8FF77-2905-4B2E-8E69-DDDE6520BBF9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E31644D-8608-42B4-B98A-B630E4ED85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6305D-EF88-4155-9B55-8502AE0D88D7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4CE9F-A014-4CEB-8E72-39E3C6695B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Elipsa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ipsa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F9AEC-9CF2-4305-A0A1-3FD202370C9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FD69DD94-460E-4C73-B4B2-5846A46D05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8C501-DA38-4401-8929-C2D1325991CC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3C493-7345-438C-873D-EFFB551C2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D4862-9B7B-4E34-9BEC-32B8309FE0D4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E3525A8-A1ED-4E5D-999E-602D0A39D4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CB0A32A-CCF0-4DBC-943F-2673B62421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859C6-9DE5-496A-8F21-52B883FA9E57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5965A-52D7-4430-8418-D5F7B8F33B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0BDFC-5DF5-42C3-9A5C-50333D4D2F6D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BB686-04EE-47FA-83C9-6BAE4D7CCD93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1369F-53BC-433D-9156-528B88D930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ipsa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7E204-7D24-4B47-AF8C-BB2DE6882E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5A08-971F-42DD-A45A-09A84CF43B5D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C579FA27-E9EA-4712-944A-140FAEC8495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ipsa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590C9A-D684-4883-8CAA-33FAE531F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8C438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A04DA3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C4652D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B5D3D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ema.novinky.cz/osn" TargetMode="External"/><Relationship Id="rId2" Type="http://schemas.openxmlformats.org/officeDocument/2006/relationships/hyperlink" Target="http://www.osn.cz/dokumenty-os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Název projektu: </a:t>
            </a:r>
            <a:r>
              <a:rPr lang="cs-CZ" sz="2800" dirty="0"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Registrační číslo projektu: </a:t>
            </a:r>
            <a:r>
              <a:rPr lang="cs-CZ" sz="2800" dirty="0"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Škola: </a:t>
            </a:r>
            <a:r>
              <a:rPr lang="cs-CZ" sz="2800" dirty="0">
                <a:cs typeface="Arial" charset="0"/>
              </a:rPr>
              <a:t>Základní škola, Česká Lípa, Školní 2520, </a:t>
            </a:r>
            <a:r>
              <a:rPr lang="cs-CZ" sz="2800" dirty="0" err="1">
                <a:cs typeface="Arial" charset="0"/>
              </a:rPr>
              <a:t>p.o</a:t>
            </a:r>
            <a:r>
              <a:rPr lang="cs-CZ" sz="2800" dirty="0"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Sada: </a:t>
            </a:r>
            <a:r>
              <a:rPr lang="cs-CZ" sz="2800" dirty="0">
                <a:cs typeface="Arial" charset="0"/>
              </a:rPr>
              <a:t>  </a:t>
            </a:r>
            <a:r>
              <a:rPr lang="cs-CZ" sz="2800" dirty="0" smtClean="0">
                <a:cs typeface="Arial" charset="0"/>
              </a:rPr>
              <a:t>VY_</a:t>
            </a:r>
            <a:r>
              <a:rPr lang="cs-CZ" sz="2800" dirty="0" smtClean="0">
                <a:solidFill>
                  <a:srgbClr val="FF0000"/>
                </a:solidFill>
                <a:cs typeface="Arial" charset="0"/>
              </a:rPr>
              <a:t>32</a:t>
            </a:r>
            <a:r>
              <a:rPr lang="cs-CZ" sz="2800" dirty="0" smtClean="0">
                <a:cs typeface="Arial" charset="0"/>
              </a:rPr>
              <a:t>_INOVACE_</a:t>
            </a:r>
            <a:r>
              <a:rPr lang="cs-CZ" sz="2800" dirty="0" smtClean="0">
                <a:solidFill>
                  <a:srgbClr val="FF0000"/>
                </a:solidFill>
                <a:cs typeface="Arial" charset="0"/>
              </a:rPr>
              <a:t>OVVP1/15</a:t>
            </a:r>
            <a:endParaRPr lang="cs-CZ" sz="2800" dirty="0">
              <a:solidFill>
                <a:srgbClr val="FF0000"/>
              </a:solidFill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žáci 2.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8936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občanská výchova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Tento učební materiál doplňuje učivo, přehledně seznamuje s danou tématikou. Žáci pracují na samostatných PC stanicích v učebně dle pokynů, vybraní žáci pracují s dotykovou tabulí.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OSN, orgány OSN, členství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 srpen 2011</a:t>
            </a:r>
            <a:endParaRPr lang="cs-CZ" sz="2400" dirty="0"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 smtClean="0">
                <a:cs typeface="Arial" charset="0"/>
              </a:rPr>
              <a:t>Autor:</a:t>
            </a:r>
            <a:r>
              <a:rPr lang="cs-CZ" sz="2400" dirty="0" smtClean="0">
                <a:solidFill>
                  <a:srgbClr val="FF0000"/>
                </a:solidFill>
                <a:cs typeface="Arial" charset="0"/>
              </a:rPr>
              <a:t> PaedDr. Vratislava Pluhařová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/>
              <a:t>Autorem materiálu a všech jeho částí, není-li uvedeno jinak, je PaedDr. Vratislava Pluhařová.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/>
              <a:t>Klipart 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Vznik a vývoj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Členství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Valné shromáždění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Rada Bezpečnosti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Mezinárodní soudní dvůr</a:t>
            </a:r>
            <a:endParaRPr lang="cs-CZ" dirty="0"/>
          </a:p>
        </p:txBody>
      </p:sp>
      <p:sp>
        <p:nvSpPr>
          <p:cNvPr id="1741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 Organizace spojených národu OSN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Vznik a vývoj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78155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1945 - OSN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- vymýtit válku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- prohlubovat lidská práva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- zachovávat spravedlnost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- rozvíjení přátelských vztahů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předcházela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1919 – Společnost národů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ochrana proti válce                   byla omezená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účinnost        USA a Sovětský svaz nebyly členy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4356100" y="5300663"/>
            <a:ext cx="1223963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916238" y="5805488"/>
            <a:ext cx="431800" cy="287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Členství v OSN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Každý mírumilovný stát</a:t>
            </a:r>
          </a:p>
          <a:p>
            <a:r>
              <a:rPr lang="cs-CZ" smtClean="0"/>
              <a:t>Doporučuje Rada bezpečnosti</a:t>
            </a:r>
          </a:p>
          <a:p>
            <a:r>
              <a:rPr lang="cs-CZ" smtClean="0"/>
              <a:t>Schvaluje Valné shromáždění</a:t>
            </a:r>
          </a:p>
          <a:p>
            <a:endParaRPr lang="cs-CZ" smtClean="0"/>
          </a:p>
          <a:p>
            <a:r>
              <a:rPr lang="cs-CZ" smtClean="0"/>
              <a:t>1998 – 185 států</a:t>
            </a:r>
          </a:p>
          <a:p>
            <a:r>
              <a:rPr lang="cs-CZ" smtClean="0"/>
              <a:t>Současný počet států:</a:t>
            </a:r>
            <a:endParaRPr lang="cs-CZ" smtClean="0">
              <a:latin typeface="Arial" charset="0"/>
            </a:endParaRPr>
          </a:p>
          <a:p>
            <a:endParaRPr lang="cs-CZ" smtClean="0">
              <a:latin typeface="Arial" charset="0"/>
            </a:endParaRPr>
          </a:p>
          <a:p>
            <a:endParaRPr lang="cs-CZ" smtClean="0">
              <a:latin typeface="Arial" charset="0"/>
            </a:endParaRPr>
          </a:p>
          <a:p>
            <a:r>
              <a:rPr lang="cs-CZ" sz="2000" smtClean="0">
                <a:latin typeface="Arial" charset="0"/>
                <a:hlinkClick r:id="rId2"/>
              </a:rPr>
              <a:t>http://www.osn.cz/dokumenty-osn</a:t>
            </a:r>
            <a:r>
              <a:rPr lang="cs-CZ" smtClean="0">
                <a:latin typeface="Arial" charset="0"/>
                <a:hlinkClick r:id="rId2"/>
              </a:rPr>
              <a:t>/</a:t>
            </a:r>
            <a:endParaRPr lang="cs-CZ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 </a:t>
            </a:r>
            <a:r>
              <a:rPr lang="cs-CZ" sz="2000" smtClean="0">
                <a:latin typeface="Arial" charset="0"/>
                <a:hlinkClick r:id="rId3"/>
              </a:rPr>
              <a:t>http://tema.novinky.cz/osn</a:t>
            </a:r>
            <a:endParaRPr lang="cs-CZ" sz="2000" smtClean="0">
              <a:latin typeface="Arial" charset="0"/>
            </a:endParaRPr>
          </a:p>
        </p:txBody>
      </p:sp>
      <p:pic>
        <p:nvPicPr>
          <p:cNvPr id="19460" name="Picture 4" descr="MC90022885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4005263"/>
            <a:ext cx="2881313" cy="1811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Další orgány OSN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Hospodářská a sociální rada</a:t>
            </a:r>
          </a:p>
          <a:p>
            <a:r>
              <a:rPr lang="cs-CZ" smtClean="0"/>
              <a:t>Poručenská rada</a:t>
            </a:r>
          </a:p>
          <a:p>
            <a:r>
              <a:rPr lang="cs-CZ" smtClean="0"/>
              <a:t>Sekretariát OSN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 Valné shromáždění OSN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Valné shromáždění OSN – hlavní jednací orgán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projednává světové problémy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přijímá základní rozhodnutí  (souhlas 2/3)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rozhodnutí doporučené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volí orgány OSN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zástupci všech členských států (1 hlas)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zasedání 1x ročně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hlavní sídlo v   N _ _    Y _ _ _ _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Rada bezpečnosti OSN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Rada bezpečnosti – rozhodovací a výkonný orgán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- zachování mezinárodního míru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- rozhodnutí jsou závazná pro VŠECHNY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- 15 členů 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5 stálých – Anglie, USA, Čína, Rusko, Francie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10 volených Valným shromážděním – na 2 roky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každý člen má 1 hlas, rozhodnutí o zásadních  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otázkách 9 hlasů a z toho všech 5 stálých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právo veta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611188" y="4581525"/>
            <a:ext cx="865187" cy="360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Mezinárodní soudní dvůr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Řeší spory mezi jednotlivými členskými státy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                 - mezi členskými státy a OSN</a:t>
            </a:r>
          </a:p>
          <a:p>
            <a:r>
              <a:rPr lang="cs-CZ" smtClean="0"/>
              <a:t>Sídlo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v _ _ _ _ _  v _ _ _ _ _ _ _ _ _ _</a:t>
            </a:r>
          </a:p>
        </p:txBody>
      </p:sp>
      <p:pic>
        <p:nvPicPr>
          <p:cNvPr id="23557" name="Picture 5" descr="MC900441394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3573463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61</TotalTime>
  <Words>404</Words>
  <Application>Microsoft Office PowerPoint</Application>
  <PresentationFormat>Předvádění na obrazovce (4:3)</PresentationFormat>
  <Paragraphs>75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Snímek 2</vt:lpstr>
      <vt:lpstr> Organizace spojených národu OSN</vt:lpstr>
      <vt:lpstr>Vznik a vývoj</vt:lpstr>
      <vt:lpstr>Členství v OSN</vt:lpstr>
      <vt:lpstr>Další orgány OSN</vt:lpstr>
      <vt:lpstr> Valné shromáždění OSN</vt:lpstr>
      <vt:lpstr>Rada bezpečnosti OSN</vt:lpstr>
      <vt:lpstr>Mezinárodní soudní dvůr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Organizace spojených národu OSN</dc:title>
  <cp:lastModifiedBy>Kamča</cp:lastModifiedBy>
  <cp:revision>10</cp:revision>
  <dcterms:modified xsi:type="dcterms:W3CDTF">2012-12-05T17:04:25Z</dcterms:modified>
</cp:coreProperties>
</file>