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te.org.uk/art/artworks/turner-snow-storm-hannibal-and-his-army-crossing-the-alps-n00490" TargetMode="External"/><Relationship Id="rId7" Type="http://schemas.openxmlformats.org/officeDocument/2006/relationships/hyperlink" Target="http://www.ibiblio.org/wm/paint/auth/goya/goya.shootings-3-5-1808.jpg" TargetMode="External"/><Relationship Id="rId2" Type="http://schemas.openxmlformats.org/officeDocument/2006/relationships/hyperlink" Target="http://avecvuesurlaterre.blog.lemonde.fr/files/2012/01/Caspar_David_Friedrich_DerMorge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4.bp.blogspot.com/-JJhyQpbGelw/TeunnMogvAI/AAAAAAAADnA/C_Cpe45SLAw/s1600/Liberty+Leading+the+People%2C+1830%2C+by+Eugene+Delacroix.jpg" TargetMode="External"/><Relationship Id="rId5" Type="http://schemas.openxmlformats.org/officeDocument/2006/relationships/hyperlink" Target="http://cs.wikipedia.org/wiki/Vor_Med%C3%BAzy" TargetMode="External"/><Relationship Id="rId4" Type="http://schemas.openxmlformats.org/officeDocument/2006/relationships/hyperlink" Target="http://www.tate.org.uk/art/images/work/N/N02/N02661_10.jpg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Friedrich_von_Amerling_002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Alfred_de_Musse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9258155"/>
              </p:ext>
            </p:extLst>
          </p:nvPr>
        </p:nvGraphicFramePr>
        <p:xfrm>
          <a:off x="179512" y="1676044"/>
          <a:ext cx="8784976" cy="52273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30571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571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571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571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571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Soňa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571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Romantismus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a  biedermeier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571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2.1.15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0571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23. 3. 2013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571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571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Evropa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 raném novověku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2" marR="68582" marT="0" marB="0"/>
                </a:tc>
              </a:tr>
              <a:tr h="30571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Období</a:t>
                      </a:r>
                      <a:r>
                        <a:rPr lang="cs-CZ" sz="14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utváření novověké společnosti (16. – 18. stol.)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2" marR="68582" marT="0" marB="0"/>
                </a:tc>
              </a:tr>
              <a:tr h="30571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shrnuje základní informace o období romantismu.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761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je určen pro podporu výkladu během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výuky a také jako zdroj pro samostatnou přípravu studentů na výuku.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571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přispěl k lepšímu osvojení učiva a větší názornosti výuky.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11426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Romantismus a biedermeier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„Lidský život je nejen žit, ale i vnitřně prožíván. Jeho součástí jsou nejen vnější formy politického chování ve vypjatých historických chvílích, ale také stavy lidského nitra, náboženské zaměření a umělecké a estetické cítění.“</a:t>
            </a:r>
            <a:r>
              <a:rPr lang="cs-CZ" baseline="30000" dirty="0" smtClean="0"/>
              <a:t>1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Jaký je vztah mezi historickou realitou, dobovou mentalitou a uměním dané epochy?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r>
              <a:rPr lang="cs-CZ" dirty="0" smtClean="0"/>
              <a:t>1 </a:t>
            </a:r>
            <a:r>
              <a:rPr lang="cs-CZ" dirty="0"/>
              <a:t>HLAVAČKA, Milan. </a:t>
            </a:r>
            <a:r>
              <a:rPr lang="cs-CZ" i="1" dirty="0"/>
              <a:t>Dějepis pro gymnázia a střední školy</a:t>
            </a:r>
            <a:r>
              <a:rPr lang="cs-CZ" dirty="0"/>
              <a:t>. 1. vyd. Praha: SPN - pedagogické nakladatelství, 2001, 175 s. ISBN 80-723-5172-9. </a:t>
            </a:r>
            <a:r>
              <a:rPr lang="cs-CZ" dirty="0" smtClean="0"/>
              <a:t>s. 62.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Romantismus - souvislosti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Reakce na nadvládu chladného rozumu (osvícenství)</a:t>
            </a:r>
          </a:p>
          <a:p>
            <a:pPr lvl="1"/>
            <a:r>
              <a:rPr lang="cs-CZ" dirty="0" smtClean="0"/>
              <a:t>Vedla k revolucím a pustošení Evropy</a:t>
            </a:r>
          </a:p>
          <a:p>
            <a:pPr lvl="1"/>
            <a:r>
              <a:rPr lang="cs-CZ" dirty="0" smtClean="0"/>
              <a:t>Nevede k většímu štěstí pro všechny</a:t>
            </a:r>
          </a:p>
          <a:p>
            <a:r>
              <a:rPr lang="cs-CZ" dirty="0" smtClean="0"/>
              <a:t>Důraz na cit, víru, obrazotvornost</a:t>
            </a:r>
          </a:p>
          <a:p>
            <a:r>
              <a:rPr lang="cs-CZ" dirty="0" smtClean="0"/>
              <a:t>Individualismus</a:t>
            </a:r>
          </a:p>
          <a:p>
            <a:r>
              <a:rPr lang="cs-CZ" dirty="0" smtClean="0"/>
              <a:t>Uvolnění tvůrčích sil</a:t>
            </a:r>
          </a:p>
          <a:p>
            <a:r>
              <a:rPr lang="cs-CZ" dirty="0" smtClean="0"/>
              <a:t>„individualismus národů“ - nacionalismus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Inspirace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Středověké mýty, legendy, hrdinské eposy</a:t>
            </a:r>
          </a:p>
          <a:p>
            <a:pPr lvl="1"/>
            <a:r>
              <a:rPr lang="cs-CZ" dirty="0" smtClean="0"/>
              <a:t>Ossian, Artuš, Nibelungové, Roland, podvrhy</a:t>
            </a:r>
          </a:p>
          <a:p>
            <a:r>
              <a:rPr lang="cs-CZ" dirty="0" smtClean="0"/>
              <a:t>Obrat k minulosti x osvícenská víra v pokrok</a:t>
            </a:r>
          </a:p>
          <a:p>
            <a:r>
              <a:rPr lang="cs-CZ" dirty="0" smtClean="0"/>
              <a:t>Obdiv k přírodě x osvícenská víra v civilizaci</a:t>
            </a:r>
          </a:p>
          <a:p>
            <a:r>
              <a:rPr lang="cs-CZ" dirty="0" smtClean="0"/>
              <a:t>Život nespoutaných, svobodných osob</a:t>
            </a:r>
          </a:p>
          <a:p>
            <a:pPr lvl="1"/>
            <a:r>
              <a:rPr lang="cs-CZ" dirty="0" smtClean="0"/>
              <a:t>Lidé na okraji společnosti</a:t>
            </a:r>
          </a:p>
          <a:p>
            <a:pPr lvl="1"/>
            <a:r>
              <a:rPr lang="cs-CZ" dirty="0" smtClean="0"/>
              <a:t>Divoši, Cikáni, zločinci (romantizované pojetí)</a:t>
            </a:r>
          </a:p>
          <a:p>
            <a:r>
              <a:rPr lang="cs-CZ" dirty="0" smtClean="0"/>
              <a:t>Obdiv k neobvyklému, bizarnímu, exotickému</a:t>
            </a:r>
          </a:p>
          <a:p>
            <a:pPr lvl="1"/>
            <a:r>
              <a:rPr lang="cs-CZ" dirty="0" smtClean="0"/>
              <a:t>Odraz romantického individualismu</a:t>
            </a:r>
          </a:p>
          <a:p>
            <a:r>
              <a:rPr lang="cs-CZ" dirty="0" smtClean="0"/>
              <a:t>Rozervaný, vykořeněný hrdina - poutník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9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r>
              <a:rPr lang="cs-CZ" dirty="0" smtClean="0"/>
              <a:t>Lidová kultura, pohádky, pověry</a:t>
            </a:r>
          </a:p>
          <a:p>
            <a:pPr lvl="1"/>
            <a:r>
              <a:rPr lang="cs-CZ" dirty="0" smtClean="0"/>
              <a:t>Němcová, Erben, Grimmové</a:t>
            </a:r>
          </a:p>
          <a:p>
            <a:r>
              <a:rPr lang="cs-CZ" dirty="0" smtClean="0"/>
              <a:t>Největší uplatnění v literatuře</a:t>
            </a:r>
          </a:p>
          <a:p>
            <a:r>
              <a:rPr lang="cs-CZ" dirty="0" smtClean="0"/>
              <a:t>Zasáhl hudbu a výtvarné umění i architekturu</a:t>
            </a:r>
          </a:p>
          <a:p>
            <a:r>
              <a:rPr lang="cs-CZ" dirty="0" smtClean="0"/>
              <a:t>Umělecký styl buržoazie, mas x proti osvícenskému elitářství</a:t>
            </a:r>
          </a:p>
          <a:p>
            <a:r>
              <a:rPr lang="cs-CZ" dirty="0" smtClean="0"/>
              <a:t>Místo francouzských vzorů anglický vkus</a:t>
            </a:r>
          </a:p>
          <a:p>
            <a:pPr lvl="1"/>
            <a:r>
              <a:rPr lang="cs-CZ" dirty="0" smtClean="0"/>
              <a:t>Anglické parky, napodobeniny gotických staveb</a:t>
            </a:r>
          </a:p>
          <a:p>
            <a:pPr lvl="1"/>
            <a:r>
              <a:rPr lang="cs-CZ" dirty="0" smtClean="0"/>
              <a:t>Lednice - </a:t>
            </a:r>
            <a:r>
              <a:rPr lang="cs-CZ" dirty="0" err="1" smtClean="0"/>
              <a:t>Janohrad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56321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256584"/>
          </a:xfrm>
        </p:spPr>
        <p:txBody>
          <a:bodyPr>
            <a:normAutofit/>
          </a:bodyPr>
          <a:lstStyle/>
          <a:p>
            <a:r>
              <a:rPr lang="cs-CZ" dirty="0" smtClean="0"/>
              <a:t>Obdiv k přírodě, mystické krajině</a:t>
            </a:r>
          </a:p>
          <a:p>
            <a:pPr lvl="1"/>
            <a:r>
              <a:rPr lang="cs-CZ" dirty="0" smtClean="0"/>
              <a:t>Jezerní škola – Samuel T. </a:t>
            </a:r>
            <a:r>
              <a:rPr lang="cs-CZ" dirty="0" err="1" smtClean="0"/>
              <a:t>Coleridge</a:t>
            </a:r>
            <a:r>
              <a:rPr lang="cs-CZ" dirty="0" smtClean="0"/>
              <a:t>, William </a:t>
            </a:r>
            <a:r>
              <a:rPr lang="cs-CZ" dirty="0" err="1" smtClean="0"/>
              <a:t>Wordsworth</a:t>
            </a:r>
            <a:r>
              <a:rPr lang="cs-CZ" dirty="0" smtClean="0"/>
              <a:t>, John </a:t>
            </a:r>
            <a:r>
              <a:rPr lang="cs-CZ" dirty="0" err="1" smtClean="0"/>
              <a:t>Keats</a:t>
            </a:r>
            <a:endParaRPr lang="cs-CZ" dirty="0" smtClean="0"/>
          </a:p>
          <a:p>
            <a:r>
              <a:rPr lang="cs-CZ" dirty="0" smtClean="0"/>
              <a:t>Osudová láska, bolest vášně, střet ideálů s realitou</a:t>
            </a:r>
          </a:p>
          <a:p>
            <a:pPr lvl="1"/>
            <a:r>
              <a:rPr lang="cs-CZ" dirty="0" smtClean="0"/>
              <a:t>Goethe – Utrpení mladého Werthera, de </a:t>
            </a:r>
            <a:r>
              <a:rPr lang="cs-CZ" dirty="0" err="1" smtClean="0"/>
              <a:t>Musset</a:t>
            </a:r>
            <a:r>
              <a:rPr lang="cs-CZ" dirty="0" smtClean="0"/>
              <a:t> – Zpověď dítěte svého věku</a:t>
            </a:r>
          </a:p>
          <a:p>
            <a:pPr marL="0" indent="0">
              <a:buNone/>
            </a:pPr>
            <a:r>
              <a:rPr lang="cs-CZ" sz="2600" i="1" dirty="0"/>
              <a:t>„Všechna nemoc tohoto století pramení ze dvou příčin: lid, který prošel rokem </a:t>
            </a:r>
            <a:r>
              <a:rPr lang="cs-CZ" sz="2600" i="1" dirty="0" smtClean="0"/>
              <a:t>1793 a</a:t>
            </a:r>
            <a:r>
              <a:rPr lang="cs-CZ" sz="2600" i="1" dirty="0"/>
              <a:t> </a:t>
            </a:r>
            <a:r>
              <a:rPr lang="cs-CZ" sz="2600" i="1" dirty="0" smtClean="0"/>
              <a:t>1814</a:t>
            </a:r>
            <a:r>
              <a:rPr lang="cs-CZ" sz="2600" i="1" dirty="0"/>
              <a:t>, nese v srdci dvě rány. Nic z toho, co bylo, už není, všechno to, co bude, ještě není</a:t>
            </a:r>
            <a:r>
              <a:rPr lang="cs-CZ" sz="2600" i="1" dirty="0" smtClean="0"/>
              <a:t>“.</a:t>
            </a:r>
            <a:r>
              <a:rPr lang="cs-CZ" sz="2600" i="1" baseline="30000" dirty="0" smtClean="0"/>
              <a:t>2</a:t>
            </a:r>
            <a:endParaRPr lang="cs-CZ" sz="2600" i="1" dirty="0" smtClean="0"/>
          </a:p>
          <a:p>
            <a:pPr marL="57150" indent="0">
              <a:buNone/>
            </a:pPr>
            <a:endParaRPr lang="cs-CZ" i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80920" cy="365125"/>
          </a:xfrm>
        </p:spPr>
        <p:txBody>
          <a:bodyPr/>
          <a:lstStyle/>
          <a:p>
            <a:pPr algn="l"/>
            <a:r>
              <a:rPr lang="cs-CZ" dirty="0"/>
              <a:t>2 </a:t>
            </a:r>
            <a:r>
              <a:rPr lang="cs-CZ" dirty="0" err="1"/>
              <a:t>Alfred_de_Musset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2013-04-23]. Dostupné z: http://cs.wikipedia.org/wiki/Alfred_de_Musset </a:t>
            </a:r>
          </a:p>
        </p:txBody>
      </p:sp>
    </p:spTree>
    <p:extLst>
      <p:ext uri="{BB962C8B-B14F-4D97-AF65-F5344CB8AC3E}">
        <p14:creationId xmlns:p14="http://schemas.microsoft.com/office/powerpoint/2010/main" val="277917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76664"/>
          </a:xfrm>
        </p:spPr>
        <p:txBody>
          <a:bodyPr>
            <a:normAutofit/>
          </a:bodyPr>
          <a:lstStyle/>
          <a:p>
            <a:r>
              <a:rPr lang="cs-CZ" dirty="0" smtClean="0"/>
              <a:t>Hledání smyslu života</a:t>
            </a:r>
          </a:p>
          <a:p>
            <a:pPr lvl="1"/>
            <a:r>
              <a:rPr lang="cs-CZ" dirty="0" err="1" smtClean="0"/>
              <a:t>Novalis</a:t>
            </a:r>
            <a:r>
              <a:rPr lang="cs-CZ" dirty="0" smtClean="0"/>
              <a:t> – Modrý květ</a:t>
            </a:r>
          </a:p>
          <a:p>
            <a:r>
              <a:rPr lang="cs-CZ" dirty="0" smtClean="0"/>
              <a:t>Titanismus, vzpoura proti konvencím a útlaku</a:t>
            </a:r>
          </a:p>
          <a:p>
            <a:pPr lvl="1"/>
            <a:r>
              <a:rPr lang="cs-CZ" dirty="0" err="1" smtClean="0"/>
              <a:t>Percy</a:t>
            </a:r>
            <a:r>
              <a:rPr lang="cs-CZ" dirty="0" smtClean="0"/>
              <a:t> B. Shelley, George </a:t>
            </a:r>
            <a:r>
              <a:rPr lang="cs-CZ" dirty="0" err="1" smtClean="0"/>
              <a:t>Gordon</a:t>
            </a:r>
            <a:r>
              <a:rPr lang="cs-CZ" dirty="0" smtClean="0"/>
              <a:t> Byron, Adam </a:t>
            </a:r>
            <a:r>
              <a:rPr lang="cs-CZ" dirty="0" err="1" smtClean="0"/>
              <a:t>Mickiewicz</a:t>
            </a:r>
            <a:r>
              <a:rPr lang="cs-CZ" dirty="0" smtClean="0"/>
              <a:t>, Sándor </a:t>
            </a:r>
            <a:r>
              <a:rPr lang="cs-CZ" dirty="0" err="1" smtClean="0"/>
              <a:t>Petöfi</a:t>
            </a:r>
            <a:endParaRPr lang="cs-CZ" dirty="0" smtClean="0"/>
          </a:p>
          <a:p>
            <a:r>
              <a:rPr lang="cs-CZ" dirty="0" smtClean="0"/>
              <a:t>Historické romány</a:t>
            </a:r>
          </a:p>
          <a:p>
            <a:pPr lvl="1"/>
            <a:r>
              <a:rPr lang="cs-CZ" dirty="0" smtClean="0"/>
              <a:t>Walter </a:t>
            </a:r>
            <a:r>
              <a:rPr lang="cs-CZ" dirty="0" err="1" smtClean="0"/>
              <a:t>Scott</a:t>
            </a:r>
            <a:r>
              <a:rPr lang="cs-CZ" dirty="0" smtClean="0"/>
              <a:t>, Victor Hugo, Alexandre Dumas</a:t>
            </a:r>
          </a:p>
          <a:p>
            <a:r>
              <a:rPr lang="cs-CZ" dirty="0" smtClean="0"/>
              <a:t>Ruská literatura</a:t>
            </a:r>
          </a:p>
          <a:p>
            <a:pPr lvl="1"/>
            <a:r>
              <a:rPr lang="cs-CZ" dirty="0" smtClean="0"/>
              <a:t>A. S. Puškin - Evžen Oněgin</a:t>
            </a:r>
          </a:p>
          <a:p>
            <a:r>
              <a:rPr lang="cs-CZ" dirty="0" smtClean="0"/>
              <a:t>Ženy v literatuře</a:t>
            </a:r>
          </a:p>
          <a:p>
            <a:pPr lvl="1"/>
            <a:r>
              <a:rPr lang="cs-CZ" dirty="0" smtClean="0"/>
              <a:t>Božena Němcová, George </a:t>
            </a:r>
            <a:r>
              <a:rPr lang="cs-CZ" dirty="0" err="1" smtClean="0"/>
              <a:t>Sand</a:t>
            </a: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25320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Opera (italská, francouzská, německá)</a:t>
            </a:r>
          </a:p>
          <a:p>
            <a:pPr lvl="1"/>
            <a:r>
              <a:rPr lang="cs-CZ" dirty="0" smtClean="0"/>
              <a:t>Charles </a:t>
            </a:r>
            <a:r>
              <a:rPr lang="cs-CZ" dirty="0" err="1" smtClean="0"/>
              <a:t>Gounod</a:t>
            </a:r>
            <a:r>
              <a:rPr lang="cs-CZ" dirty="0" smtClean="0"/>
              <a:t>  (Faust, Romeo a Julie), Giacomo </a:t>
            </a:r>
            <a:r>
              <a:rPr lang="cs-CZ" dirty="0" err="1" smtClean="0"/>
              <a:t>Meyerbeer</a:t>
            </a:r>
            <a:r>
              <a:rPr lang="cs-CZ" dirty="0" smtClean="0"/>
              <a:t> (Robert Ďábel, Hugenoti), Carl Maria von Weber (Čarostřelec), Richard Wagner (Prsten Nibelungův, </a:t>
            </a:r>
            <a:r>
              <a:rPr lang="cs-CZ" dirty="0" err="1" smtClean="0"/>
              <a:t>Parsifal</a:t>
            </a:r>
            <a:r>
              <a:rPr lang="cs-CZ" dirty="0" smtClean="0"/>
              <a:t>, </a:t>
            </a:r>
            <a:r>
              <a:rPr lang="cs-CZ" dirty="0" err="1" smtClean="0"/>
              <a:t>Lohengrin</a:t>
            </a:r>
            <a:r>
              <a:rPr lang="cs-CZ" dirty="0" smtClean="0"/>
              <a:t>), </a:t>
            </a:r>
            <a:r>
              <a:rPr lang="cs-CZ" dirty="0" err="1" smtClean="0"/>
              <a:t>Gioacchino</a:t>
            </a:r>
            <a:r>
              <a:rPr lang="cs-CZ" dirty="0" smtClean="0"/>
              <a:t> </a:t>
            </a:r>
            <a:r>
              <a:rPr lang="cs-CZ" dirty="0" err="1" smtClean="0"/>
              <a:t>Rossini</a:t>
            </a:r>
            <a:r>
              <a:rPr lang="cs-CZ" dirty="0" smtClean="0"/>
              <a:t> (Lazebník sevillský), </a:t>
            </a:r>
            <a:r>
              <a:rPr lang="cs-CZ" dirty="0" err="1" smtClean="0"/>
              <a:t>Gaetano</a:t>
            </a:r>
            <a:r>
              <a:rPr lang="cs-CZ" dirty="0" smtClean="0"/>
              <a:t> </a:t>
            </a:r>
            <a:r>
              <a:rPr lang="cs-CZ" dirty="0" err="1" smtClean="0"/>
              <a:t>Donizetti</a:t>
            </a:r>
            <a:r>
              <a:rPr lang="cs-CZ" dirty="0" smtClean="0"/>
              <a:t> (Nápoj lásky), Giuseppe Verdi (</a:t>
            </a:r>
            <a:r>
              <a:rPr lang="cs-CZ" dirty="0" err="1" smtClean="0"/>
              <a:t>Nabucco</a:t>
            </a:r>
            <a:r>
              <a:rPr lang="cs-CZ" dirty="0" smtClean="0"/>
              <a:t>, </a:t>
            </a:r>
            <a:r>
              <a:rPr lang="cs-CZ" dirty="0" err="1" smtClean="0"/>
              <a:t>Rigoletto</a:t>
            </a:r>
            <a:r>
              <a:rPr lang="cs-CZ" dirty="0" smtClean="0"/>
              <a:t>, La </a:t>
            </a:r>
            <a:r>
              <a:rPr lang="cs-CZ" dirty="0" err="1"/>
              <a:t>t</a:t>
            </a:r>
            <a:r>
              <a:rPr lang="cs-CZ" dirty="0" err="1" smtClean="0"/>
              <a:t>raviata</a:t>
            </a:r>
            <a:r>
              <a:rPr lang="cs-CZ" dirty="0" smtClean="0"/>
              <a:t>, Aida).</a:t>
            </a:r>
          </a:p>
          <a:p>
            <a:r>
              <a:rPr lang="cs-CZ" dirty="0" smtClean="0"/>
              <a:t>Ludwig van </a:t>
            </a:r>
            <a:r>
              <a:rPr lang="cs-CZ" dirty="0" err="1" smtClean="0"/>
              <a:t>Beethowen</a:t>
            </a:r>
            <a:r>
              <a:rPr lang="cs-CZ" dirty="0" smtClean="0"/>
              <a:t>, Franz Schubert, Robert </a:t>
            </a:r>
            <a:r>
              <a:rPr lang="cs-CZ" dirty="0" err="1" smtClean="0"/>
              <a:t>Schumann</a:t>
            </a:r>
            <a:r>
              <a:rPr lang="cs-CZ" dirty="0" smtClean="0"/>
              <a:t>, Fryderyk Chopin, Ferenc </a:t>
            </a:r>
            <a:r>
              <a:rPr lang="cs-CZ" dirty="0" err="1" smtClean="0"/>
              <a:t>Liszt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8761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Malířství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hlinkClick r:id="rId2"/>
              </a:rPr>
              <a:t>Caspar</a:t>
            </a:r>
            <a:r>
              <a:rPr lang="cs-CZ" dirty="0" smtClean="0">
                <a:hlinkClick r:id="rId2"/>
              </a:rPr>
              <a:t> David Friedrich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Joseph Turner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John </a:t>
            </a:r>
            <a:r>
              <a:rPr lang="cs-CZ" dirty="0" err="1" smtClean="0">
                <a:hlinkClick r:id="rId4"/>
              </a:rPr>
              <a:t>Constable</a:t>
            </a:r>
            <a:endParaRPr lang="cs-CZ" dirty="0" smtClean="0"/>
          </a:p>
          <a:p>
            <a:r>
              <a:rPr lang="cs-CZ" dirty="0" err="1" smtClean="0">
                <a:hlinkClick r:id="rId5"/>
              </a:rPr>
              <a:t>Théodore</a:t>
            </a:r>
            <a:r>
              <a:rPr lang="cs-CZ" dirty="0" smtClean="0">
                <a:hlinkClick r:id="rId5"/>
              </a:rPr>
              <a:t> </a:t>
            </a:r>
            <a:r>
              <a:rPr lang="cs-CZ" dirty="0" err="1" smtClean="0">
                <a:hlinkClick r:id="rId5"/>
              </a:rPr>
              <a:t>Géricault</a:t>
            </a:r>
            <a:endParaRPr lang="cs-CZ" dirty="0" smtClean="0"/>
          </a:p>
          <a:p>
            <a:r>
              <a:rPr lang="cs-CZ" dirty="0" err="1">
                <a:hlinkClick r:id="rId6"/>
              </a:rPr>
              <a:t>Eugène</a:t>
            </a:r>
            <a:r>
              <a:rPr lang="cs-CZ" dirty="0">
                <a:hlinkClick r:id="rId6"/>
              </a:rPr>
              <a:t> </a:t>
            </a:r>
            <a:r>
              <a:rPr lang="cs-CZ" dirty="0" smtClean="0">
                <a:hlinkClick r:id="rId6"/>
              </a:rPr>
              <a:t>Delacroix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Francisco </a:t>
            </a:r>
            <a:r>
              <a:rPr lang="cs-CZ" dirty="0" err="1" smtClean="0">
                <a:hlinkClick r:id="rId7"/>
              </a:rPr>
              <a:t>Goya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15441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Biedermeier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Styl měšťanských vrstev</a:t>
            </a:r>
          </a:p>
          <a:p>
            <a:r>
              <a:rPr lang="cs-CZ" dirty="0" smtClean="0"/>
              <a:t>Ideálem klidné rodinné zázemí, příroda, vlastenectví</a:t>
            </a:r>
          </a:p>
          <a:p>
            <a:r>
              <a:rPr lang="cs-CZ" dirty="0" smtClean="0"/>
              <a:t>Mravný a prací naplněný život</a:t>
            </a:r>
          </a:p>
          <a:p>
            <a:r>
              <a:rPr lang="cs-CZ" dirty="0" smtClean="0"/>
              <a:t>Výlety do přírody</a:t>
            </a:r>
          </a:p>
          <a:p>
            <a:r>
              <a:rPr lang="cs-CZ" dirty="0" smtClean="0"/>
              <a:t>Především užité umění</a:t>
            </a:r>
          </a:p>
          <a:p>
            <a:r>
              <a:rPr lang="cs-CZ" dirty="0" smtClean="0"/>
              <a:t>V malířství zátiší, měšťanské pokoje, </a:t>
            </a:r>
            <a:r>
              <a:rPr lang="cs-CZ" dirty="0" smtClean="0">
                <a:hlinkClick r:id="rId2"/>
              </a:rPr>
              <a:t>rodinné portréty</a:t>
            </a:r>
            <a:endParaRPr lang="cs-CZ" dirty="0" smtClean="0"/>
          </a:p>
          <a:p>
            <a:r>
              <a:rPr lang="cs-CZ" dirty="0" smtClean="0"/>
              <a:t>Salóny – Madame de </a:t>
            </a:r>
            <a:r>
              <a:rPr lang="cs-CZ" dirty="0" err="1" smtClean="0"/>
              <a:t>Staël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8242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/>
              <a:t>HLAVAČKA, Milan. </a:t>
            </a:r>
            <a:r>
              <a:rPr lang="cs-CZ" sz="2000" i="1" dirty="0"/>
              <a:t>Dějepis pro gymnázia a střední školy</a:t>
            </a:r>
            <a:r>
              <a:rPr lang="cs-CZ" sz="2000" dirty="0"/>
              <a:t>. 1. vyd. Praha: SPN - pedagogické nakladatelství, 2001, 175 s. ISBN 80-723-5172-9</a:t>
            </a:r>
            <a:r>
              <a:rPr lang="cs-CZ" sz="2000" dirty="0" smtClean="0"/>
              <a:t>.</a:t>
            </a:r>
          </a:p>
          <a:p>
            <a:r>
              <a:rPr lang="cs-CZ" sz="2000" dirty="0" err="1"/>
              <a:t>Alfred_de_Musset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2013-04-23].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cs.wikipedia.org/wiki/Alfred_de_Musset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</TotalTime>
  <Words>728</Words>
  <Application>Microsoft Office PowerPoint</Application>
  <PresentationFormat>Předvádění na obrazovce (4:3)</PresentationFormat>
  <Paragraphs>104</Paragraphs>
  <Slides>12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Romantismus a biedermeier</vt:lpstr>
      <vt:lpstr>Prezentace aplikace PowerPoint</vt:lpstr>
      <vt:lpstr>Romantismus - souvislosti</vt:lpstr>
      <vt:lpstr>Inspirace</vt:lpstr>
      <vt:lpstr>Prezentace aplikace PowerPoint</vt:lpstr>
      <vt:lpstr>Literatura</vt:lpstr>
      <vt:lpstr>Prezentace aplikace PowerPoint</vt:lpstr>
      <vt:lpstr>Hudba</vt:lpstr>
      <vt:lpstr>Malířství</vt:lpstr>
      <vt:lpstr>Biedermeier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24</cp:revision>
  <dcterms:created xsi:type="dcterms:W3CDTF">2012-12-23T08:55:19Z</dcterms:created>
  <dcterms:modified xsi:type="dcterms:W3CDTF">2013-06-04T14:28:26Z</dcterms:modified>
</cp:coreProperties>
</file>