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6" r:id="rId3"/>
    <p:sldId id="259" r:id="rId4"/>
    <p:sldId id="262" r:id="rId5"/>
    <p:sldId id="263" r:id="rId6"/>
    <p:sldId id="260" r:id="rId7"/>
    <p:sldId id="265" r:id="rId8"/>
    <p:sldId id="264" r:id="rId9"/>
    <p:sldId id="261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DFA402-1ADD-4F86-8A72-77028727E140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026641-2904-435E-9B35-74102D60F5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441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1557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F8C8-C60C-4A43-A3D1-031AA3F1724A}" type="datetime1">
              <a:rPr lang="cs-CZ" smtClean="0"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442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A71B3-DA92-4D0D-942C-41A885A640AC}" type="datetime1">
              <a:rPr lang="cs-CZ" smtClean="0"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2981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27C8-EAA0-4452-9133-68C4CE487FDE}" type="datetime1">
              <a:rPr lang="cs-CZ" smtClean="0"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8585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9C93C-F1C1-47F5-B889-5E21B85A6BD3}" type="datetime1">
              <a:rPr lang="cs-CZ" smtClean="0"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329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8DBF8-FC53-491B-8E06-6EDE944CCACE}" type="datetime1">
              <a:rPr lang="cs-CZ" smtClean="0"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111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35097-CCFA-4280-806E-F5148790B05A}" type="datetime1">
              <a:rPr lang="cs-CZ" smtClean="0"/>
              <a:t>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5704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6A39-EEF3-4AA1-80C2-FD953D97B09D}" type="datetime1">
              <a:rPr lang="cs-CZ" smtClean="0"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1170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C3ED-461B-42B4-85C8-54547015C20D}" type="datetime1">
              <a:rPr lang="cs-CZ" smtClean="0"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907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22D65-3A55-4D1F-8440-D6B397E50D43}" type="datetime1">
              <a:rPr lang="cs-CZ" smtClean="0"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9729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6EB2C-E867-4A93-8373-7AAD2BCB1E0C}" type="datetime1">
              <a:rPr lang="cs-CZ" smtClean="0"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853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4B60C-C27A-4055-8686-7DE223D3A980}" type="datetime1">
              <a:rPr lang="cs-CZ" smtClean="0"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872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DD136-B9E4-4D10-9050-0CF9D9B4299C}" type="datetime1">
              <a:rPr lang="cs-CZ" smtClean="0"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1381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forquignon.com/history/global/industrial_revolution/factory_town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North_River_Steamboat" TargetMode="External"/><Relationship Id="rId2" Type="http://schemas.openxmlformats.org/officeDocument/2006/relationships/hyperlink" Target="http://en.wikipedia.org/wiki/Stephenson's_Rocke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2493154"/>
              </p:ext>
            </p:extLst>
          </p:nvPr>
        </p:nvGraphicFramePr>
        <p:xfrm>
          <a:off x="179512" y="1676044"/>
          <a:ext cx="8784976" cy="5120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1276"/>
                <a:gridCol w="6383700"/>
              </a:tblGrid>
              <a:tr h="31284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Katolické gymnázium Třebíč, Otmarova 22, Třebíč 674 01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284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</a:t>
                      </a:r>
                      <a:r>
                        <a:rPr lang="cs-CZ" sz="1400" dirty="0" smtClean="0">
                          <a:effectLst/>
                        </a:rPr>
                        <a:t>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Moderní 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284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CZ.1.07/1.5.00/34.0464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284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Šablona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III/2 Inovace a zkvalitnění výuky prostřednictvím ICT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284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Autor DUM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Soňa Havlíčková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284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Průmyslová revoluce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284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2.1.16</a:t>
                      </a:r>
                      <a:endParaRPr lang="cs-CZ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1284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20. 4. 2013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284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Předmět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Dějepis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284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Tematická oblast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Evropa v raném novověku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066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Učivo </a:t>
                      </a:r>
                      <a:r>
                        <a:rPr lang="cs-CZ" sz="1400" dirty="0">
                          <a:effectLst/>
                        </a:rPr>
                        <a:t>ŠVP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Průmyslová revoluce a zrod kapitalistické společnosti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284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Anotace DUM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přináší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nejdůležitější informace o průmyslové revoluci a jejích důsledcích.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284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Metodický popis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je určen pro 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využití ve výuce při výkladu o průmyslové revoluci.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284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Hodnocení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se osvědčil, pomohl ke zkvalitnění a znázornění výuky.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25687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6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98" y="228600"/>
            <a:ext cx="6413403" cy="139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342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Průmyslová revoluce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696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Kolébka průmyslové revoluce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4056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Anglie – vládkyně světových oceánů</a:t>
            </a:r>
          </a:p>
          <a:p>
            <a:r>
              <a:rPr lang="cs-CZ" dirty="0" smtClean="0"/>
              <a:t>Vítězí nad Napoleonem</a:t>
            </a:r>
          </a:p>
          <a:p>
            <a:r>
              <a:rPr lang="cs-CZ" dirty="0" smtClean="0"/>
              <a:t>Rozsáhlé koloniální panství (Kanada, Indie, Austrálie)</a:t>
            </a:r>
          </a:p>
          <a:p>
            <a:r>
              <a:rPr lang="cs-CZ" dirty="0" smtClean="0"/>
              <a:t>Mohutný hospodářský rozmach 1770 – 1830</a:t>
            </a:r>
          </a:p>
          <a:p>
            <a:r>
              <a:rPr lang="cs-CZ" dirty="0" smtClean="0"/>
              <a:t>Továrny, silnice, kanály, železnice, urbanizace</a:t>
            </a:r>
          </a:p>
          <a:p>
            <a:r>
              <a:rPr lang="cs-CZ" dirty="0" smtClean="0"/>
              <a:t>Nové společenské vrstvy – třídy (dělnictvo, kapitalisté, střední vrstvy)</a:t>
            </a:r>
          </a:p>
          <a:p>
            <a:r>
              <a:rPr lang="cs-CZ" dirty="0" smtClean="0"/>
              <a:t>Místo krve a půdy kapitál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011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Technické inovace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12568"/>
          </a:xfrm>
        </p:spPr>
        <p:txBody>
          <a:bodyPr>
            <a:normAutofit/>
          </a:bodyPr>
          <a:lstStyle/>
          <a:p>
            <a:r>
              <a:rPr lang="cs-CZ" dirty="0" smtClean="0"/>
              <a:t>Průmyslové aglomerace vznikají v místech s dostatkem vody a nerostných surovin</a:t>
            </a:r>
          </a:p>
          <a:p>
            <a:r>
              <a:rPr lang="cs-CZ" dirty="0" smtClean="0"/>
              <a:t>Rozvoj těžby</a:t>
            </a:r>
          </a:p>
          <a:p>
            <a:r>
              <a:rPr lang="cs-CZ" dirty="0" smtClean="0"/>
              <a:t>Pracovní síla strojů – parní stroj</a:t>
            </a:r>
          </a:p>
          <a:p>
            <a:r>
              <a:rPr lang="cs-CZ" dirty="0" smtClean="0"/>
              <a:t>James Watt</a:t>
            </a:r>
          </a:p>
          <a:p>
            <a:r>
              <a:rPr lang="cs-CZ" dirty="0" smtClean="0"/>
              <a:t>Koksování, vysoké pece, válcovny, strojní spřádání a tkaní</a:t>
            </a:r>
          </a:p>
          <a:p>
            <a:r>
              <a:rPr lang="cs-CZ" dirty="0" smtClean="0"/>
              <a:t>Strojírenství – stroje vyrábí stroje</a:t>
            </a:r>
          </a:p>
          <a:p>
            <a:r>
              <a:rPr lang="cs-CZ" dirty="0" smtClean="0"/>
              <a:t>Lokomotiva – </a:t>
            </a:r>
            <a:r>
              <a:rPr lang="cs-CZ" dirty="0" err="1" smtClean="0"/>
              <a:t>Gerge</a:t>
            </a:r>
            <a:r>
              <a:rPr lang="cs-CZ" dirty="0" smtClean="0"/>
              <a:t> </a:t>
            </a:r>
            <a:r>
              <a:rPr lang="cs-CZ" dirty="0" err="1" smtClean="0"/>
              <a:t>Stephenson</a:t>
            </a:r>
            <a:r>
              <a:rPr lang="cs-CZ" dirty="0" smtClean="0"/>
              <a:t> 1814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69313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404664"/>
            <a:ext cx="8784976" cy="5721499"/>
          </a:xfrm>
        </p:spPr>
        <p:txBody>
          <a:bodyPr/>
          <a:lstStyle/>
          <a:p>
            <a:r>
              <a:rPr lang="cs-CZ" dirty="0" smtClean="0"/>
              <a:t>1825 </a:t>
            </a:r>
            <a:r>
              <a:rPr lang="cs-CZ" dirty="0" err="1" smtClean="0"/>
              <a:t>Stockton</a:t>
            </a:r>
            <a:r>
              <a:rPr lang="cs-CZ" dirty="0" smtClean="0"/>
              <a:t> – </a:t>
            </a:r>
            <a:r>
              <a:rPr lang="cs-CZ" dirty="0" err="1" smtClean="0"/>
              <a:t>Darlington</a:t>
            </a:r>
            <a:endParaRPr lang="cs-CZ" dirty="0" smtClean="0"/>
          </a:p>
          <a:p>
            <a:r>
              <a:rPr lang="cs-CZ" dirty="0" smtClean="0"/>
              <a:t>1830 Manchester – Liverpool – první veřejná trať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1520" y="6356350"/>
            <a:ext cx="8568952" cy="365125"/>
          </a:xfrm>
        </p:spPr>
        <p:txBody>
          <a:bodyPr/>
          <a:lstStyle/>
          <a:p>
            <a:pPr algn="l"/>
            <a:r>
              <a:rPr lang="en-US" dirty="0"/>
              <a:t>Stephenson's Rocket.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2013-04-23]. </a:t>
            </a:r>
            <a:r>
              <a:rPr lang="en-US" dirty="0" err="1"/>
              <a:t>Dostupné</a:t>
            </a:r>
            <a:r>
              <a:rPr lang="en-US" dirty="0"/>
              <a:t> z: http://en.wikipedia.org/wiki/Stephenson's_Rocket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879" y="1628800"/>
            <a:ext cx="6837272" cy="477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53080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412776"/>
            <a:ext cx="6400555" cy="494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936104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První paroloď – Robert </a:t>
            </a:r>
            <a:r>
              <a:rPr lang="cs-CZ" dirty="0" err="1" smtClean="0"/>
              <a:t>Fulton</a:t>
            </a:r>
            <a:r>
              <a:rPr lang="cs-CZ" dirty="0" smtClean="0"/>
              <a:t> 1807</a:t>
            </a:r>
          </a:p>
          <a:p>
            <a:r>
              <a:rPr lang="cs-CZ" dirty="0" smtClean="0"/>
              <a:t>1819 – parník přeplul Atlantik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r>
              <a:rPr lang="en-US" dirty="0" err="1"/>
              <a:t>North_River_Steamboat</a:t>
            </a:r>
            <a:r>
              <a:rPr lang="en-US" dirty="0"/>
              <a:t>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2013-04-23]. </a:t>
            </a:r>
            <a:r>
              <a:rPr lang="en-US" dirty="0" err="1"/>
              <a:t>Dostupné</a:t>
            </a:r>
            <a:r>
              <a:rPr lang="en-US" dirty="0"/>
              <a:t> z: http://en.wikipedia.org/wiki/North_River_Steamboat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371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Rozšíření průmyslové revoluce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Manchester</a:t>
            </a:r>
            <a:r>
              <a:rPr lang="cs-CZ" dirty="0" smtClean="0"/>
              <a:t>, Birmingham, Leeds, Sheffield</a:t>
            </a:r>
          </a:p>
          <a:p>
            <a:r>
              <a:rPr lang="cs-CZ" dirty="0" smtClean="0"/>
              <a:t>Po roce 1800 západní Evropa a USA</a:t>
            </a:r>
          </a:p>
          <a:p>
            <a:pPr lvl="1"/>
            <a:r>
              <a:rPr lang="cs-CZ" dirty="0" smtClean="0"/>
              <a:t>Paříž, Lyon, Brusel, Porýní a Porúří, Slezsko, Sasko, Vídeň, Graz, Ostrava, Brno, Liberec, Praha, Kladno.</a:t>
            </a:r>
          </a:p>
          <a:p>
            <a:r>
              <a:rPr lang="cs-CZ" dirty="0" smtClean="0"/>
              <a:t>Konec 19. stol. – východní a jihovýchodní Evropa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82771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Hospodářský liberalismus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Rychlejší doprava</a:t>
            </a:r>
          </a:p>
          <a:p>
            <a:r>
              <a:rPr lang="cs-CZ" dirty="0" smtClean="0"/>
              <a:t>Vzniká světový trh</a:t>
            </a:r>
          </a:p>
          <a:p>
            <a:r>
              <a:rPr lang="cs-CZ" dirty="0" smtClean="0"/>
              <a:t>Bourání obchodních bariér (cla, cechy)</a:t>
            </a:r>
          </a:p>
          <a:p>
            <a:r>
              <a:rPr lang="cs-CZ" dirty="0" smtClean="0"/>
              <a:t>Adam Smith</a:t>
            </a:r>
          </a:p>
          <a:p>
            <a:pPr lvl="1"/>
            <a:r>
              <a:rPr lang="cs-CZ" dirty="0" smtClean="0"/>
              <a:t>Pojednání o bohatství národů</a:t>
            </a:r>
          </a:p>
          <a:p>
            <a:pPr lvl="1"/>
            <a:r>
              <a:rPr lang="cs-CZ" dirty="0" smtClean="0"/>
              <a:t>„Neviditelná ruka trhu“</a:t>
            </a:r>
          </a:p>
          <a:p>
            <a:pPr lvl="1"/>
            <a:endParaRPr lang="cs-CZ" dirty="0"/>
          </a:p>
          <a:p>
            <a:pPr marL="0" indent="0">
              <a:buNone/>
            </a:pPr>
            <a:r>
              <a:rPr lang="cs-CZ" dirty="0" smtClean="0"/>
              <a:t>Jaké jsou nedostatky hospodářského liberalismu?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58171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Neduhy kapitalismu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Střídání konjunktur a krizí s „neviditelnými“ příčinami</a:t>
            </a:r>
          </a:p>
          <a:p>
            <a:r>
              <a:rPr lang="cs-CZ" dirty="0" smtClean="0"/>
              <a:t>Narůstání majetkových rozdílů</a:t>
            </a:r>
          </a:p>
          <a:p>
            <a:r>
              <a:rPr lang="cs-CZ" dirty="0" smtClean="0"/>
              <a:t>Nezaměstnanost, vykořisťování pracovních sil</a:t>
            </a:r>
          </a:p>
          <a:p>
            <a:pPr lvl="1"/>
            <a:r>
              <a:rPr lang="cs-CZ" dirty="0" smtClean="0"/>
              <a:t>Hnutí rozbíječů strojů</a:t>
            </a:r>
          </a:p>
          <a:p>
            <a:pPr lvl="1"/>
            <a:r>
              <a:rPr lang="cs-CZ" dirty="0" smtClean="0"/>
              <a:t>Vznik odborů</a:t>
            </a:r>
          </a:p>
          <a:p>
            <a:r>
              <a:rPr lang="cs-CZ" dirty="0" smtClean="0"/>
              <a:t>Urbanizace</a:t>
            </a:r>
          </a:p>
          <a:p>
            <a:r>
              <a:rPr lang="cs-CZ" dirty="0" smtClean="0"/>
              <a:t>Sociální myslitelé (Robert </a:t>
            </a:r>
            <a:r>
              <a:rPr lang="cs-CZ" dirty="0" err="1" smtClean="0"/>
              <a:t>Owen</a:t>
            </a:r>
            <a:r>
              <a:rPr lang="cs-CZ" dirty="0" smtClean="0"/>
              <a:t>, Saint-Simon, Fourier, </a:t>
            </a:r>
            <a:r>
              <a:rPr lang="cs-CZ" dirty="0" err="1" smtClean="0"/>
              <a:t>Proudhone</a:t>
            </a:r>
            <a:r>
              <a:rPr lang="cs-CZ" dirty="0" smtClean="0"/>
              <a:t>, Marx </a:t>
            </a:r>
            <a:r>
              <a:rPr lang="cs-CZ" smtClean="0"/>
              <a:t>a Engels)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297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Seznam použitých zdrojů: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544616"/>
          </a:xfrm>
        </p:spPr>
        <p:txBody>
          <a:bodyPr>
            <a:normAutofit/>
          </a:bodyPr>
          <a:lstStyle/>
          <a:p>
            <a:r>
              <a:rPr lang="en-US" sz="2000" dirty="0"/>
              <a:t>Stephenson's Rocket. In: </a:t>
            </a:r>
            <a:r>
              <a:rPr lang="en-US" sz="2000" i="1" dirty="0"/>
              <a:t>Wikipedia: the free encyclopedia</a:t>
            </a:r>
            <a:r>
              <a:rPr lang="en-US" sz="2000" dirty="0"/>
              <a:t> [online]. San Francisco (CA): Wikimedia Foundation, 2001- [cit. 2013-04-23]. </a:t>
            </a:r>
            <a:r>
              <a:rPr lang="en-US" sz="2000" dirty="0" err="1"/>
              <a:t>Dostupné</a:t>
            </a:r>
            <a:r>
              <a:rPr lang="en-US" sz="2000" dirty="0"/>
              <a:t> z: </a:t>
            </a:r>
            <a:r>
              <a:rPr lang="en-US" sz="2000" dirty="0">
                <a:hlinkClick r:id="rId2"/>
              </a:rPr>
              <a:t>http://</a:t>
            </a:r>
            <a:r>
              <a:rPr lang="en-US" sz="2000" dirty="0" smtClean="0">
                <a:hlinkClick r:id="rId2"/>
              </a:rPr>
              <a:t>en.wikipedia.org/wiki/Stephenson's_Rocket</a:t>
            </a:r>
            <a:endParaRPr lang="cs-CZ" sz="2000" dirty="0" smtClean="0"/>
          </a:p>
          <a:p>
            <a:r>
              <a:rPr lang="en-US" sz="2000" dirty="0" err="1"/>
              <a:t>North_River_Steamboat</a:t>
            </a:r>
            <a:r>
              <a:rPr lang="en-US" sz="2000" dirty="0"/>
              <a:t>. In: </a:t>
            </a:r>
            <a:r>
              <a:rPr lang="en-US" sz="2000" i="1" dirty="0"/>
              <a:t>Wikipedia: the free encyclopedia</a:t>
            </a:r>
            <a:r>
              <a:rPr lang="en-US" sz="2000" dirty="0"/>
              <a:t> [online]. San Francisco (CA): Wikimedia Foundation, 2001- [cit. 2013-04-23]. </a:t>
            </a:r>
            <a:r>
              <a:rPr lang="en-US" sz="2000" dirty="0" err="1"/>
              <a:t>Dostupné</a:t>
            </a:r>
            <a:r>
              <a:rPr lang="en-US" sz="2000" dirty="0"/>
              <a:t> z: </a:t>
            </a:r>
            <a:r>
              <a:rPr lang="en-US" sz="2000" dirty="0">
                <a:hlinkClick r:id="rId3"/>
              </a:rPr>
              <a:t>http://</a:t>
            </a:r>
            <a:r>
              <a:rPr lang="en-US" sz="2000" dirty="0" smtClean="0">
                <a:hlinkClick r:id="rId3"/>
              </a:rPr>
              <a:t>en.wikipedia.org/wiki/North_River_Steamboat</a:t>
            </a:r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41830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512</Words>
  <Application>Microsoft Office PowerPoint</Application>
  <PresentationFormat>Předvádění na obrazovce (4:3)</PresentationFormat>
  <Paragraphs>81</Paragraphs>
  <Slides>10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Průmyslová revoluce</vt:lpstr>
      <vt:lpstr>Kolébka průmyslové revoluce</vt:lpstr>
      <vt:lpstr>Technické inovace</vt:lpstr>
      <vt:lpstr>Prezentace aplikace PowerPoint</vt:lpstr>
      <vt:lpstr>Prezentace aplikace PowerPoint</vt:lpstr>
      <vt:lpstr>Rozšíření průmyslové revoluce</vt:lpstr>
      <vt:lpstr>Hospodářský liberalismus</vt:lpstr>
      <vt:lpstr>Neduhy kapitalismu</vt:lpstr>
      <vt:lpstr>Seznam použitých zdrojů: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Antonín Zelený</cp:lastModifiedBy>
  <cp:revision>16</cp:revision>
  <dcterms:created xsi:type="dcterms:W3CDTF">2012-12-23T08:55:19Z</dcterms:created>
  <dcterms:modified xsi:type="dcterms:W3CDTF">2013-06-04T14:28:41Z</dcterms:modified>
</cp:coreProperties>
</file>