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6" r:id="rId3"/>
    <p:sldId id="259" r:id="rId4"/>
    <p:sldId id="262" r:id="rId5"/>
    <p:sldId id="267" r:id="rId6"/>
    <p:sldId id="263" r:id="rId7"/>
    <p:sldId id="264" r:id="rId8"/>
    <p:sldId id="260" r:id="rId9"/>
    <p:sldId id="266" r:id="rId10"/>
    <p:sldId id="265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4.6.2013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en.wikipedia.org/wiki/Mariann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ug%C3%A8ne_Delacroix_-_La_libert%C3%A9_guidant_le_peuple.jpg" TargetMode="External"/><Relationship Id="rId2" Type="http://schemas.openxmlformats.org/officeDocument/2006/relationships/hyperlink" Target="http://en.wikipedia.org/wiki/File:Eug%C3%A8ne_Delacroix_-_Le_Massacre_de_Scio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4493990"/>
              </p:ext>
            </p:extLst>
          </p:nvPr>
        </p:nvGraphicFramePr>
        <p:xfrm>
          <a:off x="179512" y="1676044"/>
          <a:ext cx="8784976" cy="5227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Evropa v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1. pol. 19. stol.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2.1.17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20. 4. 2012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Evropa v raném novověku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451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Evropa v 1.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polovině 19. století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859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 základní informace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 revolucích 30. let 19. stol., o situaci v Rusku, Polsku a Řecku.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pro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využití ve výuce při výkladu o vývoji v 1. pol. 19. stol.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44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se osvědčil, pomohl ke zkvalitnění a znázornění výuky.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2887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Evropa v 1. pol. 19. stol.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Francie po restauraci Bourbonů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Ludvík XVIII. – zachována konstituční monarchie</a:t>
            </a:r>
          </a:p>
          <a:p>
            <a:pPr lvl="1"/>
            <a:r>
              <a:rPr lang="cs-CZ" dirty="0" smtClean="0"/>
              <a:t>Včetně občanských práv a svobod</a:t>
            </a:r>
          </a:p>
          <a:p>
            <a:r>
              <a:rPr lang="cs-CZ" dirty="0" smtClean="0"/>
              <a:t>Volební právo – pouze nejbohatší</a:t>
            </a:r>
          </a:p>
          <a:p>
            <a:pPr lvl="1"/>
            <a:r>
              <a:rPr lang="cs-CZ" dirty="0" smtClean="0"/>
              <a:t>100 tis. ze 34 mil. </a:t>
            </a:r>
            <a:r>
              <a:rPr lang="cs-CZ" dirty="0"/>
              <a:t>o</a:t>
            </a:r>
            <a:r>
              <a:rPr lang="cs-CZ" dirty="0" smtClean="0"/>
              <a:t>byvatel</a:t>
            </a:r>
          </a:p>
          <a:p>
            <a:r>
              <a:rPr lang="cs-CZ" dirty="0" smtClean="0"/>
              <a:t>1824 Karel X.</a:t>
            </a:r>
          </a:p>
          <a:p>
            <a:pPr lvl="1"/>
            <a:r>
              <a:rPr lang="cs-CZ" dirty="0" smtClean="0"/>
              <a:t>Snaha o omezení volebního práva</a:t>
            </a:r>
          </a:p>
          <a:p>
            <a:pPr lvl="1"/>
            <a:r>
              <a:rPr lang="cs-CZ" dirty="0" smtClean="0"/>
              <a:t>Pokusy odškodnit emigranty</a:t>
            </a:r>
          </a:p>
          <a:p>
            <a:pPr lvl="1"/>
            <a:r>
              <a:rPr lang="cs-CZ" dirty="0" smtClean="0"/>
              <a:t>Snaha okleštit ústavu a obnovit absolutismus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/>
              <a:t>1830 – rozpuštění sněmovny a změna volebního řádu</a:t>
            </a:r>
          </a:p>
          <a:p>
            <a:r>
              <a:rPr lang="cs-CZ" dirty="0" smtClean="0"/>
              <a:t>Povstání dělníků a studentů</a:t>
            </a:r>
          </a:p>
          <a:p>
            <a:r>
              <a:rPr lang="cs-CZ" dirty="0" smtClean="0"/>
              <a:t>27. – 30. 7. 1830 – barikády, pouliční boje</a:t>
            </a:r>
          </a:p>
          <a:p>
            <a:pPr lvl="1"/>
            <a:r>
              <a:rPr lang="cs-CZ" dirty="0" smtClean="0"/>
              <a:t>Stovky mrtvých</a:t>
            </a:r>
          </a:p>
          <a:p>
            <a:r>
              <a:rPr lang="cs-CZ" dirty="0" smtClean="0"/>
              <a:t>Karel X. abdikoval – emigrace (Praha)</a:t>
            </a:r>
          </a:p>
          <a:p>
            <a:r>
              <a:rPr lang="cs-CZ" dirty="0" smtClean="0"/>
              <a:t>Ludvík Filip Orleánský – oblíbený</a:t>
            </a:r>
          </a:p>
          <a:p>
            <a:r>
              <a:rPr lang="cs-CZ" dirty="0" smtClean="0"/>
              <a:t>1830 – 1848 občanská monarchie</a:t>
            </a:r>
          </a:p>
          <a:p>
            <a:pPr lvl="1"/>
            <a:r>
              <a:rPr lang="cs-CZ" dirty="0" smtClean="0"/>
              <a:t>Mírné rozšíření volebního práva (240 tis. os.)</a:t>
            </a:r>
          </a:p>
          <a:p>
            <a:pPr lvl="1"/>
            <a:r>
              <a:rPr lang="cs-CZ" dirty="0" smtClean="0"/>
              <a:t>Nespokojenost, policejní kontrola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16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165304"/>
            <a:ext cx="8712968" cy="556171"/>
          </a:xfrm>
        </p:spPr>
        <p:txBody>
          <a:bodyPr/>
          <a:lstStyle/>
          <a:p>
            <a:pPr algn="l"/>
            <a:r>
              <a:rPr lang="en-US" dirty="0" err="1"/>
              <a:t>Soubor:Eugène</a:t>
            </a:r>
            <a:r>
              <a:rPr lang="en-US" dirty="0"/>
              <a:t> Delacroix - La </a:t>
            </a:r>
            <a:r>
              <a:rPr lang="en-US" dirty="0" err="1"/>
              <a:t>liberté</a:t>
            </a:r>
            <a:r>
              <a:rPr lang="en-US" dirty="0"/>
              <a:t> </a:t>
            </a:r>
            <a:r>
              <a:rPr lang="en-US" dirty="0" err="1"/>
              <a:t>guidant</a:t>
            </a:r>
            <a:r>
              <a:rPr lang="en-US" dirty="0"/>
              <a:t> le peuple.jpg.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2013-04-30]. </a:t>
            </a:r>
            <a:r>
              <a:rPr lang="en-US" dirty="0" err="1"/>
              <a:t>Dostupné</a:t>
            </a:r>
            <a:r>
              <a:rPr lang="en-US" dirty="0"/>
              <a:t> z: http://cs.wikipedia.org/wiki/Soubor:Eug%C3%A8ne_Delacroix_-_La_libert%C3%A9_guidant_le_peuple.jpg </a:t>
            </a:r>
            <a:endParaRPr lang="cs-CZ" dirty="0"/>
          </a:p>
        </p:txBody>
      </p:sp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941"/>
            <a:ext cx="7776864" cy="615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17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Ohlasy červencové revoluce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Velká Británie – nástup liberálních whigů</a:t>
            </a:r>
          </a:p>
          <a:p>
            <a:pPr lvl="1"/>
            <a:r>
              <a:rPr lang="cs-CZ" dirty="0" smtClean="0"/>
              <a:t>Liberalizace volebních řádů, rozšíření voleb. práva</a:t>
            </a:r>
          </a:p>
          <a:p>
            <a:r>
              <a:rPr lang="cs-CZ" dirty="0" smtClean="0"/>
              <a:t>Jižní Nizozemí – od vídeňského kongresu patří z Nizozemí</a:t>
            </a:r>
          </a:p>
          <a:p>
            <a:pPr lvl="1"/>
            <a:r>
              <a:rPr lang="cs-CZ" dirty="0" smtClean="0"/>
              <a:t>1830 povstání v Bruselu</a:t>
            </a:r>
          </a:p>
          <a:p>
            <a:pPr lvl="1"/>
            <a:r>
              <a:rPr lang="cs-CZ" dirty="0" smtClean="0"/>
              <a:t>londýnská konference – uznání nezávislosti Belgie</a:t>
            </a:r>
          </a:p>
          <a:p>
            <a:pPr lvl="1"/>
            <a:r>
              <a:rPr lang="cs-CZ" dirty="0" smtClean="0"/>
              <a:t>Leopold I. – liberální, oblíbený</a:t>
            </a:r>
          </a:p>
          <a:p>
            <a:r>
              <a:rPr lang="cs-CZ" dirty="0" smtClean="0"/>
              <a:t>Německý spolek – liberalizace, volání po sjednocení</a:t>
            </a:r>
          </a:p>
          <a:p>
            <a:pPr lvl="1"/>
            <a:r>
              <a:rPr lang="cs-CZ" dirty="0" err="1" smtClean="0"/>
              <a:t>Hambašská</a:t>
            </a:r>
            <a:r>
              <a:rPr lang="cs-CZ" dirty="0" smtClean="0"/>
              <a:t> slavnost – konstituce, sjednocení</a:t>
            </a:r>
          </a:p>
          <a:p>
            <a:pPr lvl="1"/>
            <a:r>
              <a:rPr lang="cs-CZ" dirty="0" smtClean="0"/>
              <a:t>hnutí potlačeno vojensky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867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496855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získalo Finsko a východní část Polska</a:t>
            </a:r>
          </a:p>
          <a:p>
            <a:r>
              <a:rPr lang="cs-CZ" dirty="0" smtClean="0"/>
              <a:t>bojuje s upadající Osmanskou říší</a:t>
            </a:r>
          </a:p>
          <a:p>
            <a:r>
              <a:rPr lang="cs-CZ" dirty="0" smtClean="0"/>
              <a:t>„ochránce“ pravoslavných Slovanů na Balkáně</a:t>
            </a:r>
          </a:p>
          <a:p>
            <a:r>
              <a:rPr lang="cs-CZ" dirty="0" smtClean="0"/>
              <a:t>tuhý carský absolutismus</a:t>
            </a:r>
          </a:p>
          <a:p>
            <a:r>
              <a:rPr lang="cs-CZ" dirty="0" smtClean="0"/>
              <a:t>vznikají tajné revoluční spolky (Severní, Jižní)</a:t>
            </a:r>
          </a:p>
          <a:p>
            <a:r>
              <a:rPr lang="cs-CZ" dirty="0" smtClean="0"/>
              <a:t>1825 umírá Alexandr I.</a:t>
            </a:r>
          </a:p>
          <a:p>
            <a:r>
              <a:rPr lang="cs-CZ" dirty="0" smtClean="0"/>
              <a:t>povstání děkabristů – neúspěšné</a:t>
            </a:r>
          </a:p>
          <a:p>
            <a:r>
              <a:rPr lang="cs-CZ" dirty="0" smtClean="0"/>
              <a:t>Mikuláš I. – cenzura, policejní režim, četník Evropy </a:t>
            </a:r>
          </a:p>
          <a:p>
            <a:r>
              <a:rPr lang="cs-CZ" dirty="0" smtClean="0"/>
              <a:t>Gogol (Revizor, Mrtvé duše)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983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1821 – protiturecké povstání</a:t>
            </a:r>
          </a:p>
          <a:p>
            <a:r>
              <a:rPr lang="cs-CZ" dirty="0" smtClean="0"/>
              <a:t>vyhlášení nezávislosti</a:t>
            </a:r>
          </a:p>
          <a:p>
            <a:r>
              <a:rPr lang="cs-CZ" dirty="0" smtClean="0"/>
              <a:t>masakry Řeků (</a:t>
            </a:r>
            <a:r>
              <a:rPr lang="cs-CZ" dirty="0" err="1" smtClean="0"/>
              <a:t>Chios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filhelénismus</a:t>
            </a:r>
            <a:r>
              <a:rPr lang="cs-CZ" dirty="0" smtClean="0"/>
              <a:t>, pomoc dobrovolníků (Byron)</a:t>
            </a:r>
          </a:p>
          <a:p>
            <a:r>
              <a:rPr lang="cs-CZ" dirty="0" smtClean="0"/>
              <a:t>britsko-francouzský vojenský zásah, pomoc Ruska (1827 b. u </a:t>
            </a:r>
            <a:r>
              <a:rPr lang="cs-CZ" dirty="0" err="1" smtClean="0"/>
              <a:t>Navarina</a:t>
            </a:r>
            <a:r>
              <a:rPr lang="cs-CZ" dirty="0" smtClean="0"/>
              <a:t> – zničeno turecké loďstvo)</a:t>
            </a:r>
          </a:p>
          <a:p>
            <a:r>
              <a:rPr lang="cs-CZ" dirty="0" smtClean="0"/>
              <a:t>1830 – uznání nezávislosti, Ota Bavorský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712968" cy="365125"/>
          </a:xfrm>
        </p:spPr>
        <p:txBody>
          <a:bodyPr/>
          <a:lstStyle/>
          <a:p>
            <a:pPr algn="l"/>
            <a:r>
              <a:rPr lang="cs-CZ" dirty="0"/>
              <a:t>File:Eugène Delacroix - </a:t>
            </a:r>
            <a:r>
              <a:rPr lang="cs-CZ" dirty="0" err="1"/>
              <a:t>Le</a:t>
            </a:r>
            <a:r>
              <a:rPr lang="cs-CZ" dirty="0"/>
              <a:t> </a:t>
            </a:r>
            <a:r>
              <a:rPr lang="cs-CZ" dirty="0" err="1"/>
              <a:t>Massacre</a:t>
            </a:r>
            <a:r>
              <a:rPr lang="cs-CZ" dirty="0"/>
              <a:t> de Scio.jpg.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2013-04-30]. Dostupné z: http://en.wikipedia.org/wiki/File:Eug%C3%A8ne_Delacroix_-_Le_Massacre_de_Scio.jpg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39613"/>
            <a:ext cx="5218212" cy="616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5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Polské povstání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pod vlivem revoluce ve Francii</a:t>
            </a:r>
          </a:p>
          <a:p>
            <a:r>
              <a:rPr lang="cs-CZ" dirty="0" smtClean="0"/>
              <a:t>1830 povstání ve Varšavě</a:t>
            </a:r>
          </a:p>
          <a:p>
            <a:r>
              <a:rPr lang="cs-CZ" dirty="0" smtClean="0"/>
              <a:t>Mikuláš I. zbaven trůnu</a:t>
            </a:r>
          </a:p>
          <a:p>
            <a:r>
              <a:rPr lang="cs-CZ" dirty="0" smtClean="0"/>
              <a:t>povstání vojensky rozdrceno (gen. </a:t>
            </a:r>
            <a:r>
              <a:rPr lang="cs-CZ" dirty="0" err="1" smtClean="0"/>
              <a:t>Paskevič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omezení ústavy</a:t>
            </a:r>
          </a:p>
          <a:p>
            <a:pPr lvl="1"/>
            <a:r>
              <a:rPr lang="cs-CZ" dirty="0" smtClean="0"/>
              <a:t>zavedena ruská měna</a:t>
            </a:r>
          </a:p>
          <a:p>
            <a:pPr lvl="1"/>
            <a:r>
              <a:rPr lang="cs-CZ" dirty="0" smtClean="0"/>
              <a:t>pronásledování katolíků, státní kontrola církve</a:t>
            </a:r>
          </a:p>
          <a:p>
            <a:pPr lvl="1"/>
            <a:r>
              <a:rPr lang="cs-CZ" dirty="0" smtClean="0"/>
              <a:t>zrušení polského vojska, univerzity ve Varšavě a většiny středních škol</a:t>
            </a:r>
          </a:p>
          <a:p>
            <a:pPr lvl="1"/>
            <a:r>
              <a:rPr lang="cs-CZ" dirty="0" smtClean="0"/>
              <a:t>rusifikace</a:t>
            </a:r>
          </a:p>
          <a:p>
            <a:pPr lvl="1"/>
            <a:r>
              <a:rPr lang="cs-CZ" dirty="0" smtClean="0"/>
              <a:t>vlna emigrace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155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/>
              <a:t>File:Eugène Delacroix - </a:t>
            </a:r>
            <a:r>
              <a:rPr lang="cs-CZ" sz="2000" dirty="0" err="1"/>
              <a:t>Le</a:t>
            </a:r>
            <a:r>
              <a:rPr lang="cs-CZ" sz="2000" dirty="0"/>
              <a:t> </a:t>
            </a:r>
            <a:r>
              <a:rPr lang="cs-CZ" sz="2000" dirty="0" err="1"/>
              <a:t>Massacre</a:t>
            </a:r>
            <a:r>
              <a:rPr lang="cs-CZ" sz="2000" dirty="0"/>
              <a:t> de Scio.jpg.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2013-04-30]. Dostupné z: </a:t>
            </a:r>
            <a:r>
              <a:rPr lang="cs-CZ" sz="2000" dirty="0">
                <a:hlinkClick r:id="rId2"/>
              </a:rPr>
              <a:t>http://en.wikipedia.org/wiki/File:Eug%C3%A8ne_Delacroix_-_</a:t>
            </a:r>
            <a:r>
              <a:rPr lang="cs-CZ" sz="2000" dirty="0" smtClean="0">
                <a:hlinkClick r:id="rId2"/>
              </a:rPr>
              <a:t>Le_Massacre_de_Scio.jpg</a:t>
            </a:r>
            <a:endParaRPr lang="cs-CZ" sz="2000" dirty="0" smtClean="0"/>
          </a:p>
          <a:p>
            <a:r>
              <a:rPr lang="en-US" sz="2000" dirty="0" err="1"/>
              <a:t>Soubor:Eugène</a:t>
            </a:r>
            <a:r>
              <a:rPr lang="en-US" sz="2000" dirty="0"/>
              <a:t> Delacroix - La </a:t>
            </a:r>
            <a:r>
              <a:rPr lang="en-US" sz="2000" dirty="0" err="1"/>
              <a:t>liberté</a:t>
            </a:r>
            <a:r>
              <a:rPr lang="en-US" sz="2000" dirty="0"/>
              <a:t> </a:t>
            </a:r>
            <a:r>
              <a:rPr lang="en-US" sz="2000" dirty="0" err="1"/>
              <a:t>guidant</a:t>
            </a:r>
            <a:r>
              <a:rPr lang="en-US" sz="2000" dirty="0"/>
              <a:t> le peuple.jpg.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2013-04-30].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3"/>
              </a:rPr>
              <a:t>http://cs.wikipedia.org/wiki/Soubor:Eug%C3%A8ne_Delacroix_-_</a:t>
            </a:r>
            <a:r>
              <a:rPr lang="en-US" sz="2000" dirty="0" smtClean="0">
                <a:hlinkClick r:id="rId3"/>
              </a:rPr>
              <a:t>La_libert%C3%A9_guidant_le_peuple.jpg</a:t>
            </a:r>
            <a:endParaRPr lang="cs-CZ" sz="2000" dirty="0" smtClean="0"/>
          </a:p>
          <a:p>
            <a:r>
              <a:rPr lang="cs-CZ" sz="2000" dirty="0"/>
              <a:t>HLAVAČKA, Milan. </a:t>
            </a:r>
            <a:r>
              <a:rPr lang="cs-CZ" sz="2000" i="1" dirty="0"/>
              <a:t>Dějepis pro gymnázia a střední školy</a:t>
            </a:r>
            <a:r>
              <a:rPr lang="cs-CZ" sz="2000" dirty="0"/>
              <a:t>. 1. vyd. Praha: SPN - pedagogické nakladatelství, 2001, 175 s. ISBN 80-723-5172-9. 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1229</TotalTime>
  <Words>677</Words>
  <Application>Microsoft Office PowerPoint</Application>
  <PresentationFormat>Předvádění na obrazovce (4:3)</PresentationFormat>
  <Paragraphs>96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Evropa v 1. pol. 19. stol.</vt:lpstr>
      <vt:lpstr>Francie po restauraci Bourbonů</vt:lpstr>
      <vt:lpstr>Prezentace aplikace PowerPoint</vt:lpstr>
      <vt:lpstr>Prezentace aplikace PowerPoint</vt:lpstr>
      <vt:lpstr>Ohlasy červencové revoluce</vt:lpstr>
      <vt:lpstr>Rusko</vt:lpstr>
      <vt:lpstr>Řecko</vt:lpstr>
      <vt:lpstr>Prezentace aplikace PowerPoint</vt:lpstr>
      <vt:lpstr>Polské povstání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22</cp:revision>
  <dcterms:created xsi:type="dcterms:W3CDTF">2012-12-23T08:55:19Z</dcterms:created>
  <dcterms:modified xsi:type="dcterms:W3CDTF">2013-06-04T14:28:52Z</dcterms:modified>
</cp:coreProperties>
</file>