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zhlas.cz/toulky/vysila_praha/_zprava/765-schuzka-rise-jedna-rodina--685008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Soubor:Mauzoleum_Metternicha.jpg" TargetMode="External"/><Relationship Id="rId2" Type="http://schemas.openxmlformats.org/officeDocument/2006/relationships/hyperlink" Target="https://cs.wikipedia.org/wiki/Klemens_Wenzel_von_Metternich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zhlas.cz/toulky/vysila_praha/_zprava/765-schuzka-rise-jedna-rodina--685008" TargetMode="External"/><Relationship Id="rId7" Type="http://schemas.openxmlformats.org/officeDocument/2006/relationships/hyperlink" Target="http://cs.wikipedia.org/wiki/Soubor:Z%C3%A1mek_Kyn%C5%BEvart.jpg" TargetMode="External"/><Relationship Id="rId2" Type="http://schemas.openxmlformats.org/officeDocument/2006/relationships/hyperlink" Target="http://cs.wikipedia.org/wiki/Franti%C5%A1ek_I._Rakousk%C3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Soubor:Mauzoleum_Metternicha.jpg" TargetMode="External"/><Relationship Id="rId5" Type="http://schemas.openxmlformats.org/officeDocument/2006/relationships/hyperlink" Target="https://cs.wikipedia.org/wiki/Klemens_Wenzel_von_Metternich" TargetMode="External"/><Relationship Id="rId4" Type="http://schemas.openxmlformats.org/officeDocument/2006/relationships/hyperlink" Target="http://cs.wikipedia.org/wiki/Ferdinand_I._Dobrotiv%C3%B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0400693"/>
              </p:ext>
            </p:extLst>
          </p:nvPr>
        </p:nvGraphicFramePr>
        <p:xfrm>
          <a:off x="179512" y="1676045"/>
          <a:ext cx="8784976" cy="53558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Habsburská monarchie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1815 - 1848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2.1.18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11. 11.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Evropa v raném novověku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Výstup ŠVP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Evropa v 1.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polovině  19. století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shrnuje základní informace o období metternichovského absolutismu.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07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pro práci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 hodině jako doplněk frontální výuky. Je vhodné poskytnout jej žákům jako podklad pro domácí přípravu na vyučování.  Vhodnou metodickou pomůckou je dějepisný atlas.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8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přispěl k názornější a efektivnější výuce.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5251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Habsburská monarchie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1815 - 1848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Územní rozsah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Najděte si v atlasu mapu, která se vztahuje k tomuto období a vypište, které země k habsburské monarchii patřily.</a:t>
            </a:r>
          </a:p>
          <a:p>
            <a:r>
              <a:rPr lang="cs-CZ" dirty="0" smtClean="0"/>
              <a:t>Která území byla připojena nově až po roce 1815?</a:t>
            </a:r>
          </a:p>
          <a:p>
            <a:r>
              <a:rPr lang="cs-CZ" dirty="0" smtClean="0"/>
              <a:t>Jak se lišilo území tehdejších Uher od území dnešního Maďarska?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Metternichovský </a:t>
            </a:r>
            <a:r>
              <a:rPr lang="cs-CZ" dirty="0" err="1" smtClean="0"/>
              <a:t>absolustismus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92514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Rakousko po napoleonských válkách posiluje</a:t>
            </a:r>
          </a:p>
          <a:p>
            <a:r>
              <a:rPr lang="cs-CZ" dirty="0"/>
              <a:t>J</a:t>
            </a:r>
            <a:r>
              <a:rPr lang="cs-CZ" dirty="0" smtClean="0"/>
              <a:t>e součástí Svaté aliance</a:t>
            </a:r>
          </a:p>
          <a:p>
            <a:r>
              <a:rPr lang="cs-CZ" dirty="0" smtClean="0"/>
              <a:t>Systém vlády – absolutismus, až do roku 1848 široce akceptovaný obyvatelstvem</a:t>
            </a:r>
          </a:p>
          <a:p>
            <a:r>
              <a:rPr lang="cs-CZ" dirty="0" smtClean="0"/>
              <a:t>1812 občanský zákoník – rovnost před zákonem</a:t>
            </a:r>
          </a:p>
          <a:p>
            <a:r>
              <a:rPr lang="cs-CZ" dirty="0" smtClean="0"/>
              <a:t>Robotní povinnosti venkovského lidu</a:t>
            </a:r>
          </a:p>
          <a:p>
            <a:pPr lvl="1"/>
            <a:r>
              <a:rPr lang="cs-CZ" dirty="0" smtClean="0"/>
              <a:t>Postupný přechod na peněžní rentu</a:t>
            </a:r>
          </a:p>
          <a:p>
            <a:r>
              <a:rPr lang="cs-CZ" dirty="0" smtClean="0"/>
              <a:t>Stavovská společnost se pozvolna mění v občanskou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František II. (I.) 1792 - 1835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5904656" cy="511256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Vnuk Marie Terezie, synovec Josefa II.</a:t>
            </a:r>
          </a:p>
          <a:p>
            <a:r>
              <a:rPr lang="cs-CZ" dirty="0" smtClean="0"/>
              <a:t>Jeho manželkou vlastní sestřenice</a:t>
            </a:r>
          </a:p>
          <a:p>
            <a:pPr lvl="1"/>
            <a:r>
              <a:rPr lang="cs-CZ" dirty="0" smtClean="0"/>
              <a:t>Problémy s potomky</a:t>
            </a:r>
          </a:p>
          <a:p>
            <a:r>
              <a:rPr lang="cs-CZ" dirty="0" smtClean="0"/>
              <a:t>1806 první císař rakouský</a:t>
            </a:r>
          </a:p>
          <a:p>
            <a:r>
              <a:rPr lang="cs-CZ" dirty="0" smtClean="0"/>
              <a:t>Zahraniční politika: boj proti Francii</a:t>
            </a:r>
          </a:p>
          <a:p>
            <a:r>
              <a:rPr lang="cs-CZ" dirty="0" smtClean="0"/>
              <a:t>Vnitřní politika: zmírnění germanizace a centralizace, potírání revolučních tendencí</a:t>
            </a:r>
          </a:p>
          <a:p>
            <a:r>
              <a:rPr lang="cs-CZ" dirty="0" smtClean="0"/>
              <a:t>Pravou rukou Metternich</a:t>
            </a:r>
          </a:p>
          <a:p>
            <a:r>
              <a:rPr lang="cs-CZ" dirty="0" smtClean="0"/>
              <a:t>Přečtěte si charakteristiku tohoto období z pořadu Českého rozhlasu </a:t>
            </a:r>
            <a:r>
              <a:rPr lang="cs-CZ" dirty="0" smtClean="0">
                <a:hlinkClick r:id="rId3"/>
              </a:rPr>
              <a:t>Toulky českou minulostí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r>
              <a:rPr lang="cs-CZ" dirty="0" err="1"/>
              <a:t>František_I._Rakouský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2013-05-13]. Dostupné z: http://cs.wikipedia.org/wiki/Franti%C5%A1ek_I._Rakousk%C3%BD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923" y="1700808"/>
            <a:ext cx="2798898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Ferdinand V. (I.) </a:t>
            </a:r>
            <a:r>
              <a:rPr lang="cs-CZ" dirty="0"/>
              <a:t>1830 - </a:t>
            </a:r>
            <a:r>
              <a:rPr lang="cs-CZ" dirty="0" smtClean="0"/>
              <a:t>1848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Duševně zaostalý</a:t>
            </a:r>
          </a:p>
          <a:p>
            <a:pPr lvl="1"/>
            <a:r>
              <a:rPr lang="cs-CZ" dirty="0" smtClean="0"/>
              <a:t>mluvil pěti jazyky</a:t>
            </a:r>
          </a:p>
          <a:p>
            <a:r>
              <a:rPr lang="cs-CZ" dirty="0" smtClean="0"/>
              <a:t>přízvisko Dobrotivý</a:t>
            </a:r>
          </a:p>
          <a:p>
            <a:r>
              <a:rPr lang="cs-CZ" dirty="0" smtClean="0"/>
              <a:t>„Vládni a nic neměň“</a:t>
            </a:r>
          </a:p>
          <a:p>
            <a:r>
              <a:rPr lang="cs-CZ" dirty="0" smtClean="0"/>
              <a:t>Fakticky vládne Metternich a státní konference</a:t>
            </a:r>
          </a:p>
          <a:p>
            <a:r>
              <a:rPr lang="cs-CZ" dirty="0" smtClean="0"/>
              <a:t>Poslední korunovaný český král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640960" cy="365125"/>
          </a:xfrm>
        </p:spPr>
        <p:txBody>
          <a:bodyPr/>
          <a:lstStyle/>
          <a:p>
            <a:pPr algn="l"/>
            <a:r>
              <a:rPr lang="cs-CZ" dirty="0"/>
              <a:t>Ferdinand I. Dobrotivý.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2013-05-13]. Dostupné z: http://cs.wikipedia.org/wiki/Ferdinand_I._Dobrotiv%C3%BD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628799"/>
            <a:ext cx="3203848" cy="4280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4665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Reakční režim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Snaha čelit revolučním tendencím</a:t>
            </a:r>
          </a:p>
          <a:p>
            <a:r>
              <a:rPr lang="cs-CZ" dirty="0" smtClean="0"/>
              <a:t>Nejitřit společnost dalšími reformami</a:t>
            </a:r>
          </a:p>
          <a:p>
            <a:r>
              <a:rPr lang="cs-CZ" dirty="0" smtClean="0"/>
              <a:t>Vražda Augusta </a:t>
            </a:r>
            <a:r>
              <a:rPr lang="cs-CZ" dirty="0" err="1" smtClean="0"/>
              <a:t>Kotzebua</a:t>
            </a:r>
            <a:r>
              <a:rPr lang="cs-CZ" dirty="0" smtClean="0"/>
              <a:t> záminkou k zpřísnění dohledu v německém spolku</a:t>
            </a:r>
          </a:p>
          <a:p>
            <a:pPr lvl="1"/>
            <a:r>
              <a:rPr lang="cs-CZ" dirty="0" smtClean="0"/>
              <a:t>v německém spolku odpor k Rakousku</a:t>
            </a:r>
          </a:p>
          <a:p>
            <a:r>
              <a:rPr lang="cs-CZ" dirty="0" smtClean="0"/>
              <a:t>Cenzura, policejní dohled, čistky na univerzitách, omezení ústav, utlumení politického a společenského života</a:t>
            </a:r>
          </a:p>
          <a:p>
            <a:r>
              <a:rPr lang="cs-CZ" dirty="0" smtClean="0"/>
              <a:t>Režim neměl účinné nástroje, nemůžeme jej srovnávat např. s totalitními režimy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060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Probuzení národního vědomí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579296" cy="49685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Vliv napoleonských válek:</a:t>
            </a:r>
          </a:p>
          <a:p>
            <a:pPr lvl="1"/>
            <a:r>
              <a:rPr lang="cs-CZ" dirty="0" smtClean="0"/>
              <a:t>touha po svobodnější a rovnoprávnější společnosti</a:t>
            </a:r>
          </a:p>
          <a:p>
            <a:pPr lvl="1"/>
            <a:r>
              <a:rPr lang="cs-CZ" dirty="0" smtClean="0"/>
              <a:t>láska k vlasti a vlastnímu národu</a:t>
            </a:r>
          </a:p>
          <a:p>
            <a:pPr lvl="2"/>
            <a:r>
              <a:rPr lang="cs-CZ" dirty="0" smtClean="0"/>
              <a:t>tyto postoje povzbuzovány v době boje proti Napoleonovi</a:t>
            </a:r>
          </a:p>
          <a:p>
            <a:pPr lvl="1"/>
            <a:r>
              <a:rPr lang="cs-CZ" dirty="0" smtClean="0"/>
              <a:t>snaha po sjednocení a vytvoření národního státu</a:t>
            </a:r>
          </a:p>
          <a:p>
            <a:pPr lvl="1"/>
            <a:r>
              <a:rPr lang="cs-CZ" dirty="0" smtClean="0"/>
              <a:t>reakce na centralizační a germanizační tlak</a:t>
            </a:r>
          </a:p>
          <a:p>
            <a:pPr lvl="1"/>
            <a:r>
              <a:rPr lang="cs-CZ" dirty="0" smtClean="0"/>
              <a:t>snaha po obnově národního jazyka</a:t>
            </a:r>
          </a:p>
          <a:p>
            <a:r>
              <a:rPr lang="cs-CZ" dirty="0" smtClean="0"/>
              <a:t>Habsburská říše mnohonárodnostní:</a:t>
            </a:r>
          </a:p>
          <a:p>
            <a:pPr lvl="1"/>
            <a:r>
              <a:rPr lang="cs-CZ" dirty="0" smtClean="0"/>
              <a:t>náboženské, kulturní, jazykové rozdíly</a:t>
            </a:r>
          </a:p>
          <a:p>
            <a:r>
              <a:rPr lang="cs-CZ" dirty="0" smtClean="0"/>
              <a:t>Metternich: „jednota v různosti“, stát má přednost před národem</a:t>
            </a:r>
          </a:p>
          <a:p>
            <a:pPr lvl="1"/>
            <a:r>
              <a:rPr lang="cs-CZ" dirty="0" smtClean="0"/>
              <a:t>v době slabé panovnické moci o to důležitější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28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5733256"/>
            <a:ext cx="8784976" cy="1124744"/>
          </a:xfrm>
        </p:spPr>
        <p:txBody>
          <a:bodyPr/>
          <a:lstStyle/>
          <a:p>
            <a:pPr algn="l"/>
            <a:r>
              <a:rPr lang="cs-CZ" dirty="0" smtClean="0"/>
              <a:t>Obr. 1, </a:t>
            </a:r>
            <a:r>
              <a:rPr lang="cs-CZ" dirty="0" err="1" smtClean="0"/>
              <a:t>Klemens_Wenzel_von_Metternich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2013-05-13]. Dostupné z: </a:t>
            </a:r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cs.wikipedia.org/wiki/Klemens_Wenzel_von_Metternich</a:t>
            </a:r>
            <a:endParaRPr lang="cs-CZ" dirty="0"/>
          </a:p>
          <a:p>
            <a:pPr algn="l"/>
            <a:r>
              <a:rPr lang="cs-CZ" dirty="0" smtClean="0"/>
              <a:t>Obr. </a:t>
            </a:r>
            <a:r>
              <a:rPr lang="cs-CZ" dirty="0"/>
              <a:t>2, </a:t>
            </a:r>
            <a:r>
              <a:rPr lang="cs-CZ" dirty="0" err="1"/>
              <a:t>Mauzoleum_Metternicha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2013-05-13]. Dostupné z: </a:t>
            </a:r>
            <a:r>
              <a:rPr lang="cs-CZ" dirty="0">
                <a:hlinkClick r:id="rId3"/>
              </a:rPr>
              <a:t>https://</a:t>
            </a:r>
            <a:r>
              <a:rPr lang="cs-CZ" dirty="0" smtClean="0">
                <a:hlinkClick r:id="rId3"/>
              </a:rPr>
              <a:t>cs.wikipedia.org/wiki/Soubor:Mauzoleum_Metternicha.jpg</a:t>
            </a:r>
            <a:endParaRPr lang="cs-CZ" dirty="0" smtClean="0"/>
          </a:p>
          <a:p>
            <a:pPr algn="l"/>
            <a:r>
              <a:rPr lang="cs-CZ" dirty="0" smtClean="0"/>
              <a:t>Obr. 3, Zámek </a:t>
            </a:r>
            <a:r>
              <a:rPr lang="cs-CZ" dirty="0"/>
              <a:t>Kynžvart.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2013-05-13]. Dostupné z: http://cs.wikipedia.org/wiki/Soubor:Z%C3%A1mek_Kyn%C5%BEvart.jpg </a:t>
            </a:r>
            <a:endParaRPr lang="cs-CZ" dirty="0" smtClean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10882"/>
            <a:ext cx="5400600" cy="2504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60648"/>
            <a:ext cx="2808312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288032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832588" y="396081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2, Rodinná hrobka v Plasích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776153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1, kníže Metternich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04248" y="5013176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3, zámek Kynžvart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0234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 err="1"/>
              <a:t>František_I._Rakouský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2013-05-13]. Dostupné z: </a:t>
            </a:r>
            <a:r>
              <a:rPr lang="cs-CZ" sz="2000" dirty="0">
                <a:hlinkClick r:id="rId2"/>
              </a:rPr>
              <a:t>http://cs.wikipedia.org/wiki/Franti%C5%A1ek_I._</a:t>
            </a:r>
            <a:r>
              <a:rPr lang="cs-CZ" sz="2000" dirty="0" smtClean="0">
                <a:hlinkClick r:id="rId2"/>
              </a:rPr>
              <a:t>Rakousk%C3%BD</a:t>
            </a:r>
            <a:endParaRPr lang="cs-CZ" sz="2000" dirty="0" smtClean="0"/>
          </a:p>
          <a:p>
            <a:r>
              <a:rPr lang="cs-CZ" sz="2000" dirty="0"/>
              <a:t>765. schůzka: Říše jedna rodina. </a:t>
            </a:r>
            <a:r>
              <a:rPr lang="cs-CZ" sz="2000" i="1" dirty="0"/>
              <a:t>Toulky českou minulostí</a:t>
            </a:r>
            <a:r>
              <a:rPr lang="cs-CZ" sz="2000" dirty="0"/>
              <a:t> [online]. 2010 [cit. 2013-05-13]. Dostupné z: </a:t>
            </a:r>
            <a:r>
              <a:rPr lang="cs-CZ" sz="2000" dirty="0">
                <a:hlinkClick r:id="rId3"/>
              </a:rPr>
              <a:t>http://www.rozhlas.cz/toulky/vysila_praha/_zprava/765-schuzka-rise-jedna-rodina--</a:t>
            </a:r>
            <a:r>
              <a:rPr lang="cs-CZ" sz="2000" dirty="0" smtClean="0">
                <a:hlinkClick r:id="rId3"/>
              </a:rPr>
              <a:t>685008</a:t>
            </a:r>
            <a:endParaRPr lang="cs-CZ" sz="2000" dirty="0" smtClean="0"/>
          </a:p>
          <a:p>
            <a:r>
              <a:rPr lang="cs-CZ" sz="2000" dirty="0"/>
              <a:t>Ferdinand I. Dobrotivý.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2013-05-13]. Dostupné z: </a:t>
            </a:r>
            <a:r>
              <a:rPr lang="cs-CZ" sz="2000" dirty="0">
                <a:hlinkClick r:id="rId4"/>
              </a:rPr>
              <a:t>http://cs.wikipedia.org/wiki/Ferdinand_I._</a:t>
            </a:r>
            <a:r>
              <a:rPr lang="cs-CZ" sz="2000" dirty="0" smtClean="0">
                <a:hlinkClick r:id="rId4"/>
              </a:rPr>
              <a:t>Dobrotiv%C3%BD</a:t>
            </a:r>
            <a:endParaRPr lang="cs-CZ" sz="2000" dirty="0" smtClean="0"/>
          </a:p>
          <a:p>
            <a:r>
              <a:rPr lang="cs-CZ" sz="2000" dirty="0" err="1" smtClean="0"/>
              <a:t>Klemens_Wenzel_von_Metternich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2013-05-13]. Dostupné z: </a:t>
            </a:r>
            <a:r>
              <a:rPr lang="cs-CZ" sz="2000" dirty="0">
                <a:hlinkClick r:id="rId5"/>
              </a:rPr>
              <a:t>https://cs.wikipedia.org/wiki/Klemens_Wenzel_von_Metternich</a:t>
            </a:r>
            <a:endParaRPr lang="cs-CZ" sz="2000" dirty="0"/>
          </a:p>
          <a:p>
            <a:r>
              <a:rPr lang="cs-CZ" sz="2000" dirty="0" err="1" smtClean="0"/>
              <a:t>Mauzoleum_Metternicha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2013-05-13]. Dostupné z: </a:t>
            </a:r>
            <a:r>
              <a:rPr lang="cs-CZ" sz="2000" dirty="0">
                <a:hlinkClick r:id="rId6"/>
              </a:rPr>
              <a:t>https://cs.wikipedia.org/wiki/Soubor:Mauzoleum_Metternicha.jpg</a:t>
            </a:r>
            <a:endParaRPr lang="cs-CZ" sz="2000" dirty="0"/>
          </a:p>
          <a:p>
            <a:r>
              <a:rPr lang="cs-CZ" sz="2000" dirty="0" smtClean="0"/>
              <a:t>Zámek </a:t>
            </a:r>
            <a:r>
              <a:rPr lang="cs-CZ" sz="2000" dirty="0"/>
              <a:t>Kynžvart.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2013-05-13]. Dostupné z: </a:t>
            </a:r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cs.wikipedia.org/wiki/Soubor:Z%C3%A1mek_Kyn%C5%BEvart.jpg</a:t>
            </a:r>
            <a:r>
              <a:rPr lang="cs-CZ" sz="2000" dirty="0" smtClean="0"/>
              <a:t> </a:t>
            </a:r>
            <a:endParaRPr lang="cs-CZ" sz="2000" dirty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874</Words>
  <Application>Microsoft Office PowerPoint</Application>
  <PresentationFormat>Předvádění na obrazovce (4:3)</PresentationFormat>
  <Paragraphs>97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Habsburská monarchie</vt:lpstr>
      <vt:lpstr>Územní rozsah</vt:lpstr>
      <vt:lpstr>Metternichovský absolustismus</vt:lpstr>
      <vt:lpstr>František II. (I.) 1792 - 1835</vt:lpstr>
      <vt:lpstr>Ferdinand V. (I.) 1830 - 1848</vt:lpstr>
      <vt:lpstr>Reakční režim</vt:lpstr>
      <vt:lpstr>Probuzení národního vědomí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22</cp:revision>
  <dcterms:created xsi:type="dcterms:W3CDTF">2012-12-23T08:55:19Z</dcterms:created>
  <dcterms:modified xsi:type="dcterms:W3CDTF">2013-06-04T14:29:11Z</dcterms:modified>
</cp:coreProperties>
</file>