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3" r:id="rId13"/>
    <p:sldId id="268" r:id="rId14"/>
    <p:sldId id="269" r:id="rId15"/>
    <p:sldId id="270" r:id="rId16"/>
    <p:sldId id="271" r:id="rId17"/>
    <p:sldId id="272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ba.wz.cz/brusici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smichov.blog.cz/0608/porgesova-kartounk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egrelliho_viadukt" TargetMode="External"/><Relationship Id="rId3" Type="http://schemas.openxmlformats.org/officeDocument/2006/relationships/hyperlink" Target="http://cs.wikipedia.org/wiki/Franti%C5%A1ek_Palack%C3%BD" TargetMode="External"/><Relationship Id="rId7" Type="http://schemas.openxmlformats.org/officeDocument/2006/relationships/hyperlink" Target="http://smichov.blog.cz/0608/porgesova-kartounka" TargetMode="External"/><Relationship Id="rId2" Type="http://schemas.openxmlformats.org/officeDocument/2006/relationships/hyperlink" Target="http://cs.wikipedia.org/wiki/Jan_Svatopluk_Pres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iberec-reichenberg.net/stavby/karta/nazev/48-liebiegovo-mestecko" TargetMode="External"/><Relationship Id="rId11" Type="http://schemas.openxmlformats.org/officeDocument/2006/relationships/hyperlink" Target="http://cs.wikipedia.org/wiki/Kon%C4%9Bsp%C5%99e%C5%BEn%C3%A1_dr%C3%A1ha_%C4%8Cesk%C3%A9_Bud%C4%9Bjovice_-_Linec" TargetMode="External"/><Relationship Id="rId5" Type="http://schemas.openxmlformats.org/officeDocument/2006/relationships/hyperlink" Target="http://cs.wikipedia.org/wiki/Liebieg%C5%AFv_z%C3%A1me%C4%8Dek" TargetMode="External"/><Relationship Id="rId10" Type="http://schemas.openxmlformats.org/officeDocument/2006/relationships/hyperlink" Target="http://cs.wikipedia.org/wiki/Kleinov%C3%A9" TargetMode="External"/><Relationship Id="rId4" Type="http://schemas.openxmlformats.org/officeDocument/2006/relationships/hyperlink" Target="http://cs.wikipedia.org/wiki/Pavel_Josef_%C5%A0afa%C5%99%C3%ADk" TargetMode="External"/><Relationship Id="rId9" Type="http://schemas.openxmlformats.org/officeDocument/2006/relationships/hyperlink" Target="http://cs.wikipedia.org/wiki/Karl%C3%ADnsk%C3%BD_p%C5%99%C3%ADsta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775306"/>
              </p:ext>
            </p:extLst>
          </p:nvPr>
        </p:nvGraphicFramePr>
        <p:xfrm>
          <a:off x="179512" y="1525248"/>
          <a:ext cx="8784976" cy="5440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České země v době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národního obrození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2.1.19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14. 6.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2633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Národní obrození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51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obsahuje základní informace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 období národního obrození z historického hlediska.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51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doplnění výkladu v hodině. Je vhodné jej poskytnout studentům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511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vy výuce osvědčil, přispěl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 větší názornosti a snadnějšímu zapamatování učiva.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3983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země v době národního obrození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České národní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První fáze obrození spadá do doby osvícenství</a:t>
            </a:r>
          </a:p>
          <a:p>
            <a:pPr lvl="1"/>
            <a:r>
              <a:rPr lang="cs-CZ" dirty="0" smtClean="0"/>
              <a:t>generace Dobrovského, Kramerius, </a:t>
            </a:r>
            <a:r>
              <a:rPr lang="cs-CZ" dirty="0" err="1" smtClean="0"/>
              <a:t>Pelcl</a:t>
            </a:r>
            <a:endParaRPr lang="cs-CZ" dirty="0" smtClean="0"/>
          </a:p>
          <a:p>
            <a:r>
              <a:rPr lang="cs-CZ" dirty="0" smtClean="0"/>
              <a:t>Období modernizace českého jazyka a písemnictví, rozvoj bádání o českých dějinách</a:t>
            </a:r>
          </a:p>
          <a:p>
            <a:r>
              <a:rPr lang="cs-CZ" dirty="0" smtClean="0"/>
              <a:t>Vznikají učené společnosti, divadla a muzea</a:t>
            </a:r>
          </a:p>
          <a:p>
            <a:pPr lvl="1"/>
            <a:r>
              <a:rPr lang="cs-CZ" dirty="0" smtClean="0"/>
              <a:t>Opava, Brno, Praha</a:t>
            </a:r>
          </a:p>
          <a:p>
            <a:r>
              <a:rPr lang="cs-CZ" dirty="0" smtClean="0"/>
              <a:t>Obnova češtiny:</a:t>
            </a:r>
          </a:p>
          <a:p>
            <a:pPr lvl="1"/>
            <a:r>
              <a:rPr lang="cs-CZ" dirty="0" smtClean="0"/>
              <a:t>Josef Dobrovský, Josef Jungmann, bratři Preslové</a:t>
            </a:r>
          </a:p>
          <a:p>
            <a:pPr lvl="1"/>
            <a:r>
              <a:rPr lang="cs-CZ" dirty="0" smtClean="0">
                <a:hlinkClick r:id="rId3"/>
              </a:rPr>
              <a:t>puristé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r>
              <a:rPr lang="cs-CZ" dirty="0" smtClean="0"/>
              <a:t>1 </a:t>
            </a:r>
            <a:r>
              <a:rPr lang="cs-CZ" dirty="0" err="1"/>
              <a:t>Jan_Svatopluk_Presl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2013-05-14]. Dostupné z: http://cs.wikipedia.org/wiki/Jan_Svatopluk_Presl 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476672"/>
            <a:ext cx="7632848" cy="58631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500" dirty="0" smtClean="0"/>
              <a:t>„Z </a:t>
            </a:r>
            <a:r>
              <a:rPr lang="cs-CZ" sz="2500" dirty="0" err="1"/>
              <a:t>preslovských</a:t>
            </a:r>
            <a:r>
              <a:rPr lang="cs-CZ" sz="2500" dirty="0"/>
              <a:t> jmen botanických i dalších zůstala živá naprostá většina (například kopretina, kukuřice či bledule, lebeda pro </a:t>
            </a:r>
            <a:r>
              <a:rPr lang="cs-CZ" sz="2500" dirty="0" err="1"/>
              <a:t>Atriplex</a:t>
            </a:r>
            <a:r>
              <a:rPr lang="cs-CZ" sz="2500" dirty="0"/>
              <a:t>, šťovík pro </a:t>
            </a:r>
            <a:r>
              <a:rPr lang="cs-CZ" sz="2500" dirty="0" err="1"/>
              <a:t>Rumex</a:t>
            </a:r>
            <a:r>
              <a:rPr lang="cs-CZ" sz="2500" dirty="0"/>
              <a:t> atd.). Některá se již nepoužívají nebo se změnila – </a:t>
            </a:r>
            <a:r>
              <a:rPr lang="cs-CZ" sz="2500" dirty="0" err="1"/>
              <a:t>pepřika</a:t>
            </a:r>
            <a:r>
              <a:rPr lang="cs-CZ" sz="2500" dirty="0"/>
              <a:t> na paprika, </a:t>
            </a:r>
            <a:r>
              <a:rPr lang="cs-CZ" sz="2500" dirty="0" err="1"/>
              <a:t>ďubanka</a:t>
            </a:r>
            <a:r>
              <a:rPr lang="cs-CZ" sz="2500" dirty="0"/>
              <a:t> (</a:t>
            </a:r>
            <a:r>
              <a:rPr lang="cs-CZ" sz="2500" dirty="0" err="1"/>
              <a:t>Swertia</a:t>
            </a:r>
            <a:r>
              <a:rPr lang="cs-CZ" sz="2500" dirty="0"/>
              <a:t>) na kropenáč, </a:t>
            </a:r>
            <a:r>
              <a:rPr lang="cs-CZ" sz="2500" dirty="0" err="1"/>
              <a:t>šišvorec</a:t>
            </a:r>
            <a:r>
              <a:rPr lang="cs-CZ" sz="2500" dirty="0"/>
              <a:t> (</a:t>
            </a:r>
            <a:r>
              <a:rPr lang="cs-CZ" sz="2500" dirty="0" err="1"/>
              <a:t>Acorus</a:t>
            </a:r>
            <a:r>
              <a:rPr lang="cs-CZ" sz="2500" dirty="0"/>
              <a:t>) na puškvorec atd</a:t>
            </a:r>
            <a:r>
              <a:rPr lang="cs-CZ" sz="2500" dirty="0" smtClean="0"/>
              <a:t>.</a:t>
            </a:r>
            <a:endParaRPr lang="cs-CZ" sz="2500" dirty="0"/>
          </a:p>
          <a:p>
            <a:endParaRPr lang="cs-CZ" sz="2500" dirty="0"/>
          </a:p>
          <a:p>
            <a:r>
              <a:rPr lang="cs-CZ" sz="2500" dirty="0" err="1"/>
              <a:t>Presl</a:t>
            </a:r>
            <a:r>
              <a:rPr lang="cs-CZ" sz="2500" dirty="0"/>
              <a:t> pojmenoval například i tuleně, vorvaně, myš domácí, bobra, dikobraza, zubra, mrože nebo hrocha či klokana. Češi jsou spolu s Chorvaty, kteří Preslovo slovo převzali, údajně jediným národem na světě, který nemá název pro klokana odvozený od </a:t>
            </a:r>
            <a:r>
              <a:rPr lang="cs-CZ" sz="2500" dirty="0" err="1"/>
              <a:t>gangurru</a:t>
            </a:r>
            <a:r>
              <a:rPr lang="cs-CZ" sz="2500" dirty="0"/>
              <a:t> z jazyka </a:t>
            </a:r>
            <a:r>
              <a:rPr lang="cs-CZ" sz="2500" dirty="0" err="1"/>
              <a:t>Guugu</a:t>
            </a:r>
            <a:r>
              <a:rPr lang="cs-CZ" sz="2500" dirty="0"/>
              <a:t> </a:t>
            </a:r>
            <a:r>
              <a:rPr lang="cs-CZ" sz="2500" dirty="0" err="1"/>
              <a:t>Yimithirr</a:t>
            </a:r>
            <a:r>
              <a:rPr lang="cs-CZ" sz="2500" dirty="0" smtClean="0"/>
              <a:t>. </a:t>
            </a:r>
            <a:r>
              <a:rPr lang="cs-CZ" sz="2500" dirty="0"/>
              <a:t>Je autorem českých a slovenských názvů pro draslík, kyslík, vápník a také pro minerály cínovec, kazivec a živec</a:t>
            </a:r>
            <a:r>
              <a:rPr lang="cs-CZ" sz="2500" dirty="0" smtClean="0"/>
              <a:t>.“</a:t>
            </a:r>
            <a:r>
              <a:rPr lang="cs-CZ" sz="2500" baseline="30000" dirty="0" smtClean="0"/>
              <a:t>1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Kritické bádání o dějinách:</a:t>
            </a:r>
          </a:p>
          <a:p>
            <a:pPr lvl="1"/>
            <a:r>
              <a:rPr lang="cs-CZ" dirty="0" smtClean="0"/>
              <a:t>Palacký, Šafařík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5946662"/>
            <a:ext cx="8208912" cy="774813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cs-CZ" dirty="0"/>
              <a:t>František Palacký.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2013-05-14]. Dostupné z: http://cs.wikipedia.org/wiki/Franti%C5%A1ek_Palack%C3%BD </a:t>
            </a:r>
            <a:endParaRPr lang="cs-CZ" dirty="0" smtClean="0"/>
          </a:p>
          <a:p>
            <a:pPr algn="l"/>
            <a:r>
              <a:rPr lang="cs-CZ" dirty="0" smtClean="0"/>
              <a:t>Obr. 2, </a:t>
            </a:r>
            <a:r>
              <a:rPr lang="cs-CZ" dirty="0"/>
              <a:t>Pavel Josef Šafařík.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2013-05-14]. Dostupné z: http://cs.wikipedia.org/wiki/Pavel_Josef_%C5%A0afa%C5%99%C3%ADk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3384376" cy="4245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7"/>
            <a:ext cx="3456384" cy="420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55172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551723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Krásná literatura:</a:t>
            </a:r>
          </a:p>
          <a:p>
            <a:pPr lvl="1"/>
            <a:r>
              <a:rPr lang="cs-CZ" dirty="0" smtClean="0"/>
              <a:t>Čelakovský, Kollár, Mácha</a:t>
            </a:r>
          </a:p>
          <a:p>
            <a:r>
              <a:rPr lang="cs-CZ" dirty="0" smtClean="0"/>
              <a:t>Vědomí slovanské sounáležitosti</a:t>
            </a:r>
          </a:p>
          <a:p>
            <a:pPr lvl="1"/>
            <a:r>
              <a:rPr lang="cs-CZ" dirty="0" smtClean="0"/>
              <a:t>panslavismus, panrusismus</a:t>
            </a:r>
          </a:p>
          <a:p>
            <a:r>
              <a:rPr lang="cs-CZ" dirty="0" smtClean="0"/>
              <a:t>Vymezování se vůči Němcům</a:t>
            </a:r>
          </a:p>
          <a:p>
            <a:r>
              <a:rPr lang="cs-CZ" dirty="0" smtClean="0"/>
              <a:t>Padělané rukopisy</a:t>
            </a:r>
          </a:p>
          <a:p>
            <a:pPr lvl="1"/>
            <a:r>
              <a:rPr lang="cs-CZ" dirty="0" smtClean="0"/>
              <a:t>podobné pokusy i v jiných zemích (Slovo o pluku Igorově)</a:t>
            </a:r>
          </a:p>
          <a:p>
            <a:pPr lvl="1"/>
            <a:r>
              <a:rPr lang="cs-CZ" dirty="0" smtClean="0"/>
              <a:t>spor o rukopisy (Dobrovský, Palacký, Masaryk)</a:t>
            </a:r>
          </a:p>
          <a:p>
            <a:pPr lvl="1"/>
            <a:r>
              <a:rPr lang="cs-CZ" dirty="0" smtClean="0"/>
              <a:t>inspirace Julius Zeyer, Josef Mánes, Bedřich Smetana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3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politické činnosti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roku 1848 politická činnost v Rakousku zakázána</a:t>
            </a:r>
          </a:p>
          <a:p>
            <a:r>
              <a:rPr lang="cs-CZ" dirty="0" smtClean="0"/>
              <a:t>Bohatý spolkový život</a:t>
            </a:r>
          </a:p>
          <a:p>
            <a:pPr lvl="1"/>
            <a:r>
              <a:rPr lang="cs-CZ" dirty="0" smtClean="0"/>
              <a:t>Jednota k povzbuzení průmyslu v Čechách</a:t>
            </a:r>
          </a:p>
          <a:p>
            <a:pPr lvl="1"/>
            <a:r>
              <a:rPr lang="cs-CZ" dirty="0" smtClean="0"/>
              <a:t>Měšťanská beseda</a:t>
            </a:r>
          </a:p>
          <a:p>
            <a:r>
              <a:rPr lang="cs-CZ" dirty="0" smtClean="0"/>
              <a:t>Politická žurnalistika</a:t>
            </a:r>
          </a:p>
          <a:p>
            <a:pPr lvl="1"/>
            <a:r>
              <a:rPr lang="cs-CZ" dirty="0" smtClean="0"/>
              <a:t>K. H. Borovský</a:t>
            </a:r>
          </a:p>
          <a:p>
            <a:r>
              <a:rPr lang="cs-CZ" dirty="0" smtClean="0"/>
              <a:t>Zemský patriotismus české šlechty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411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Průmyslová revoluce v českých zemích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20. – 30. léta 19. stol.</a:t>
            </a:r>
          </a:p>
          <a:p>
            <a:r>
              <a:rPr lang="cs-CZ" dirty="0" smtClean="0"/>
              <a:t>Textilní výroba, hutnictví, potravinářský </a:t>
            </a:r>
            <a:r>
              <a:rPr lang="cs-CZ" dirty="0" err="1" smtClean="0"/>
              <a:t>prům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Brno – </a:t>
            </a:r>
            <a:r>
              <a:rPr lang="cs-CZ" dirty="0" err="1" smtClean="0"/>
              <a:t>Luzova</a:t>
            </a:r>
            <a:r>
              <a:rPr lang="cs-CZ" dirty="0" smtClean="0"/>
              <a:t> strojírna (později PBS), </a:t>
            </a:r>
          </a:p>
          <a:p>
            <a:r>
              <a:rPr lang="cs-CZ" dirty="0" smtClean="0"/>
              <a:t>Praha, Liberec – strojírny bratří Thomasů</a:t>
            </a:r>
          </a:p>
          <a:p>
            <a:r>
              <a:rPr lang="cs-CZ" dirty="0" smtClean="0"/>
              <a:t>1837 – 1839 železnice Vídeň – Brno (Severní dráha císaře Ferdinanda)</a:t>
            </a:r>
          </a:p>
          <a:p>
            <a:r>
              <a:rPr lang="cs-CZ" dirty="0" smtClean="0"/>
              <a:t>1845 – Vídeň – Praha přes Olomouc</a:t>
            </a:r>
          </a:p>
          <a:p>
            <a:r>
              <a:rPr lang="cs-CZ" dirty="0" smtClean="0"/>
              <a:t>Koňka – České Budějovice – Linec, Praha – Lány</a:t>
            </a:r>
          </a:p>
          <a:p>
            <a:r>
              <a:rPr lang="cs-CZ" dirty="0" smtClean="0"/>
              <a:t>Paroloď Bohemia – Praha - Drážďany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745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 v době předbřeznové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Kol. r. 1850 6, 6 mil. obyv., 60 % Češi</a:t>
            </a:r>
          </a:p>
          <a:p>
            <a:r>
              <a:rPr lang="cs-CZ" dirty="0" smtClean="0"/>
              <a:t>Na přechodu od stavovské k občanské spol.</a:t>
            </a:r>
          </a:p>
          <a:p>
            <a:r>
              <a:rPr lang="cs-CZ" dirty="0" smtClean="0"/>
              <a:t>Většina obyvatel žije na venkově – poddanství</a:t>
            </a:r>
          </a:p>
          <a:p>
            <a:r>
              <a:rPr lang="cs-CZ" dirty="0" smtClean="0"/>
              <a:t>Výsadní postavení šlechta</a:t>
            </a:r>
          </a:p>
          <a:p>
            <a:pPr lvl="1"/>
            <a:r>
              <a:rPr lang="cs-CZ" dirty="0" smtClean="0"/>
              <a:t>oslabena josefínskými reformami</a:t>
            </a:r>
          </a:p>
          <a:p>
            <a:pPr lvl="1"/>
            <a:r>
              <a:rPr lang="cs-CZ" dirty="0" smtClean="0"/>
              <a:t>stará, nová nobilita (úředníci, důstojníci, podnikatelé)</a:t>
            </a:r>
          </a:p>
          <a:p>
            <a:pPr lvl="1"/>
            <a:r>
              <a:rPr lang="cs-CZ" dirty="0" err="1" smtClean="0"/>
              <a:t>Schwarzenberkové</a:t>
            </a:r>
            <a:r>
              <a:rPr lang="cs-CZ" dirty="0" smtClean="0"/>
              <a:t>, </a:t>
            </a:r>
            <a:r>
              <a:rPr lang="cs-CZ" dirty="0" err="1" smtClean="0"/>
              <a:t>Auersperkové</a:t>
            </a:r>
            <a:r>
              <a:rPr lang="cs-CZ" dirty="0" smtClean="0"/>
              <a:t>, Kinští, </a:t>
            </a:r>
            <a:r>
              <a:rPr lang="cs-CZ" dirty="0" err="1" smtClean="0"/>
              <a:t>Lobkovicové</a:t>
            </a:r>
            <a:r>
              <a:rPr lang="cs-CZ" dirty="0" smtClean="0"/>
              <a:t>, Chotkové, Mitrovští, Liechtensteinové, </a:t>
            </a:r>
            <a:r>
              <a:rPr lang="cs-CZ" dirty="0" err="1" smtClean="0"/>
              <a:t>Dietrichstejnové</a:t>
            </a:r>
            <a:r>
              <a:rPr lang="cs-CZ" dirty="0" smtClean="0"/>
              <a:t>...</a:t>
            </a:r>
          </a:p>
          <a:p>
            <a:pPr lvl="1"/>
            <a:r>
              <a:rPr lang="cs-CZ" dirty="0" smtClean="0"/>
              <a:t>měšťanstvo (honorace, řemeslníci, chudina)</a:t>
            </a:r>
          </a:p>
          <a:p>
            <a:pPr lvl="1"/>
            <a:r>
              <a:rPr lang="cs-CZ" dirty="0" smtClean="0"/>
              <a:t>venkovské obyvatelstvo (sedláci, chalupníci, domkáři, bezzemci, řemeslníci, učitelé, duchovní, panští úředníci, svobodníci - </a:t>
            </a:r>
            <a:r>
              <a:rPr lang="cs-CZ" dirty="0" err="1" smtClean="0"/>
              <a:t>dvořáci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375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První průmyslové oblasti:</a:t>
            </a:r>
          </a:p>
          <a:p>
            <a:pPr lvl="1"/>
            <a:r>
              <a:rPr lang="cs-CZ" dirty="0" smtClean="0"/>
              <a:t>Liberec, Praha, Kladno, Brno, Vítkovice</a:t>
            </a:r>
          </a:p>
          <a:p>
            <a:r>
              <a:rPr lang="cs-CZ" dirty="0" smtClean="0"/>
              <a:t>Nové společenské vrstvy:</a:t>
            </a:r>
          </a:p>
          <a:p>
            <a:pPr lvl="1"/>
            <a:r>
              <a:rPr lang="cs-CZ" dirty="0" smtClean="0"/>
              <a:t>dělnictvo, buržoazie</a:t>
            </a:r>
          </a:p>
          <a:p>
            <a:r>
              <a:rPr lang="cs-CZ" dirty="0" smtClean="0"/>
              <a:t>Významní podnikatelé:</a:t>
            </a:r>
          </a:p>
          <a:p>
            <a:pPr lvl="1"/>
            <a:r>
              <a:rPr lang="cs-CZ" dirty="0" smtClean="0"/>
              <a:t>Johann Josef </a:t>
            </a:r>
            <a:r>
              <a:rPr lang="cs-CZ" dirty="0" err="1" smtClean="0"/>
              <a:t>Leitenberg</a:t>
            </a:r>
            <a:r>
              <a:rPr lang="cs-CZ" dirty="0" smtClean="0"/>
              <a:t>, Johann </a:t>
            </a:r>
            <a:r>
              <a:rPr lang="cs-CZ" dirty="0" err="1" smtClean="0"/>
              <a:t>Liebieg</a:t>
            </a:r>
            <a:r>
              <a:rPr lang="cs-CZ" dirty="0" smtClean="0"/>
              <a:t>, bratři </a:t>
            </a:r>
            <a:r>
              <a:rPr lang="cs-CZ" dirty="0" err="1" smtClean="0">
                <a:hlinkClick r:id="rId2"/>
              </a:rPr>
              <a:t>Porgesové</a:t>
            </a:r>
            <a:r>
              <a:rPr lang="cs-CZ" dirty="0" smtClean="0"/>
              <a:t>, Vojtěch </a:t>
            </a:r>
            <a:r>
              <a:rPr lang="cs-CZ" dirty="0" err="1" smtClean="0"/>
              <a:t>Lanna</a:t>
            </a:r>
            <a:r>
              <a:rPr lang="cs-CZ" dirty="0" smtClean="0"/>
              <a:t>, bratři Kleinové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483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55575" y="6356350"/>
            <a:ext cx="8808913" cy="365125"/>
          </a:xfrm>
        </p:spPr>
        <p:txBody>
          <a:bodyPr/>
          <a:lstStyle/>
          <a:p>
            <a:pPr algn="l"/>
            <a:r>
              <a:rPr lang="cs-CZ" dirty="0" smtClean="0"/>
              <a:t>Porgesova </a:t>
            </a:r>
            <a:r>
              <a:rPr lang="cs-CZ" dirty="0" err="1" smtClean="0"/>
              <a:t>kartounka</a:t>
            </a:r>
            <a:r>
              <a:rPr lang="cs-CZ" dirty="0" smtClean="0"/>
              <a:t> na Smíchově, </a:t>
            </a:r>
            <a:r>
              <a:rPr lang="cs-CZ" dirty="0"/>
              <a:t>Porgesova </a:t>
            </a:r>
            <a:r>
              <a:rPr lang="cs-CZ" dirty="0" err="1"/>
              <a:t>kartounka</a:t>
            </a:r>
            <a:r>
              <a:rPr lang="cs-CZ" dirty="0"/>
              <a:t>. In: </a:t>
            </a:r>
            <a:r>
              <a:rPr lang="cs-CZ" i="1" dirty="0"/>
              <a:t>Smichov.blog.cz</a:t>
            </a:r>
            <a:r>
              <a:rPr lang="cs-CZ" dirty="0"/>
              <a:t> [online]. 2013 [cit. 2013-05-16]. Dostupné z: http://smichov.blog.cz/0608/porgesova-kartounka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8" name="Picture 4" descr="Porges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8640"/>
            <a:ext cx="8808913" cy="5867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805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19" y="6356350"/>
            <a:ext cx="8634055" cy="365125"/>
          </a:xfrm>
        </p:spPr>
        <p:txBody>
          <a:bodyPr/>
          <a:lstStyle/>
          <a:p>
            <a:pPr algn="l"/>
            <a:r>
              <a:rPr lang="cs-CZ" dirty="0" smtClean="0"/>
              <a:t>Rekonstrukce vozu koněspřežné dráhy České Budějovice – Linec, </a:t>
            </a:r>
            <a:r>
              <a:rPr lang="cs-CZ" dirty="0"/>
              <a:t>Koněspřežná dráha České Budějovice - Linec.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2013-05-16]. Dostupné z: http://cs.wikipedia.org/wiki/Kon%C4%9Bsp%C5%99e%C5%BEn%C3%A1_dr%C3%A1ha_%C4%8Cesk%C3%A9_Bud%C4%9Bjovice_-_Linec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8346023" cy="6092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9676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 err="1" smtClean="0"/>
              <a:t>Liebiegovo</a:t>
            </a:r>
            <a:r>
              <a:rPr lang="cs-CZ" dirty="0" smtClean="0"/>
              <a:t> městečko v Liberci, </a:t>
            </a:r>
            <a:r>
              <a:rPr lang="cs-CZ" dirty="0" err="1"/>
              <a:t>Liebiegovo</a:t>
            </a:r>
            <a:r>
              <a:rPr lang="cs-CZ" dirty="0"/>
              <a:t> městečko. In: </a:t>
            </a:r>
            <a:r>
              <a:rPr lang="cs-CZ" i="1" dirty="0"/>
              <a:t>Liberec-reichenberg.net</a:t>
            </a:r>
            <a:r>
              <a:rPr lang="cs-CZ" dirty="0"/>
              <a:t> [online]. 2012 [cit. 2013-05-16]. Dostupné z: http://</a:t>
            </a:r>
            <a:r>
              <a:rPr lang="cs-CZ" dirty="0" smtClean="0"/>
              <a:t>liberec-reichenberg.net/stavby/karta/nazev/48-liebiegovo-mestecko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772"/>
            <a:ext cx="8430775" cy="621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30330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err="1" smtClean="0"/>
              <a:t>Liebiegova</a:t>
            </a:r>
            <a:r>
              <a:rPr lang="cs-CZ" dirty="0" smtClean="0"/>
              <a:t> vila Liberec, </a:t>
            </a:r>
            <a:r>
              <a:rPr lang="cs-CZ" dirty="0" err="1"/>
              <a:t>Liebiegův</a:t>
            </a:r>
            <a:r>
              <a:rPr lang="cs-CZ" dirty="0"/>
              <a:t> zámeček.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2013-05-16]. Dostupné z: http://cs.wikipedia.org/wiki/Liebieg%C5%AFv_z%C3%A1me%C4%8Dek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8034469" cy="6025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1929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84976" cy="365125"/>
          </a:xfrm>
        </p:spPr>
        <p:txBody>
          <a:bodyPr/>
          <a:lstStyle/>
          <a:p>
            <a:pPr algn="l"/>
            <a:r>
              <a:rPr lang="cs-CZ" dirty="0" err="1" smtClean="0"/>
              <a:t>Negrelliho</a:t>
            </a:r>
            <a:r>
              <a:rPr lang="cs-CZ" dirty="0" smtClean="0"/>
              <a:t> viadukt v Praze Karlíně, </a:t>
            </a:r>
            <a:r>
              <a:rPr lang="cs-CZ" dirty="0" err="1"/>
              <a:t>Negrelliho</a:t>
            </a:r>
            <a:r>
              <a:rPr lang="cs-CZ" dirty="0"/>
              <a:t> viadukt.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2013-05-16]. Dostupné z: http://cs.wikipedia.org/wiki/Negrelliho_viadukt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0" y="404664"/>
            <a:ext cx="9052434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86117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852056" cy="365125"/>
          </a:xfrm>
        </p:spPr>
        <p:txBody>
          <a:bodyPr/>
          <a:lstStyle/>
          <a:p>
            <a:pPr algn="l"/>
            <a:r>
              <a:rPr lang="cs-CZ" dirty="0" smtClean="0"/>
              <a:t>Karlínský přístav, </a:t>
            </a:r>
            <a:r>
              <a:rPr lang="cs-CZ" dirty="0"/>
              <a:t>Karlínský přístav.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2013-05-16]. Dostupné z: http://cs.wikipedia.org/wiki/Karl%C3%ADnsk%C3%BD_p%C5%99%C3%ADstav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634"/>
            <a:ext cx="8852056" cy="6044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361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smtClean="0"/>
              <a:t>Úseky železnice, které vybudovala firma bratří Kleinů, </a:t>
            </a:r>
            <a:r>
              <a:rPr lang="cs-CZ" dirty="0"/>
              <a:t>Bratři Kleinové.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2013-05-16]. Dostupné z: http://cs.wikipedia.org/wiki/Kleinov%C3%A9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9" y="514420"/>
            <a:ext cx="9126621" cy="5384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756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6048672"/>
          </a:xfrm>
        </p:spPr>
        <p:txBody>
          <a:bodyPr>
            <a:normAutofit fontScale="77500" lnSpcReduction="20000"/>
          </a:bodyPr>
          <a:lstStyle/>
          <a:p>
            <a:r>
              <a:rPr lang="cs-CZ" sz="2000" dirty="0" err="1"/>
              <a:t>Jan_Svatopluk_Presl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2013-05-14].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cs.wikipedia.org/wiki/Jan_Svatopluk_Presl</a:t>
            </a:r>
            <a:endParaRPr lang="cs-CZ" sz="2000" dirty="0" smtClean="0"/>
          </a:p>
          <a:p>
            <a:r>
              <a:rPr lang="cs-CZ" sz="2000" dirty="0" smtClean="0"/>
              <a:t>František </a:t>
            </a:r>
            <a:r>
              <a:rPr lang="cs-CZ" sz="2000" dirty="0"/>
              <a:t>Palacký.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2013-05-14].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cs.wikipedia.org/wiki/Franti%C5%A1ek_Palack%C3%BD</a:t>
            </a:r>
            <a:endParaRPr lang="cs-CZ" sz="2000" dirty="0"/>
          </a:p>
          <a:p>
            <a:r>
              <a:rPr lang="cs-CZ" sz="2000" dirty="0" smtClean="0"/>
              <a:t>Pavel </a:t>
            </a:r>
            <a:r>
              <a:rPr lang="cs-CZ" sz="2000" dirty="0"/>
              <a:t>Josef Šafařík.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2013-05-14]. Dostupné z: </a:t>
            </a:r>
            <a:r>
              <a:rPr lang="cs-CZ" sz="2000" dirty="0">
                <a:hlinkClick r:id="rId4"/>
              </a:rPr>
              <a:t>http://cs.wikipedia.org/wiki/Pavel_Josef_%</a:t>
            </a:r>
            <a:r>
              <a:rPr lang="cs-CZ" sz="2000" dirty="0" smtClean="0">
                <a:hlinkClick r:id="rId4"/>
              </a:rPr>
              <a:t>C5%A0afa%C5%99%C3%ADk</a:t>
            </a:r>
            <a:endParaRPr lang="cs-CZ" sz="2000" dirty="0" smtClean="0"/>
          </a:p>
          <a:p>
            <a:r>
              <a:rPr lang="cs-CZ" sz="2000" dirty="0" err="1"/>
              <a:t>Liebiegův</a:t>
            </a:r>
            <a:r>
              <a:rPr lang="cs-CZ" sz="2000" dirty="0"/>
              <a:t> zámeček.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cs.wikipedia.org/wiki/Liebieg%C5%AFv_z%C3%A1me%C4%8Dek</a:t>
            </a:r>
            <a:endParaRPr lang="cs-CZ" sz="2000" dirty="0" smtClean="0"/>
          </a:p>
          <a:p>
            <a:r>
              <a:rPr lang="cs-CZ" sz="2000" dirty="0" err="1" smtClean="0"/>
              <a:t>Liebiegovo</a:t>
            </a:r>
            <a:r>
              <a:rPr lang="cs-CZ" sz="2000" dirty="0" smtClean="0"/>
              <a:t> </a:t>
            </a:r>
            <a:r>
              <a:rPr lang="cs-CZ" sz="2000" dirty="0"/>
              <a:t>městečko. In: </a:t>
            </a:r>
            <a:r>
              <a:rPr lang="cs-CZ" sz="2000" i="1" dirty="0"/>
              <a:t>Liberec-reichenberg.net</a:t>
            </a:r>
            <a:r>
              <a:rPr lang="cs-CZ" sz="2000" dirty="0"/>
              <a:t> [online]. 2012 [cit. 2013-05-16].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liberec-reichenberg.net/stavby/karta/nazev/48-liebiegovo-mestecko</a:t>
            </a:r>
            <a:endParaRPr lang="cs-CZ" sz="2000" dirty="0"/>
          </a:p>
          <a:p>
            <a:r>
              <a:rPr lang="cs-CZ" sz="2000" dirty="0"/>
              <a:t>Porgesova </a:t>
            </a:r>
            <a:r>
              <a:rPr lang="cs-CZ" sz="2000" dirty="0" err="1"/>
              <a:t>kartounka</a:t>
            </a:r>
            <a:r>
              <a:rPr lang="cs-CZ" sz="2000" dirty="0"/>
              <a:t>. In: </a:t>
            </a:r>
            <a:r>
              <a:rPr lang="cs-CZ" sz="2000" i="1" dirty="0"/>
              <a:t>Smichov.blog.cz</a:t>
            </a:r>
            <a:r>
              <a:rPr lang="cs-CZ" sz="2000" dirty="0"/>
              <a:t> [online]. 2013 [cit. 2013-05-16].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smichov.blog.cz/0608/porgesova-kartounka</a:t>
            </a:r>
            <a:endParaRPr lang="cs-CZ" sz="2000" dirty="0" smtClean="0"/>
          </a:p>
          <a:p>
            <a:r>
              <a:rPr lang="cs-CZ" sz="2000" dirty="0" err="1"/>
              <a:t>Negrelliho</a:t>
            </a:r>
            <a:r>
              <a:rPr lang="cs-CZ" sz="2000" dirty="0"/>
              <a:t> viadukt.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2013-05-16].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cs.wikipedia.org/wiki/Negrelliho_viadukt</a:t>
            </a:r>
            <a:endParaRPr lang="cs-CZ" sz="2000" dirty="0" smtClean="0"/>
          </a:p>
          <a:p>
            <a:r>
              <a:rPr lang="cs-CZ" sz="2000" dirty="0"/>
              <a:t>Karlínský přístav.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2013-05-16]. Dostupné z: </a:t>
            </a:r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cs.wikipedia.org/wiki/Karl%C3%ADnsk%C3%BD_p%C5%99%C3%ADstav</a:t>
            </a:r>
            <a:endParaRPr lang="cs-CZ" sz="2000" dirty="0" smtClean="0"/>
          </a:p>
          <a:p>
            <a:r>
              <a:rPr lang="cs-CZ" sz="1800" dirty="0"/>
              <a:t>Bratři Kleinové.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2013-05-16]. Dostupné z: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cs.wikipedia.org/wiki/Kleinov%C3%A9</a:t>
            </a:r>
            <a:endParaRPr lang="cs-CZ" sz="1800" dirty="0" smtClean="0"/>
          </a:p>
          <a:p>
            <a:r>
              <a:rPr lang="cs-CZ" sz="1800" dirty="0"/>
              <a:t>Koněspřežná dráha České Budějovice - Linec.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2013-05-16]. Dostupné z: </a:t>
            </a:r>
            <a:r>
              <a:rPr lang="cs-CZ" sz="1800" dirty="0">
                <a:hlinkClick r:id="rId11"/>
              </a:rPr>
              <a:t>http://cs.wikipedia.org/wiki/Kon%C4%9Bsp%C5%99e%C5%BEn%C3%A1_dr%C3%A1ha_%C4%8Cesk%C3%A9_Bud%C4%9Bjovice_-_</a:t>
            </a:r>
            <a:r>
              <a:rPr lang="cs-CZ" sz="1800" dirty="0" smtClean="0">
                <a:hlinkClick r:id="rId11"/>
              </a:rPr>
              <a:t>Linec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1323</Words>
  <Application>Microsoft Office PowerPoint</Application>
  <PresentationFormat>Předvádění na obrazovce (4:3)</PresentationFormat>
  <Paragraphs>113</Paragraphs>
  <Slides>18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České země v době národního obrození</vt:lpstr>
      <vt:lpstr>České národní obrození</vt:lpstr>
      <vt:lpstr>Prezentace aplikace PowerPoint</vt:lpstr>
      <vt:lpstr>Prezentace aplikace PowerPoint</vt:lpstr>
      <vt:lpstr>Prezentace aplikace PowerPoint</vt:lpstr>
      <vt:lpstr>Počátky politické činnosti</vt:lpstr>
      <vt:lpstr>Průmyslová revoluce v českých zemích</vt:lpstr>
      <vt:lpstr>Společnost v době předbřeznové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31</cp:revision>
  <dcterms:created xsi:type="dcterms:W3CDTF">2012-12-23T08:55:19Z</dcterms:created>
  <dcterms:modified xsi:type="dcterms:W3CDTF">2013-06-04T14:29:24Z</dcterms:modified>
</cp:coreProperties>
</file>