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1jx7Ma6CQI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7356501"/>
              </p:ext>
            </p:extLst>
          </p:nvPr>
        </p:nvGraphicFramePr>
        <p:xfrm>
          <a:off x="179512" y="1676044"/>
          <a:ext cx="8784976" cy="52654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97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Soňa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Revoluce 1848 v Evropě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36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2.1.20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736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26. 4. 2012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Evropa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57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Revoluční rok 1848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648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 základní údaje o dění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 revolučním roce 1848 ve Francii, německých zemích a Itálii.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648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pro podporu výkladu a jako pomůcka pro domácí přípravu studentů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3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ve výuce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osvědčil, přispěl k větší srozumitelnosti výkladu.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157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90100"/>
            <a:ext cx="18473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sz="1200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Revoluce 1848 v Evropě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Proti režimu Ludvíka Filipa republikáni, bonapartisté i chudina</a:t>
            </a:r>
          </a:p>
          <a:p>
            <a:r>
              <a:rPr lang="cs-CZ" dirty="0" smtClean="0"/>
              <a:t>Opozice pořádá reformní bankety</a:t>
            </a:r>
          </a:p>
          <a:p>
            <a:r>
              <a:rPr lang="cs-CZ" dirty="0" smtClean="0"/>
              <a:t>Únor 1848 – zákaz reformního banketu</a:t>
            </a:r>
          </a:p>
          <a:p>
            <a:r>
              <a:rPr lang="cs-CZ" dirty="0" smtClean="0"/>
              <a:t>Barikády, ozbrojené střety s vojskem</a:t>
            </a:r>
          </a:p>
          <a:p>
            <a:r>
              <a:rPr lang="cs-CZ" dirty="0" smtClean="0"/>
              <a:t>Ludvík Filip abdikoval, exil v Británii</a:t>
            </a:r>
          </a:p>
          <a:p>
            <a:r>
              <a:rPr lang="cs-CZ" dirty="0" smtClean="0"/>
              <a:t>Vyhlášení republiky, prozatímní vláda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Volby na základě všeobecného volebního práva</a:t>
            </a:r>
          </a:p>
          <a:p>
            <a:r>
              <a:rPr lang="cs-CZ" dirty="0" smtClean="0"/>
              <a:t>Zavedení občanských práv svobod</a:t>
            </a:r>
          </a:p>
          <a:p>
            <a:r>
              <a:rPr lang="cs-CZ" dirty="0" smtClean="0"/>
              <a:t>Louis </a:t>
            </a:r>
            <a:r>
              <a:rPr lang="cs-CZ" dirty="0" err="1" smtClean="0"/>
              <a:t>Blanc</a:t>
            </a:r>
            <a:r>
              <a:rPr lang="cs-CZ" dirty="0" smtClean="0"/>
              <a:t> – vytváření národních dílen</a:t>
            </a:r>
          </a:p>
          <a:p>
            <a:pPr lvl="1"/>
            <a:r>
              <a:rPr lang="cs-CZ" dirty="0" smtClean="0"/>
              <a:t>Měly řešit nezaměstnanost</a:t>
            </a:r>
          </a:p>
          <a:p>
            <a:r>
              <a:rPr lang="cs-CZ" dirty="0" smtClean="0"/>
              <a:t>Ve volbách vítězí umírnění</a:t>
            </a:r>
          </a:p>
          <a:p>
            <a:r>
              <a:rPr lang="cs-CZ" dirty="0" smtClean="0"/>
              <a:t>Rušení národních dílen</a:t>
            </a:r>
          </a:p>
          <a:p>
            <a:r>
              <a:rPr lang="cs-CZ" dirty="0" smtClean="0"/>
              <a:t>Červen 1848 ozbrojené povstání dělníků</a:t>
            </a:r>
          </a:p>
          <a:p>
            <a:r>
              <a:rPr lang="cs-CZ" dirty="0" smtClean="0"/>
              <a:t>Potlačeno armádou</a:t>
            </a:r>
          </a:p>
          <a:p>
            <a:r>
              <a:rPr lang="cs-CZ" dirty="0" smtClean="0"/>
              <a:t>Touha po vládě silné ruky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Ústava po vzoru USA</a:t>
            </a:r>
          </a:p>
          <a:p>
            <a:r>
              <a:rPr lang="cs-CZ" dirty="0" smtClean="0"/>
              <a:t>V čele státu prezident – Ludvík Napoleon</a:t>
            </a:r>
          </a:p>
          <a:p>
            <a:r>
              <a:rPr lang="cs-CZ" dirty="0" smtClean="0"/>
              <a:t>Postupně likviduje opozici</a:t>
            </a:r>
          </a:p>
          <a:p>
            <a:r>
              <a:rPr lang="cs-CZ" dirty="0" smtClean="0"/>
              <a:t>Posiluje vlastní moc</a:t>
            </a:r>
          </a:p>
          <a:p>
            <a:r>
              <a:rPr lang="cs-CZ" dirty="0" smtClean="0"/>
              <a:t>Využívá plebiscitů</a:t>
            </a:r>
          </a:p>
          <a:p>
            <a:pPr lvl="1"/>
            <a:r>
              <a:rPr lang="cs-CZ" dirty="0" smtClean="0"/>
              <a:t>Opírá se o konzervativní venkov</a:t>
            </a:r>
          </a:p>
          <a:p>
            <a:pPr lvl="1"/>
            <a:r>
              <a:rPr lang="cs-CZ" dirty="0" smtClean="0"/>
              <a:t>Katolické duchovenstvo</a:t>
            </a:r>
          </a:p>
          <a:p>
            <a:pPr lvl="1"/>
            <a:r>
              <a:rPr lang="cs-CZ" dirty="0" smtClean="0"/>
              <a:t>Bohatší městské vrstvy</a:t>
            </a:r>
          </a:p>
          <a:p>
            <a:r>
              <a:rPr lang="cs-CZ" dirty="0" smtClean="0"/>
              <a:t>Prodloužení funkce na 10 let</a:t>
            </a:r>
          </a:p>
          <a:p>
            <a:r>
              <a:rPr lang="cs-CZ" dirty="0" smtClean="0"/>
              <a:t>Posílení výkonných pravomocí</a:t>
            </a:r>
          </a:p>
          <a:p>
            <a:r>
              <a:rPr lang="cs-CZ" dirty="0" smtClean="0"/>
              <a:t>1852 – druhé císařství, Napoleon III.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788024" y="5013176"/>
            <a:ext cx="4104456" cy="1656184"/>
          </a:xfrm>
        </p:spPr>
        <p:txBody>
          <a:bodyPr/>
          <a:lstStyle/>
          <a:p>
            <a:r>
              <a:rPr lang="cs-CZ" dirty="0"/>
              <a:t>Napoleon III.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2013-06-04]. Dostupné z: http://cs.wikipedia.org/wiki/</a:t>
            </a:r>
            <a:r>
              <a:rPr lang="cs-CZ" dirty="0" err="1"/>
              <a:t>Napoleon_III</a:t>
            </a:r>
            <a:r>
              <a:rPr lang="cs-CZ" dirty="0"/>
              <a:t>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506"/>
            <a:ext cx="4343629" cy="6775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0676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Pokus o sjednocení Německa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Po roce 1815 Německý spolek</a:t>
            </a:r>
          </a:p>
          <a:p>
            <a:r>
              <a:rPr lang="cs-CZ" dirty="0" smtClean="0"/>
              <a:t>Snaha o vytvoření jednotného národního státu</a:t>
            </a:r>
          </a:p>
          <a:p>
            <a:r>
              <a:rPr lang="cs-CZ" dirty="0" smtClean="0"/>
              <a:t>Rakousko a Prusko sjednocení brání</a:t>
            </a:r>
          </a:p>
          <a:p>
            <a:r>
              <a:rPr lang="cs-CZ" dirty="0" smtClean="0"/>
              <a:t>30. léta 19. stol. – německý celní spolek</a:t>
            </a:r>
          </a:p>
          <a:p>
            <a:r>
              <a:rPr lang="cs-CZ" dirty="0" smtClean="0"/>
              <a:t>Pod vlivem událostí v </a:t>
            </a:r>
            <a:r>
              <a:rPr lang="cs-CZ" dirty="0" err="1" smtClean="0"/>
              <a:t>Neapolsku</a:t>
            </a:r>
            <a:r>
              <a:rPr lang="cs-CZ" dirty="0" smtClean="0"/>
              <a:t> a Francii místní panovníci provádějí reformy</a:t>
            </a:r>
          </a:p>
          <a:p>
            <a:pPr lvl="1"/>
            <a:r>
              <a:rPr lang="cs-CZ" dirty="0" smtClean="0"/>
              <a:t>Občanská práva a svobody</a:t>
            </a:r>
          </a:p>
          <a:p>
            <a:pPr lvl="1"/>
            <a:r>
              <a:rPr lang="cs-CZ" dirty="0" smtClean="0"/>
              <a:t>Zrušení cenzury</a:t>
            </a:r>
          </a:p>
          <a:p>
            <a:r>
              <a:rPr lang="cs-CZ" dirty="0" smtClean="0"/>
              <a:t>V Berlíně ozbrojené povstání</a:t>
            </a:r>
          </a:p>
          <a:p>
            <a:pPr lvl="1"/>
            <a:r>
              <a:rPr lang="cs-CZ" dirty="0" smtClean="0"/>
              <a:t>Fridrich Vilém IV. pod tlakem slíbil svolání </a:t>
            </a:r>
            <a:r>
              <a:rPr lang="cs-CZ" dirty="0" err="1" smtClean="0"/>
              <a:t>ustavodárného</a:t>
            </a:r>
            <a:r>
              <a:rPr lang="cs-CZ" dirty="0" smtClean="0"/>
              <a:t> sněmu, který bude jednat o sjednocení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406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>
            <a:normAutofit/>
          </a:bodyPr>
          <a:lstStyle/>
          <a:p>
            <a:r>
              <a:rPr lang="cs-CZ" dirty="0" smtClean="0"/>
              <a:t>Frankfurtský </a:t>
            </a:r>
            <a:r>
              <a:rPr lang="cs-CZ" dirty="0" err="1" smtClean="0"/>
              <a:t>Vorparlament</a:t>
            </a:r>
            <a:endParaRPr lang="cs-CZ" dirty="0" smtClean="0"/>
          </a:p>
          <a:p>
            <a:pPr lvl="1"/>
            <a:r>
              <a:rPr lang="cs-CZ" dirty="0" smtClean="0"/>
              <a:t>Příprava ústavy a řádných voleb</a:t>
            </a:r>
          </a:p>
          <a:p>
            <a:pPr lvl="1"/>
            <a:r>
              <a:rPr lang="cs-CZ" dirty="0" smtClean="0"/>
              <a:t>Češi odmítají účast – Palacký: Dopis do Frankfurtu</a:t>
            </a:r>
          </a:p>
          <a:p>
            <a:r>
              <a:rPr lang="cs-CZ" dirty="0" smtClean="0"/>
              <a:t>Velkoněmci, maloněmci</a:t>
            </a:r>
          </a:p>
          <a:p>
            <a:r>
              <a:rPr lang="cs-CZ" dirty="0" smtClean="0"/>
              <a:t>Vítězí maloněmecká varianta sjednocení</a:t>
            </a:r>
          </a:p>
          <a:p>
            <a:r>
              <a:rPr lang="cs-CZ" dirty="0" smtClean="0"/>
              <a:t>Schválena liberální ústava</a:t>
            </a:r>
          </a:p>
          <a:p>
            <a:r>
              <a:rPr lang="cs-CZ" dirty="0" smtClean="0"/>
              <a:t>Koruna nabídnuta pruskému králi</a:t>
            </a:r>
          </a:p>
          <a:p>
            <a:r>
              <a:rPr lang="cs-CZ" dirty="0" smtClean="0"/>
              <a:t>Fridrich Vilém IV. nabízenou korunu odmítl</a:t>
            </a:r>
          </a:p>
          <a:p>
            <a:r>
              <a:rPr lang="cs-CZ" dirty="0" smtClean="0"/>
              <a:t>Revoluce parlamentní cestou ztroskotala</a:t>
            </a:r>
          </a:p>
          <a:p>
            <a:r>
              <a:rPr lang="cs-CZ" dirty="0" smtClean="0"/>
              <a:t>Nástup reakce, likvidace revolučních hnutí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338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/>
          </a:bodyPr>
          <a:lstStyle/>
          <a:p>
            <a:r>
              <a:rPr lang="cs-CZ" dirty="0" err="1" smtClean="0"/>
              <a:t>Risorgimento</a:t>
            </a:r>
            <a:r>
              <a:rPr lang="cs-CZ" dirty="0" smtClean="0"/>
              <a:t> – národní hnutí</a:t>
            </a:r>
          </a:p>
          <a:p>
            <a:r>
              <a:rPr lang="cs-CZ" dirty="0" smtClean="0"/>
              <a:t>Hnutí Mladá Itálie - </a:t>
            </a:r>
            <a:r>
              <a:rPr lang="cs-CZ" dirty="0"/>
              <a:t>Giuseppe </a:t>
            </a:r>
            <a:r>
              <a:rPr lang="cs-CZ" dirty="0" err="1" smtClean="0"/>
              <a:t>Mazzini</a:t>
            </a:r>
            <a:endParaRPr lang="cs-CZ" dirty="0" smtClean="0"/>
          </a:p>
          <a:p>
            <a:r>
              <a:rPr lang="cs-CZ" dirty="0" smtClean="0"/>
              <a:t>Tajné spiklenecké organizace – karbonáři</a:t>
            </a:r>
            <a:endParaRPr lang="cs-CZ" dirty="0"/>
          </a:p>
          <a:p>
            <a:r>
              <a:rPr lang="cs-CZ" dirty="0" smtClean="0"/>
              <a:t>Vůdčí roli převzala savojská dynastie, </a:t>
            </a:r>
            <a:r>
              <a:rPr lang="cs-CZ" dirty="0" err="1" smtClean="0"/>
              <a:t>Cavour</a:t>
            </a:r>
            <a:endParaRPr lang="cs-CZ" dirty="0" smtClean="0"/>
          </a:p>
          <a:p>
            <a:r>
              <a:rPr lang="cs-CZ" dirty="0" smtClean="0"/>
              <a:t>Boj s Habsburky, Bourbony a papežem</a:t>
            </a:r>
          </a:p>
          <a:p>
            <a:r>
              <a:rPr lang="cs-CZ" dirty="0" smtClean="0"/>
              <a:t>Leden 1848 povstání na Sicílii a v </a:t>
            </a:r>
            <a:r>
              <a:rPr lang="cs-CZ" dirty="0" err="1" smtClean="0"/>
              <a:t>Neapolsku</a:t>
            </a:r>
            <a:endParaRPr lang="cs-CZ" dirty="0" smtClean="0"/>
          </a:p>
          <a:p>
            <a:r>
              <a:rPr lang="cs-CZ" dirty="0" smtClean="0"/>
              <a:t>Protirakouská povstání v Lombardsko-Benátsku</a:t>
            </a:r>
          </a:p>
          <a:p>
            <a:r>
              <a:rPr lang="cs-CZ" dirty="0" smtClean="0"/>
              <a:t>Radecký poráží Karla Alberta u </a:t>
            </a:r>
            <a:r>
              <a:rPr lang="cs-CZ" dirty="0" err="1" smtClean="0"/>
              <a:t>Custozy</a:t>
            </a:r>
            <a:r>
              <a:rPr lang="cs-CZ" dirty="0" smtClean="0"/>
              <a:t> a </a:t>
            </a:r>
            <a:r>
              <a:rPr lang="cs-CZ" dirty="0" err="1" smtClean="0"/>
              <a:t>Novary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740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20072" y="5301208"/>
            <a:ext cx="3816424" cy="988219"/>
          </a:xfrm>
        </p:spPr>
        <p:txBody>
          <a:bodyPr/>
          <a:lstStyle/>
          <a:p>
            <a:r>
              <a:rPr lang="cs-CZ" dirty="0"/>
              <a:t>Jan Radecký z </a:t>
            </a:r>
            <a:r>
              <a:rPr lang="cs-CZ" dirty="0" err="1"/>
              <a:t>Radče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2013-06-04]. Dostupné z: http://cs.wikipedia.org/wiki/Jan_Radeck%C3%BD_z_Rad%C4%8De </a:t>
            </a:r>
          </a:p>
        </p:txBody>
      </p:sp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4464496" cy="6014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59315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Napoleon III.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2013-06-04]. Dostupné z: http://cs.wikipedia.org/wiki/</a:t>
            </a:r>
            <a:r>
              <a:rPr lang="cs-CZ" sz="2000" dirty="0" err="1"/>
              <a:t>Napoleon_III</a:t>
            </a:r>
            <a:r>
              <a:rPr lang="cs-CZ" sz="2000" dirty="0"/>
              <a:t>. </a:t>
            </a:r>
            <a:endParaRPr lang="cs-CZ" sz="2000" dirty="0" smtClean="0"/>
          </a:p>
          <a:p>
            <a:r>
              <a:rPr lang="cs-CZ" sz="2000" dirty="0"/>
              <a:t>HLAVAČKA, Milan. </a:t>
            </a:r>
            <a:r>
              <a:rPr lang="cs-CZ" sz="2000" i="1" dirty="0"/>
              <a:t>Dějepis pro gymnázia a střední školy</a:t>
            </a:r>
            <a:r>
              <a:rPr lang="cs-CZ" sz="2000" dirty="0"/>
              <a:t>. 1. vyd. Praha: SPN - pedagogické nakladatelství, 2001, 175 s. ISBN 80-7235-172-9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DAVIES, Norman. </a:t>
            </a:r>
            <a:r>
              <a:rPr lang="cs-CZ" sz="2000" i="1" dirty="0"/>
              <a:t>Evropa: dějiny jednoho kontinentu</a:t>
            </a:r>
            <a:r>
              <a:rPr lang="cs-CZ" sz="2000" dirty="0"/>
              <a:t>. V českém jazyce 2., </a:t>
            </a:r>
            <a:r>
              <a:rPr lang="cs-CZ" sz="2000" dirty="0" err="1"/>
              <a:t>rev</a:t>
            </a:r>
            <a:r>
              <a:rPr lang="cs-CZ" sz="2000" dirty="0"/>
              <a:t>. vyd. Praha: Prostor, 2005, 1365 s. ISBN 80-726-0138-5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Jan Radecký z </a:t>
            </a:r>
            <a:r>
              <a:rPr lang="cs-CZ" sz="2000" dirty="0" err="1"/>
              <a:t>Radče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2013-06-04]. Dostupné z: http://cs.wikipedia.org/wiki/Jan_Radeck%C3%BD_z_Rad%C4%8De </a:t>
            </a:r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630</Words>
  <Application>Microsoft Office PowerPoint</Application>
  <PresentationFormat>Předvádění na obrazovce (4:3)</PresentationFormat>
  <Paragraphs>98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Revoluce 1848 v Evropě</vt:lpstr>
      <vt:lpstr>Francie</vt:lpstr>
      <vt:lpstr>Prezentace aplikace PowerPoint</vt:lpstr>
      <vt:lpstr>Prezentace aplikace PowerPoint</vt:lpstr>
      <vt:lpstr>Prezentace aplikace PowerPoint</vt:lpstr>
      <vt:lpstr>Pokus o sjednocení Německa</vt:lpstr>
      <vt:lpstr>Prezentace aplikace PowerPoint</vt:lpstr>
      <vt:lpstr>Itálie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14</cp:revision>
  <dcterms:created xsi:type="dcterms:W3CDTF">2012-12-23T08:55:19Z</dcterms:created>
  <dcterms:modified xsi:type="dcterms:W3CDTF">2013-09-14T04:24:17Z</dcterms:modified>
</cp:coreProperties>
</file>