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96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AB8EF27F-91F1-42DD-892F-408CC71F0325}" type="datetimeFigureOut">
              <a:rPr lang="cs-CZ"/>
              <a:pPr/>
              <a:t>5.12.2012</a:t>
            </a:fld>
            <a:endParaRPr lang="cs-CZ"/>
          </a:p>
        </p:txBody>
      </p:sp>
      <p:sp>
        <p:nvSpPr>
          <p:cNvPr id="297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297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97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297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92C014B-41EC-4AE5-9996-B2219497CB94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Bef>
                <a:spcPct val="0"/>
              </a:spcBef>
            </a:pPr>
            <a:endParaRPr lang="cs-CZ"/>
          </a:p>
        </p:txBody>
      </p:sp>
      <p:sp>
        <p:nvSpPr>
          <p:cNvPr id="5124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 anchor="b"/>
          <a:lstStyle/>
          <a:p>
            <a:pPr algn="r">
              <a:defRPr/>
            </a:pPr>
            <a:fld id="{884B276A-6F31-4D62-B67B-7E7DAC2658DD}" type="slidenum">
              <a:rPr lang="cs-CZ" sz="1200">
                <a:latin typeface="+mn-lt"/>
              </a:rPr>
              <a:pPr algn="r">
                <a:defRPr/>
              </a:pPr>
              <a:t>1</a:t>
            </a:fld>
            <a:endParaRPr lang="cs-CZ" sz="1200">
              <a:latin typeface="+mn-lt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7653F06C-A002-4FAE-9762-D29EBA2A86E3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EC2D6F32-81DF-4A9C-BF6E-D2ACA160C7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3F928B-560B-408E-AEDE-C290755EC13B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6D1B6C-1A17-43E3-98C8-214066D9C8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C16F2C8-4F6C-4525-B2E1-9119AA71C33E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1D88A90-2261-48C2-A0E8-B6B1343042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6A22A06-3F4A-4B30-8AEA-BFAF8225AFA5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548063-666A-4B61-AA7A-8E8588CA40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908700E-C6D7-4B12-95A4-BF10056CC5CE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E9BA09A-9D9E-413E-8F48-23075F5270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9D3D6A0-299B-4674-A729-4D50BAE84FCC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59FD586-3D57-468D-B8E5-D85A431350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40B5A5-8BC5-452A-8E1C-F41C288B6882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989132-66D9-439A-8630-101F790C62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5117EBF-A79B-4444-AA19-04883CC3DE7A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F0E6793-750C-453D-B946-FFAC2F16F1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612EB5EE-E9ED-464C-8A35-82F0C42C17C1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ADDE3F52-14EE-4161-8515-87D635A3FC7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132B6-C508-47D3-B4D8-BC8CE7FF32A0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4BB121-D526-4E98-A3CF-94FFEA6E7B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B44C45-6E7F-4B48-8AFF-102182C7D21B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DE0A06-E55B-42AE-A2F9-C67768DB44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7AA637F9-B075-49B3-BF47-381B2B07603F}" type="datetimeFigureOut">
              <a:rPr lang="cs-CZ"/>
              <a:pPr>
                <a:defRPr/>
              </a:pPr>
              <a:t>5.12.2012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>
                <a:solidFill>
                  <a:schemeClr val="tx1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56A2C9FB-2666-4BDD-9FA4-D35123DC72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eaLnBrk="0" fontAlgn="base" hangingPunct="0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eaLnBrk="0" fontAlgn="base" hangingPunct="0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0" fontAlgn="base" hangingPunct="0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office.microsoft.cz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495425" y="9525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258763" y="2133600"/>
            <a:ext cx="8569325" cy="3721100"/>
          </a:xfrm>
          <a:prstGeom prst="rect">
            <a:avLst/>
          </a:prstGeom>
          <a:noFill/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Název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Moderní škola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Registrační číslo projektu: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CZ.1.07/1.4.00/21.2511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Škola: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Základní škola, Česká Lípa, Školní 2520, </a:t>
            </a:r>
            <a:r>
              <a:rPr lang="cs-CZ" sz="2800" dirty="0" err="1">
                <a:latin typeface="Arial Unicode MS" pitchFamily="34" charset="-128"/>
                <a:cs typeface="Arial" charset="0"/>
              </a:rPr>
              <a:t>p.o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.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Číslo klíčové aktivity: 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III/2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Sada: </a:t>
            </a:r>
            <a:r>
              <a:rPr lang="cs-CZ" sz="2800" dirty="0">
                <a:latin typeface="Arial Unicode MS" pitchFamily="34" charset="-128"/>
                <a:cs typeface="Arial" charset="0"/>
              </a:rPr>
              <a:t>  </a:t>
            </a:r>
            <a:r>
              <a:rPr lang="cs-CZ" sz="2800" dirty="0" smtClean="0">
                <a:latin typeface="Arial Unicode MS" pitchFamily="34" charset="-128"/>
                <a:cs typeface="Arial" charset="0"/>
              </a:rPr>
              <a:t>VY_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32</a:t>
            </a:r>
            <a:r>
              <a:rPr lang="cs-CZ" sz="2800" dirty="0" smtClean="0">
                <a:latin typeface="Arial Unicode MS" pitchFamily="34" charset="-128"/>
                <a:cs typeface="Arial" charset="0"/>
              </a:rPr>
              <a:t>_INOVACE_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OVVP</a:t>
            </a:r>
            <a:r>
              <a:rPr lang="cs-CZ" sz="28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/</a:t>
            </a:r>
            <a:r>
              <a:rPr lang="cs-CZ" sz="2800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endParaRPr lang="cs-CZ" sz="2800" dirty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Druh učebního materiálu: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prezentace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Cílová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</a:t>
            </a:r>
            <a:r>
              <a:rPr lang="cs-CZ" sz="2800" dirty="0">
                <a:solidFill>
                  <a:srgbClr val="FF0000"/>
                </a:solidFill>
                <a:latin typeface="Arial" charset="0"/>
                <a:cs typeface="Arial" charset="0"/>
              </a:rPr>
              <a:t>2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. stupně základní školy</a:t>
            </a:r>
          </a:p>
          <a:p>
            <a:r>
              <a:rPr lang="cs-CZ" sz="2800" u="sng" dirty="0">
                <a:latin typeface="Arial Unicode MS" pitchFamily="34" charset="-128"/>
                <a:cs typeface="Arial" charset="0"/>
              </a:rPr>
              <a:t>Typická věková skupina:</a:t>
            </a:r>
            <a:r>
              <a:rPr lang="cs-CZ" sz="28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12 až 15</a:t>
            </a:r>
          </a:p>
          <a:p>
            <a:endParaRPr lang="cs-CZ" sz="1400" dirty="0">
              <a:latin typeface="Arial Unicode MS" pitchFamily="34" charset="-128"/>
              <a:cs typeface="Arial" charset="0"/>
            </a:endParaRPr>
          </a:p>
        </p:txBody>
      </p:sp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850" y="1412875"/>
            <a:ext cx="8351838" cy="440120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  <p:style>
          <a:lnRef idx="0">
            <a:scrgbClr r="0" g="0" b="0"/>
          </a:lnRef>
          <a:fillRef idx="1003">
            <a:schemeClr val="lt1"/>
          </a:fillRef>
          <a:effectRef idx="0">
            <a:scrgbClr r="0" g="0" b="0"/>
          </a:effectRef>
          <a:fontRef idx="major"/>
        </p:style>
        <p:txBody>
          <a:bodyPr>
            <a:spAutoFit/>
          </a:bodyPr>
          <a:lstStyle/>
          <a:p>
            <a:r>
              <a:rPr lang="cs-CZ" sz="2000" u="sng" dirty="0">
                <a:latin typeface="Arial Unicode MS" pitchFamily="34" charset="-128"/>
                <a:cs typeface="Arial" charset="0"/>
              </a:rPr>
              <a:t>Předmět:</a:t>
            </a:r>
            <a:r>
              <a:rPr lang="cs-CZ" sz="20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občanská výchova</a:t>
            </a:r>
          </a:p>
          <a:p>
            <a:r>
              <a:rPr lang="cs-CZ" sz="2000" u="sng" dirty="0">
                <a:latin typeface="Arial Unicode MS" pitchFamily="34" charset="-128"/>
                <a:cs typeface="Arial" charset="0"/>
              </a:rPr>
              <a:t>Ročník:</a:t>
            </a:r>
            <a:r>
              <a:rPr lang="cs-CZ" sz="20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žáci 2. stupně</a:t>
            </a:r>
          </a:p>
          <a:p>
            <a:pPr algn="just"/>
            <a:r>
              <a:rPr lang="cs-CZ" sz="2000" u="sng" dirty="0">
                <a:latin typeface="Arial Unicode MS" pitchFamily="34" charset="-128"/>
                <a:cs typeface="Arial" charset="0"/>
              </a:rPr>
              <a:t>Anotace:</a:t>
            </a:r>
            <a:r>
              <a:rPr lang="cs-CZ" sz="20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Tento učební materiál doplňuje učivo</a:t>
            </a:r>
            <a:r>
              <a:rPr lang="cs-CZ" sz="2000" dirty="0">
                <a:solidFill>
                  <a:srgbClr val="FF0000"/>
                </a:solidFill>
                <a:latin typeface="Arial" charset="0"/>
                <a:cs typeface="Arial" charset="0"/>
              </a:rPr>
              <a:t> o obchodních společnostech</a:t>
            </a:r>
            <a:r>
              <a:rPr lang="cs-CZ" sz="20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, přehledně seznamuje s danou tématikou. Žáci pracují na samostatných PC stanicích v učebně dle pokynů, vybraní žáci pracují s dotykovou tabulí.</a:t>
            </a:r>
          </a:p>
          <a:p>
            <a:r>
              <a:rPr lang="cs-CZ" sz="2000" u="sng" dirty="0">
                <a:latin typeface="Arial Unicode MS" pitchFamily="34" charset="-128"/>
                <a:cs typeface="Arial" charset="0"/>
              </a:rPr>
              <a:t>Klíčová slova:</a:t>
            </a:r>
            <a:r>
              <a:rPr lang="cs-CZ" sz="20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</a:t>
            </a:r>
            <a:r>
              <a:rPr lang="cs-CZ" sz="2000" dirty="0">
                <a:solidFill>
                  <a:srgbClr val="FF0000"/>
                </a:solidFill>
                <a:latin typeface="Arial" charset="0"/>
                <a:cs typeface="Arial" charset="0"/>
              </a:rPr>
              <a:t>obchodní společnosti </a:t>
            </a:r>
          </a:p>
          <a:p>
            <a:r>
              <a:rPr lang="cs-CZ" sz="2000" u="sng" dirty="0">
                <a:latin typeface="Arial Unicode MS" pitchFamily="34" charset="-128"/>
                <a:cs typeface="Arial" charset="0"/>
              </a:rPr>
              <a:t>Speciální vzdělávací potřeby:</a:t>
            </a:r>
            <a:r>
              <a:rPr lang="cs-CZ" sz="20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žádné</a:t>
            </a:r>
          </a:p>
          <a:p>
            <a:r>
              <a:rPr lang="cs-CZ" sz="2000" u="sng" dirty="0">
                <a:latin typeface="Arial Unicode MS" pitchFamily="34" charset="-128"/>
                <a:cs typeface="Arial" charset="0"/>
              </a:rPr>
              <a:t>Datum:</a:t>
            </a:r>
            <a:r>
              <a:rPr lang="cs-CZ" sz="2000" dirty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  </a:t>
            </a:r>
            <a:r>
              <a:rPr lang="cs-CZ" sz="200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srpen </a:t>
            </a:r>
            <a:r>
              <a:rPr lang="cs-CZ" sz="2000" smtClean="0">
                <a:solidFill>
                  <a:srgbClr val="FF0000"/>
                </a:solidFill>
                <a:latin typeface="Arial Unicode MS" pitchFamily="34" charset="-128"/>
                <a:cs typeface="Arial" charset="0"/>
              </a:rPr>
              <a:t>2011</a:t>
            </a:r>
          </a:p>
          <a:p>
            <a:r>
              <a:rPr lang="cs-CZ" sz="2000" u="sng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Autor</a:t>
            </a:r>
            <a:r>
              <a:rPr lang="cs-CZ" sz="20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:</a:t>
            </a:r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PaedDr. Vratislava Pluhařová </a:t>
            </a:r>
          </a:p>
          <a:p>
            <a:r>
              <a:rPr lang="cs-CZ" sz="20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Zdroje: </a:t>
            </a:r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Autorem materiálu a všech jeho částí, není-li uvedeno jinak, je PaedDr. Vratislava Pluhařová. </a:t>
            </a:r>
          </a:p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Klipart </a:t>
            </a:r>
            <a:r>
              <a:rPr lang="cs-CZ" sz="2000" u="sng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2"/>
              </a:rPr>
              <a:t>www.office.</a:t>
            </a:r>
            <a:r>
              <a:rPr lang="cs-CZ" sz="2000" u="sng" dirty="0" err="1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  <a:hlinkClick r:id="rId2"/>
              </a:rPr>
              <a:t>microsoft.cz</a:t>
            </a:r>
            <a:endParaRPr lang="cs-CZ" sz="2000" dirty="0" smtClean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  <a:p>
            <a:r>
              <a:rPr lang="cs-CZ" sz="2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 </a:t>
            </a:r>
            <a:endParaRPr lang="cs-CZ" sz="2000" dirty="0">
              <a:latin typeface="Arial Unicode MS" pitchFamily="34" charset="-128"/>
              <a:cs typeface="Arial" charset="0"/>
            </a:endParaRPr>
          </a:p>
        </p:txBody>
      </p:sp>
      <p:pic>
        <p:nvPicPr>
          <p:cNvPr id="31747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14475" y="0"/>
            <a:ext cx="6096000" cy="1495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Obchodní společnosti</a:t>
            </a:r>
            <a:endParaRPr lang="cs-CZ" dirty="0"/>
          </a:p>
        </p:txBody>
      </p:sp>
      <p:sp>
        <p:nvSpPr>
          <p:cNvPr id="13314" name="Podnadpis 2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 eaLnBrk="1" hangingPunct="1"/>
            <a:r>
              <a:rPr lang="cs-CZ" smtClean="0"/>
              <a:t>Družstvo</a:t>
            </a:r>
          </a:p>
          <a:p>
            <a:pPr marR="0" eaLnBrk="1" hangingPunct="1"/>
            <a:r>
              <a:rPr lang="cs-CZ" smtClean="0"/>
              <a:t>Státní podnik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 právnická osoba </a:t>
            </a:r>
          </a:p>
          <a:p>
            <a:pPr eaLnBrk="1" hangingPunct="1"/>
            <a:r>
              <a:rPr lang="cs-CZ" smtClean="0"/>
              <a:t>Řídí se obchodním zákoníkem</a:t>
            </a:r>
          </a:p>
          <a:p>
            <a:pPr eaLnBrk="1" hangingPunct="1"/>
            <a:r>
              <a:rPr lang="cs-CZ" smtClean="0"/>
              <a:t>Je zapsaná v obchodním rejstříku, doklad      o vzniku – výpis z obchodního rejstříku (veřejně přístupný seznam – základní informace, kdo má právo jednat, jmění, sídlo firmy …)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Obchodní společnost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Zkratka v.o.s.</a:t>
            </a:r>
          </a:p>
          <a:p>
            <a:pPr eaLnBrk="1" hangingPunct="1"/>
            <a:r>
              <a:rPr lang="cs-CZ" smtClean="0"/>
              <a:t>Právnická osoba</a:t>
            </a:r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>
                <a:latin typeface="Arial" charset="0"/>
              </a:rPr>
              <a:t>Písemná smlouva (not. Ověřená)</a:t>
            </a:r>
          </a:p>
          <a:p>
            <a:pPr eaLnBrk="1" hangingPunct="1"/>
            <a:r>
              <a:rPr lang="cs-CZ" smtClean="0">
                <a:latin typeface="Arial" charset="0"/>
              </a:rPr>
              <a:t>Zakládají minimálně 2 osoby</a:t>
            </a:r>
          </a:p>
          <a:p>
            <a:pPr eaLnBrk="1" hangingPunct="1"/>
            <a:r>
              <a:rPr lang="cs-CZ" smtClean="0">
                <a:latin typeface="Arial" charset="0"/>
              </a:rPr>
              <a:t>Každý majitel ručí svým celým majetkem</a:t>
            </a:r>
          </a:p>
          <a:p>
            <a:pPr eaLnBrk="1" hangingPunct="1"/>
            <a:r>
              <a:rPr lang="cs-CZ" smtClean="0">
                <a:latin typeface="Arial" charset="0"/>
              </a:rPr>
              <a:t>Nevýhoda! Majitelé mohou přijít o celý svůj majetek</a:t>
            </a:r>
          </a:p>
          <a:p>
            <a:pPr eaLnBrk="1" hangingPunct="1"/>
            <a:r>
              <a:rPr lang="cs-CZ" smtClean="0">
                <a:latin typeface="Arial" charset="0"/>
              </a:rPr>
              <a:t>Dohodnout dělení zisku</a:t>
            </a:r>
          </a:p>
          <a:p>
            <a:pPr eaLnBrk="1" hangingPunct="1"/>
            <a:r>
              <a:rPr lang="cs-CZ" smtClean="0">
                <a:latin typeface="Arial" charset="0"/>
              </a:rPr>
              <a:t>Při zrušení společnosti dohodnout dělení majetku </a:t>
            </a:r>
          </a:p>
          <a:p>
            <a:pPr eaLnBrk="1" hangingPunct="1"/>
            <a:endParaRPr lang="cs-CZ" smtClean="0"/>
          </a:p>
          <a:p>
            <a:pPr eaLnBrk="1" hangingPunct="1"/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Veřejná obchodní společnost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Zkratka k.s.</a:t>
            </a:r>
          </a:p>
          <a:p>
            <a:pPr eaLnBrk="1" hangingPunct="1"/>
            <a:r>
              <a:rPr lang="cs-CZ" smtClean="0"/>
              <a:t>Právnická osoba</a:t>
            </a:r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>
                <a:latin typeface="Arial" charset="0"/>
              </a:rPr>
              <a:t>Společná smlouva (min. 2 zakladatelé), úředně ověřené podpisy, stanoví se, jaká práva, jak dělit zisk (obvyklé v poměru vkladu)</a:t>
            </a:r>
          </a:p>
          <a:p>
            <a:pPr eaLnBrk="1" hangingPunct="1"/>
            <a:r>
              <a:rPr lang="cs-CZ" smtClean="0">
                <a:latin typeface="Arial" charset="0"/>
              </a:rPr>
              <a:t>Komandisté - 5 000,-Kč, ručí do výše závazku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>
                <a:latin typeface="Arial" charset="0"/>
              </a:rPr>
              <a:t>                       - může jen kontrolovat hospodaření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>
                <a:latin typeface="Arial" charset="0"/>
              </a:rPr>
              <a:t>                       - smrtí se společnost neruší</a:t>
            </a:r>
          </a:p>
          <a:p>
            <a:pPr eaLnBrk="1" hangingPunct="1"/>
            <a:r>
              <a:rPr lang="cs-CZ" smtClean="0">
                <a:latin typeface="Arial" charset="0"/>
              </a:rPr>
              <a:t>Komplementáři - ručí svým celým majetkem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>
                <a:latin typeface="Arial" charset="0"/>
              </a:rPr>
              <a:t>                            - vedou společnost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>
                <a:latin typeface="Arial" charset="0"/>
              </a:rPr>
              <a:t>                            - smrtí se společnost ruší      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>
                <a:latin typeface="Arial" charset="0"/>
              </a:rPr>
              <a:t>            </a:t>
            </a:r>
          </a:p>
          <a:p>
            <a:pPr eaLnBrk="1" hangingPunct="1"/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Komanditní společnost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Zkratka s.r.o.</a:t>
            </a:r>
            <a:r>
              <a:rPr lang="cs-CZ" smtClean="0">
                <a:latin typeface="Arial" charset="0"/>
              </a:rPr>
              <a:t>              </a:t>
            </a:r>
            <a:r>
              <a:rPr lang="cs-CZ" smtClean="0"/>
              <a:t>Právnická osoba</a:t>
            </a:r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>
                <a:latin typeface="Arial" charset="0"/>
              </a:rPr>
              <a:t>1 – 50 společníků</a:t>
            </a:r>
          </a:p>
          <a:p>
            <a:pPr eaLnBrk="1" hangingPunct="1"/>
            <a:r>
              <a:rPr lang="cs-CZ" smtClean="0">
                <a:latin typeface="Arial" charset="0"/>
              </a:rPr>
              <a:t>Společenská smlouva (notářsky ověřená)</a:t>
            </a:r>
          </a:p>
          <a:p>
            <a:pPr eaLnBrk="1" hangingPunct="1"/>
            <a:r>
              <a:rPr lang="cs-CZ" smtClean="0">
                <a:latin typeface="Arial" charset="0"/>
              </a:rPr>
              <a:t>Kapitál minimálně 200.000,-Kč</a:t>
            </a:r>
          </a:p>
          <a:p>
            <a:pPr eaLnBrk="1" hangingPunct="1"/>
            <a:r>
              <a:rPr lang="cs-CZ" smtClean="0">
                <a:latin typeface="Arial" charset="0"/>
              </a:rPr>
              <a:t>Společník – minimálně 20.000,-Kč, nepeněžitý vklad – auta, nemovitosti,akcie… (not. odhad)</a:t>
            </a:r>
          </a:p>
          <a:p>
            <a:pPr eaLnBrk="1" hangingPunct="1"/>
            <a:r>
              <a:rPr lang="cs-CZ" smtClean="0">
                <a:latin typeface="Arial" charset="0"/>
              </a:rPr>
              <a:t>Valná hromada – 1x ročně,schvaluje rozdělení zisku, účetní uzávěrku, dodatky, stanovy</a:t>
            </a:r>
          </a:p>
          <a:p>
            <a:pPr eaLnBrk="1" hangingPunct="1"/>
            <a:r>
              <a:rPr lang="cs-CZ" smtClean="0">
                <a:latin typeface="Arial" charset="0"/>
              </a:rPr>
              <a:t>Statutární orgán – 1 – několik jednatelů (vedení)</a:t>
            </a:r>
          </a:p>
          <a:p>
            <a:pPr eaLnBrk="1" hangingPunct="1"/>
            <a:r>
              <a:rPr lang="cs-CZ" smtClean="0">
                <a:latin typeface="Arial" charset="0"/>
              </a:rPr>
              <a:t>Možno mít i dozorčí radu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Společnost s ručením omezeným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Zkratka a.s.</a:t>
            </a:r>
            <a:r>
              <a:rPr lang="cs-CZ" smtClean="0">
                <a:latin typeface="Arial" charset="0"/>
              </a:rPr>
              <a:t>   </a:t>
            </a:r>
            <a:r>
              <a:rPr lang="cs-CZ" smtClean="0"/>
              <a:t>Právnická osoba</a:t>
            </a:r>
            <a:endParaRPr lang="cs-CZ" smtClean="0">
              <a:latin typeface="Arial" charset="0"/>
            </a:endParaRPr>
          </a:p>
          <a:p>
            <a:pPr eaLnBrk="1" hangingPunct="1"/>
            <a:r>
              <a:rPr lang="cs-CZ" smtClean="0">
                <a:latin typeface="Arial" charset="0"/>
              </a:rPr>
              <a:t>Základní kapitál 2 000 000,- Kč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>
                <a:latin typeface="Arial" charset="0"/>
              </a:rPr>
              <a:t>   (veřejná nabídka akcií 20 milionů)</a:t>
            </a:r>
          </a:p>
          <a:p>
            <a:pPr eaLnBrk="1" hangingPunct="1"/>
            <a:r>
              <a:rPr lang="cs-CZ" smtClean="0">
                <a:latin typeface="Arial" charset="0"/>
              </a:rPr>
              <a:t>AKCIONÁŘI – majitelé akcií, mají právo na dividendy a hlas na VALNÉ HROMADĚ, volí:</a:t>
            </a:r>
          </a:p>
          <a:p>
            <a:pPr eaLnBrk="1" hangingPunct="1"/>
            <a:r>
              <a:rPr lang="cs-CZ" smtClean="0">
                <a:latin typeface="Arial" charset="0"/>
              </a:rPr>
              <a:t>PŘEDSTAVENSTVO (rozhoduje, řídí a vede účetnictví, má 3 – 5 členů)</a:t>
            </a:r>
          </a:p>
          <a:p>
            <a:pPr eaLnBrk="1" hangingPunct="1"/>
            <a:r>
              <a:rPr lang="cs-CZ" smtClean="0">
                <a:latin typeface="Arial" charset="0"/>
              </a:rPr>
              <a:t>DOZORČÍ RADU (dohlíží, kontroluje účetnictví, nejméně 3 členy – více dělitelné 3, volena nejvýše na 5 let, spol. nad 50 zaměstnanců volí 1/3)</a:t>
            </a:r>
          </a:p>
          <a:p>
            <a:pPr eaLnBrk="1" hangingPunct="1"/>
            <a:endParaRPr lang="cs-CZ" smtClean="0">
              <a:latin typeface="Arial" charset="0"/>
            </a:endParaRPr>
          </a:p>
          <a:p>
            <a:pPr eaLnBrk="1" hangingPunct="1"/>
            <a:endParaRPr lang="cs-CZ" smtClean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Akciová společnost</a:t>
            </a:r>
            <a:endParaRPr lang="cs-CZ" dirty="0"/>
          </a:p>
        </p:txBody>
      </p:sp>
      <p:pic>
        <p:nvPicPr>
          <p:cNvPr id="18435" name="Picture 4" descr="MP900185096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488" y="260350"/>
            <a:ext cx="1622425" cy="2405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Právnická osoba</a:t>
            </a:r>
          </a:p>
          <a:p>
            <a:pPr eaLnBrk="1" hangingPunct="1"/>
            <a:r>
              <a:rPr lang="cs-CZ" smtClean="0"/>
              <a:t>Založeno za účelem podnikání nebo sociálních potřeb členů </a:t>
            </a:r>
          </a:p>
          <a:p>
            <a:pPr eaLnBrk="1" hangingPunct="1"/>
            <a:r>
              <a:rPr lang="cs-CZ" smtClean="0"/>
              <a:t>Nejrozšířenější družstva: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      bytová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      výrobní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      zemědělská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Družstvo</a:t>
            </a:r>
            <a:endParaRPr lang="cs-CZ" dirty="0"/>
          </a:p>
        </p:txBody>
      </p:sp>
      <p:pic>
        <p:nvPicPr>
          <p:cNvPr id="19459" name="Picture 4" descr="j023331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063" y="3284538"/>
            <a:ext cx="2381250" cy="2425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Právnická osoba</a:t>
            </a:r>
          </a:p>
          <a:p>
            <a:pPr eaLnBrk="1" hangingPunct="1"/>
            <a:r>
              <a:rPr lang="cs-CZ" smtClean="0"/>
              <a:t>Zřizuje, řídí, částečně financuje stát</a:t>
            </a:r>
          </a:p>
          <a:p>
            <a:pPr eaLnBrk="1" hangingPunct="1"/>
            <a:r>
              <a:rPr lang="cs-CZ" smtClean="0"/>
              <a:t>Ve jméně musí být uvedeno, že jde o státní podnik 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   České dráhy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   Český rozhlas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   Česká národní banka</a:t>
            </a:r>
          </a:p>
          <a:p>
            <a:pPr eaLnBrk="1" hangingPunct="1">
              <a:buFont typeface="Wingdings 3" pitchFamily="18" charset="2"/>
              <a:buNone/>
            </a:pPr>
            <a:r>
              <a:rPr lang="cs-CZ" smtClean="0"/>
              <a:t>   Česká tel</a:t>
            </a:r>
            <a:r>
              <a:rPr lang="cs-CZ" smtClean="0">
                <a:latin typeface="Arial" charset="0"/>
              </a:rPr>
              <a:t>e</a:t>
            </a:r>
            <a:r>
              <a:rPr lang="cs-CZ" smtClean="0"/>
              <a:t>vize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Státní podnik</a:t>
            </a:r>
            <a:endParaRPr lang="cs-CZ" dirty="0"/>
          </a:p>
        </p:txBody>
      </p:sp>
      <p:pic>
        <p:nvPicPr>
          <p:cNvPr id="20483" name="Picture 5" descr="MC900281340[1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148263" y="3141663"/>
            <a:ext cx="3241675" cy="2789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echnický">
    <a:dk1>
      <a:sysClr val="windowText" lastClr="000000"/>
    </a:dk1>
    <a:lt1>
      <a:sysClr val="window" lastClr="FFFFFF"/>
    </a:lt1>
    <a:dk2>
      <a:srgbClr val="3B3B3B"/>
    </a:dk2>
    <a:lt2>
      <a:srgbClr val="D4D2D0"/>
    </a:lt2>
    <a:accent1>
      <a:srgbClr val="6EA0B0"/>
    </a:accent1>
    <a:accent2>
      <a:srgbClr val="CCAF0A"/>
    </a:accent2>
    <a:accent3>
      <a:srgbClr val="8D89A4"/>
    </a:accent3>
    <a:accent4>
      <a:srgbClr val="748560"/>
    </a:accent4>
    <a:accent5>
      <a:srgbClr val="9E9273"/>
    </a:accent5>
    <a:accent6>
      <a:srgbClr val="7E848D"/>
    </a:accent6>
    <a:hlink>
      <a:srgbClr val="00C8C3"/>
    </a:hlink>
    <a:folHlink>
      <a:srgbClr val="A116E0"/>
    </a:folHlink>
  </a:clrScheme>
</a:themeOverride>
</file>

<file path=ppt/theme/themeOverride2.xml><?xml version="1.0" encoding="utf-8"?>
<a:themeOverride xmlns:a="http://schemas.openxmlformats.org/drawingml/2006/main">
  <a:clrScheme name="Technický">
    <a:dk1>
      <a:sysClr val="windowText" lastClr="000000"/>
    </a:dk1>
    <a:lt1>
      <a:sysClr val="window" lastClr="FFFFFF"/>
    </a:lt1>
    <a:dk2>
      <a:srgbClr val="3B3B3B"/>
    </a:dk2>
    <a:lt2>
      <a:srgbClr val="D4D2D0"/>
    </a:lt2>
    <a:accent1>
      <a:srgbClr val="6EA0B0"/>
    </a:accent1>
    <a:accent2>
      <a:srgbClr val="CCAF0A"/>
    </a:accent2>
    <a:accent3>
      <a:srgbClr val="8D89A4"/>
    </a:accent3>
    <a:accent4>
      <a:srgbClr val="748560"/>
    </a:accent4>
    <a:accent5>
      <a:srgbClr val="9E9273"/>
    </a:accent5>
    <a:accent6>
      <a:srgbClr val="7E848D"/>
    </a:accent6>
    <a:hlink>
      <a:srgbClr val="00C8C3"/>
    </a:hlink>
    <a:folHlink>
      <a:srgbClr val="A116E0"/>
    </a:folHlink>
  </a:clrScheme>
</a:themeOverride>
</file>

<file path=ppt/theme/themeOverride3.xml><?xml version="1.0" encoding="utf-8"?>
<a:themeOverride xmlns:a="http://schemas.openxmlformats.org/drawingml/2006/main">
  <a:clrScheme name="Technický">
    <a:dk1>
      <a:sysClr val="windowText" lastClr="000000"/>
    </a:dk1>
    <a:lt1>
      <a:sysClr val="window" lastClr="FFFFFF"/>
    </a:lt1>
    <a:dk2>
      <a:srgbClr val="3B3B3B"/>
    </a:dk2>
    <a:lt2>
      <a:srgbClr val="D4D2D0"/>
    </a:lt2>
    <a:accent1>
      <a:srgbClr val="6EA0B0"/>
    </a:accent1>
    <a:accent2>
      <a:srgbClr val="CCAF0A"/>
    </a:accent2>
    <a:accent3>
      <a:srgbClr val="8D89A4"/>
    </a:accent3>
    <a:accent4>
      <a:srgbClr val="748560"/>
    </a:accent4>
    <a:accent5>
      <a:srgbClr val="9E9273"/>
    </a:accent5>
    <a:accent6>
      <a:srgbClr val="7E848D"/>
    </a:accent6>
    <a:hlink>
      <a:srgbClr val="00C8C3"/>
    </a:hlink>
    <a:folHlink>
      <a:srgbClr val="A116E0"/>
    </a:folHlink>
  </a:clrScheme>
</a:themeOverride>
</file>

<file path=ppt/theme/themeOverride4.xml><?xml version="1.0" encoding="utf-8"?>
<a:themeOverride xmlns:a="http://schemas.openxmlformats.org/drawingml/2006/main">
  <a:clrScheme name="Technický">
    <a:dk1>
      <a:sysClr val="windowText" lastClr="000000"/>
    </a:dk1>
    <a:lt1>
      <a:sysClr val="window" lastClr="FFFFFF"/>
    </a:lt1>
    <a:dk2>
      <a:srgbClr val="3B3B3B"/>
    </a:dk2>
    <a:lt2>
      <a:srgbClr val="D4D2D0"/>
    </a:lt2>
    <a:accent1>
      <a:srgbClr val="6EA0B0"/>
    </a:accent1>
    <a:accent2>
      <a:srgbClr val="CCAF0A"/>
    </a:accent2>
    <a:accent3>
      <a:srgbClr val="8D89A4"/>
    </a:accent3>
    <a:accent4>
      <a:srgbClr val="748560"/>
    </a:accent4>
    <a:accent5>
      <a:srgbClr val="9E9273"/>
    </a:accent5>
    <a:accent6>
      <a:srgbClr val="7E848D"/>
    </a:accent6>
    <a:hlink>
      <a:srgbClr val="00C8C3"/>
    </a:hlink>
    <a:folHlink>
      <a:srgbClr val="A116E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126</TotalTime>
  <Words>513</Words>
  <Application>Microsoft Office PowerPoint</Application>
  <PresentationFormat>Předvádění na obrazovce (4:3)</PresentationFormat>
  <Paragraphs>77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Snímek 2</vt:lpstr>
      <vt:lpstr>Obchodní společnosti</vt:lpstr>
      <vt:lpstr>Obchodní společnost</vt:lpstr>
      <vt:lpstr>Veřejná obchodní společnost</vt:lpstr>
      <vt:lpstr>Komanditní společnost</vt:lpstr>
      <vt:lpstr>Společnost s ručením omezeným</vt:lpstr>
      <vt:lpstr>Akciová společnost</vt:lpstr>
      <vt:lpstr>Družstvo</vt:lpstr>
      <vt:lpstr>Státní podnik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společnosti</dc:title>
  <cp:lastModifiedBy>Kamča</cp:lastModifiedBy>
  <cp:revision>8</cp:revision>
  <dcterms:modified xsi:type="dcterms:W3CDTF">2012-12-05T18:16:24Z</dcterms:modified>
</cp:coreProperties>
</file>