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0" r:id="rId2"/>
    <p:sldId id="261" r:id="rId3"/>
    <p:sldId id="257" r:id="rId4"/>
    <p:sldId id="256" r:id="rId5"/>
    <p:sldId id="258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D7258CF7-013B-4510-9F33-F49A7B52D30B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Lucida Sans Unicode" pitchFamily="34" charset="0"/>
              </a:defRPr>
            </a:lvl1pPr>
          </a:lstStyle>
          <a:p>
            <a:pPr>
              <a:defRPr/>
            </a:pPr>
            <a:fld id="{1036285B-1B63-44EF-8E0E-3EDB57D831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12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9D052D58-8E1A-4FDF-A286-F5B24F240F5A}" type="slidenum">
              <a:rPr lang="cs-CZ" sz="1200">
                <a:latin typeface="+mn-lt"/>
              </a:rPr>
              <a:pPr algn="r">
                <a:defRPr/>
              </a:pPr>
              <a:t>1</a:t>
            </a:fld>
            <a:endParaRPr lang="cs-CZ" sz="1200"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CC8C4A6-388F-48DE-BE3B-B5DC9BF0AEFD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67FB80D-594F-4426-BED5-998868F2E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5F84-FB7D-464F-951A-41B6BC570C91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19EFC-9059-4121-BB51-304B7DC035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F75421-A2F0-4270-9E5D-91E007FCDE04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E5F16B-B1F4-4B43-9F48-968DA08F71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D49CE0A-EEAF-4106-BA88-0E44D5C08F9B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28D4ACE-33A6-4762-AEC5-B5CA81E8B5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86BA32-2CCF-499C-8DA2-014E075BF907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811B483-8C08-4B92-94AD-44C006E9F9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85AA87-D815-4338-8879-600802C8D573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62C47C-6D1E-4932-BE70-F1514F6127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FA5F6-2F0B-49F3-A35C-2D3D7E65FC37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A4888-8411-4E1C-A1EF-B3AAF5B33E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9CC224-EDD4-4CEF-9386-8A453122C825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75A49D-C031-4EA0-A57D-5CD0949ABA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4AC8A71-FC59-47B9-89D0-3B3FAC298CE9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0FC90F0-234B-4830-B647-47CAB98250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2947F-A603-4ACE-B7CB-6669B43CF1C0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70C3-920B-4044-8869-34380F1236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58BFB-0E50-48AF-8CFF-D9657D90C718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536D1-1C45-43CC-A622-2E5B66C6B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88D89DF7-E4B2-4DBD-A670-A35FC4F27026}" type="datetimeFigureOut">
              <a:rPr lang="cs-CZ"/>
              <a:pPr>
                <a:defRPr/>
              </a:pPr>
              <a:t>27.11.2013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151DD39-BDBC-4D06-98DB-8F2EF474B7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z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b.cz/" TargetMode="External"/><Relationship Id="rId2" Type="http://schemas.openxmlformats.org/officeDocument/2006/relationships/hyperlink" Target="http://www.pr&#225;c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8763" y="2133600"/>
            <a:ext cx="8569325" cy="3721100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Název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Moderní škola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Registrační číslo projektu: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CZ.1.07/1.4.00/21.2511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Škola: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Základní škola, Česká Lípa, Školní 2520, </a:t>
            </a:r>
            <a:r>
              <a:rPr lang="cs-CZ" sz="2800" dirty="0" err="1">
                <a:latin typeface="Arial Unicode MS" pitchFamily="34" charset="-128"/>
                <a:cs typeface="Arial" charset="0"/>
              </a:rPr>
              <a:t>p.o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.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III/2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Sada: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  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VY_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32</a:t>
            </a:r>
            <a:r>
              <a:rPr lang="cs-CZ" sz="2800" dirty="0">
                <a:latin typeface="Arial Unicode MS" pitchFamily="34" charset="-128"/>
                <a:cs typeface="Arial" charset="0"/>
              </a:rPr>
              <a:t>_INOVACE_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OVVP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/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3</a:t>
            </a:r>
            <a:endParaRPr lang="cs-CZ" sz="28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Druh učebního materiálu: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prezentace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Cílová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</a:t>
            </a:r>
            <a:r>
              <a:rPr lang="cs-CZ" sz="2800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. stupně základní školy</a:t>
            </a:r>
          </a:p>
          <a:p>
            <a:pPr>
              <a:defRPr/>
            </a:pPr>
            <a:r>
              <a:rPr lang="cs-CZ" sz="2800" u="sng" dirty="0">
                <a:latin typeface="Arial Unicode MS" pitchFamily="34" charset="-128"/>
                <a:cs typeface="Arial" charset="0"/>
              </a:rPr>
              <a:t>Typická věková skupina:</a:t>
            </a:r>
            <a:r>
              <a:rPr lang="cs-CZ" sz="2800" dirty="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12 až 15</a:t>
            </a:r>
          </a:p>
          <a:p>
            <a:pPr>
              <a:defRPr/>
            </a:pPr>
            <a:endParaRPr lang="cs-CZ" sz="1400" dirty="0">
              <a:latin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850" y="1484313"/>
            <a:ext cx="8064500" cy="46736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r>
              <a:rPr lang="cs-CZ" sz="2000" u="sng">
                <a:latin typeface="Arial Unicode MS" pitchFamily="34" charset="-128"/>
                <a:cs typeface="Arial" charset="0"/>
              </a:rPr>
              <a:t>Předmět: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občanská výchova</a:t>
            </a:r>
          </a:p>
          <a:p>
            <a:r>
              <a:rPr lang="cs-CZ" sz="2000" u="sng">
                <a:latin typeface="Arial Unicode MS" pitchFamily="34" charset="-128"/>
                <a:cs typeface="Arial" charset="0"/>
              </a:rPr>
              <a:t>Ročník: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žáci 2. stupně</a:t>
            </a:r>
          </a:p>
          <a:p>
            <a:pPr algn="just"/>
            <a:r>
              <a:rPr lang="cs-CZ" sz="2000" u="sng">
                <a:latin typeface="Arial Unicode MS" pitchFamily="34" charset="-128"/>
                <a:cs typeface="Arial" charset="0"/>
              </a:rPr>
              <a:t>Anotace: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Tento učební materiál doplňuje učivo o , přehledně seznamuje s danou tématikou. Žáci pracují na samostatných PC stanicích v učebně dle pokynů, vybraní žáci pracují s dotykovou tabulí.</a:t>
            </a:r>
          </a:p>
          <a:p>
            <a:r>
              <a:rPr lang="cs-CZ" sz="2000" u="sng">
                <a:latin typeface="Arial Unicode MS" pitchFamily="34" charset="-128"/>
                <a:cs typeface="Arial" charset="0"/>
              </a:rPr>
              <a:t>Klíčová slova: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</a:t>
            </a:r>
            <a:r>
              <a:rPr lang="cs-CZ" sz="2000">
                <a:solidFill>
                  <a:srgbClr val="FF0000"/>
                </a:solidFill>
                <a:latin typeface="Arial" charset="0"/>
                <a:cs typeface="Arial" charset="0"/>
              </a:rPr>
              <a:t>trh práce</a:t>
            </a:r>
          </a:p>
          <a:p>
            <a:r>
              <a:rPr lang="cs-CZ" sz="2000" u="sng">
                <a:latin typeface="Arial Unicode MS" pitchFamily="34" charset="-128"/>
                <a:cs typeface="Arial" charset="0"/>
              </a:rPr>
              <a:t>Speciální vzdělávací potřeby: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žádné</a:t>
            </a:r>
          </a:p>
          <a:p>
            <a:r>
              <a:rPr lang="cs-CZ" sz="2000" u="sng">
                <a:latin typeface="Arial Unicode MS" pitchFamily="34" charset="-128"/>
                <a:cs typeface="Arial" charset="0"/>
              </a:rPr>
              <a:t>Datum:</a:t>
            </a:r>
            <a:r>
              <a:rPr lang="cs-CZ" sz="2000">
                <a:solidFill>
                  <a:srgbClr val="FF0000"/>
                </a:solidFill>
                <a:latin typeface="Arial Unicode MS" pitchFamily="34" charset="-128"/>
                <a:cs typeface="Arial" charset="0"/>
              </a:rPr>
              <a:t>  srpen 2011</a:t>
            </a:r>
            <a:endParaRPr lang="cs-CZ" sz="2000">
              <a:latin typeface="Arial Unicode MS" pitchFamily="34" charset="-128"/>
              <a:cs typeface="Arial" charset="0"/>
            </a:endParaRPr>
          </a:p>
          <a:p>
            <a:r>
              <a:rPr lang="cs-CZ" sz="2000" u="sng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Autor:</a:t>
            </a:r>
            <a:r>
              <a:rPr lang="cs-CZ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PaedDr. Vratislava Pluhařová </a:t>
            </a:r>
          </a:p>
          <a:p>
            <a:r>
              <a:rPr lang="cs-CZ" sz="2000" u="sng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Zdroje: </a:t>
            </a:r>
            <a:r>
              <a:rPr lang="cs-CZ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Autorem materiálu a všech jeho částí, není-li uvedeno jinak, je PaedDr. Vratislava Pluhařová. </a:t>
            </a:r>
          </a:p>
          <a:p>
            <a:r>
              <a:rPr lang="cs-CZ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Klipart </a:t>
            </a:r>
            <a:r>
              <a:rPr lang="cs-CZ" sz="2000" u="sng">
                <a:latin typeface="Arial Unicode MS" pitchFamily="34" charset="-128"/>
                <a:ea typeface="Arial Unicode MS" pitchFamily="34" charset="-128"/>
                <a:cs typeface="Arial Unicode MS" pitchFamily="34" charset="-128"/>
                <a:hlinkClick r:id="rId2"/>
              </a:rPr>
              <a:t>www.office.microsoft.cz</a:t>
            </a:r>
            <a:endParaRPr lang="cs-CZ" sz="200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cs-CZ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</a:t>
            </a:r>
            <a:endParaRPr lang="cs-CZ" sz="2000">
              <a:solidFill>
                <a:srgbClr val="FF3300"/>
              </a:solidFill>
              <a:latin typeface="Arial" charset="0"/>
              <a:cs typeface="Arial" charset="0"/>
            </a:endParaRPr>
          </a:p>
          <a:p>
            <a:endParaRPr lang="cs-CZ" sz="200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14475" y="0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Trh práce</a:t>
            </a:r>
            <a:endParaRPr lang="cs-CZ" dirty="0"/>
          </a:p>
        </p:txBody>
      </p:sp>
      <p:sp>
        <p:nvSpPr>
          <p:cNvPr id="17410" name="Podnadpis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>
              <a:lnSpc>
                <a:spcPct val="80000"/>
              </a:lnSpc>
            </a:pPr>
            <a:r>
              <a:rPr lang="cs-CZ" sz="2500" smtClean="0"/>
              <a:t>Právo na zaměstnání</a:t>
            </a:r>
          </a:p>
          <a:p>
            <a:pPr marR="0" eaLnBrk="1" hangingPunct="1">
              <a:lnSpc>
                <a:spcPct val="80000"/>
              </a:lnSpc>
            </a:pPr>
            <a:r>
              <a:rPr lang="cs-CZ" sz="2500" smtClean="0"/>
              <a:t>Úřady práce</a:t>
            </a:r>
          </a:p>
          <a:p>
            <a:pPr marR="0" eaLnBrk="1" hangingPunct="1">
              <a:lnSpc>
                <a:spcPct val="80000"/>
              </a:lnSpc>
            </a:pPr>
            <a:r>
              <a:rPr lang="cs-CZ" sz="2500" smtClean="0"/>
              <a:t>Rekvalifikace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Střetává se poptávka po práci s nabídkou práce</a:t>
            </a:r>
          </a:p>
          <a:p>
            <a:pPr eaLnBrk="1" hangingPunct="1">
              <a:buFont typeface="Wingdings 3" pitchFamily="18" charset="2"/>
              <a:buNone/>
            </a:pPr>
            <a:r>
              <a:rPr lang="cs-CZ" smtClean="0"/>
              <a:t> </a:t>
            </a:r>
          </a:p>
          <a:p>
            <a:pPr eaLnBrk="1" hangingPunct="1">
              <a:buFont typeface="Wingdings 3" pitchFamily="18" charset="2"/>
              <a:buNone/>
            </a:pPr>
            <a:endParaRPr lang="cs-CZ" smtClean="0"/>
          </a:p>
          <a:p>
            <a:pPr eaLnBrk="1" hangingPunct="1">
              <a:buFont typeface="Wingdings 3" pitchFamily="18" charset="2"/>
              <a:buNone/>
            </a:pPr>
            <a:r>
              <a:rPr lang="cs-CZ" smtClean="0"/>
              <a:t>      Tržiště soudobého trhu práce:</a:t>
            </a:r>
          </a:p>
          <a:p>
            <a:pPr eaLnBrk="1" hangingPunct="1"/>
            <a:r>
              <a:rPr lang="cs-CZ" smtClean="0"/>
              <a:t>Úřady práce</a:t>
            </a:r>
          </a:p>
          <a:p>
            <a:pPr eaLnBrk="1" hangingPunct="1"/>
            <a:r>
              <a:rPr lang="cs-CZ" smtClean="0"/>
              <a:t>Inzertní noviny, inzertní stránky v tisku</a:t>
            </a:r>
          </a:p>
          <a:p>
            <a:pPr eaLnBrk="1" hangingPunct="1"/>
            <a:r>
              <a:rPr lang="cs-CZ" smtClean="0"/>
              <a:t>Internetové nabídky a poptávky</a:t>
            </a:r>
          </a:p>
          <a:p>
            <a:pPr eaLnBrk="1" hangingPunct="1">
              <a:buFont typeface="Wingdings 3" pitchFamily="18" charset="2"/>
              <a:buNone/>
            </a:pPr>
            <a:r>
              <a:rPr lang="cs-CZ" smtClean="0"/>
              <a:t>  </a:t>
            </a:r>
            <a:r>
              <a:rPr lang="cs-CZ" smtClean="0">
                <a:latin typeface="Arial" charset="0"/>
                <a:hlinkClick r:id="rId2"/>
              </a:rPr>
              <a:t>www.</a:t>
            </a:r>
            <a:r>
              <a:rPr lang="cs-CZ" smtClean="0">
                <a:hlinkClick r:id="rId2"/>
              </a:rPr>
              <a:t>práce.cz</a:t>
            </a:r>
            <a:endParaRPr lang="cs-CZ" smtClean="0">
              <a:latin typeface="Arial" charset="0"/>
            </a:endParaRPr>
          </a:p>
          <a:p>
            <a:pPr eaLnBrk="1" hangingPunct="1">
              <a:buFont typeface="Wingdings 3" pitchFamily="18" charset="2"/>
              <a:buNone/>
            </a:pPr>
            <a:r>
              <a:rPr lang="cs-CZ" smtClean="0">
                <a:latin typeface="Arial" charset="0"/>
              </a:rPr>
              <a:t>  </a:t>
            </a:r>
            <a:r>
              <a:rPr lang="cs-CZ" smtClean="0">
                <a:latin typeface="Arial" charset="0"/>
                <a:hlinkClick r:id="rId3"/>
              </a:rPr>
              <a:t>www.job.cz</a:t>
            </a:r>
            <a:endParaRPr lang="cs-CZ" smtClean="0">
              <a:latin typeface="Arial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Trh práce</a:t>
            </a:r>
            <a:endParaRPr lang="cs-CZ" dirty="0"/>
          </a:p>
        </p:txBody>
      </p:sp>
      <p:sp>
        <p:nvSpPr>
          <p:cNvPr id="4" name="Pěticípá hvězda 3"/>
          <p:cNvSpPr/>
          <p:nvPr/>
        </p:nvSpPr>
        <p:spPr>
          <a:xfrm>
            <a:off x="611188" y="3213100"/>
            <a:ext cx="431800" cy="3603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36" name="Picture 5" descr="MC90023716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25" y="4724400"/>
            <a:ext cx="2171700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cs-CZ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Je orgán státní správy, napomáhá rozvoji trhu práce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sz="2600" dirty="0" smtClean="0"/>
              <a:t>Podléhá Ministerstvu práce a sociálních věcí ČR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Eviduje volná pracovní místa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Eviduje uchazeče o zaměstnání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Je prostředník mezi zaměstnavateli                a zaměstnanci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Zabývá se poradenskou činností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Pořádá rekvalifikační kurzy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Úřad práce</a:t>
            </a:r>
            <a:endParaRPr lang="cs-CZ" dirty="0"/>
          </a:p>
        </p:txBody>
      </p:sp>
      <p:pic>
        <p:nvPicPr>
          <p:cNvPr id="19459" name="Picture 4" descr="j02406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4608513"/>
            <a:ext cx="2185987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/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cs-CZ" dirty="0" smtClean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Je uskutečněna na základě písemné dohody uchazeče s úřadem práce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ÚP vybírá uchazeče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Uchazeč: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                je hmotně zabezpečen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                získává nové znalosti a dovednosti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                má větší možnost uplatnění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!!! Sankce při nedodržení dokončení rekvalifikace !!!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Rekvalifikace</a:t>
            </a:r>
            <a:endParaRPr lang="cs-CZ" dirty="0"/>
          </a:p>
        </p:txBody>
      </p:sp>
      <p:sp>
        <p:nvSpPr>
          <p:cNvPr id="4" name="Dvojitá šipka 3"/>
          <p:cNvSpPr/>
          <p:nvPr/>
        </p:nvSpPr>
        <p:spPr>
          <a:xfrm>
            <a:off x="1331913" y="3573463"/>
            <a:ext cx="360362" cy="28733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Dvojitá šipka 4"/>
          <p:cNvSpPr/>
          <p:nvPr/>
        </p:nvSpPr>
        <p:spPr>
          <a:xfrm>
            <a:off x="1835150" y="4076700"/>
            <a:ext cx="360363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Dvojitá šipka 5"/>
          <p:cNvSpPr/>
          <p:nvPr/>
        </p:nvSpPr>
        <p:spPr>
          <a:xfrm>
            <a:off x="1116013" y="4508500"/>
            <a:ext cx="360362" cy="2889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cs-CZ" sz="3200" b="1" smtClean="0">
                <a:latin typeface="Arial" charset="0"/>
              </a:rPr>
              <a:t>Otázky k zamyšlení: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1. </a:t>
            </a:r>
            <a:r>
              <a:rPr lang="cs-CZ" u="sng" smtClean="0">
                <a:latin typeface="Arial" charset="0"/>
              </a:rPr>
              <a:t>Jaké uchazeče</a:t>
            </a:r>
            <a:r>
              <a:rPr lang="cs-CZ" smtClean="0">
                <a:latin typeface="Arial" charset="0"/>
              </a:rPr>
              <a:t> o rekvalifikaci ÚP vybírá?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2. </a:t>
            </a:r>
            <a:r>
              <a:rPr lang="cs-CZ" u="sng" smtClean="0">
                <a:latin typeface="Arial" charset="0"/>
              </a:rPr>
              <a:t>Jakou práci</a:t>
            </a:r>
            <a:r>
              <a:rPr lang="cs-CZ" smtClean="0">
                <a:latin typeface="Arial" charset="0"/>
              </a:rPr>
              <a:t>, obor ÚP vybírá?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3. </a:t>
            </a:r>
            <a:r>
              <a:rPr lang="cs-CZ" u="sng" smtClean="0">
                <a:latin typeface="Arial" charset="0"/>
              </a:rPr>
              <a:t>Jaké sankce</a:t>
            </a:r>
            <a:r>
              <a:rPr lang="cs-CZ" smtClean="0">
                <a:latin typeface="Arial" charset="0"/>
              </a:rPr>
              <a:t> uchazeči, který poruší pravidla při    </a:t>
            </a:r>
          </a:p>
          <a:p>
            <a:pPr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cs-CZ" smtClean="0">
                <a:latin typeface="Arial" charset="0"/>
              </a:rPr>
              <a:t>       rekvalifikaci, hrozí?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4. Proč ÚP organizuje rekvalifikační kurzy?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5. Je dobré spoléhat se jen na ÚP při hledání    </a:t>
            </a:r>
          </a:p>
          <a:p>
            <a:pPr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cs-CZ" smtClean="0">
                <a:latin typeface="Arial" charset="0"/>
              </a:rPr>
              <a:t>       nové práce?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mtClean="0">
                <a:latin typeface="Arial" charset="0"/>
              </a:rPr>
              <a:t>6. Telefonování, představení se, první osobní kontakt – jak má uchazeč vypadat, chovat se?</a:t>
            </a:r>
          </a:p>
          <a:p>
            <a:pPr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2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3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4.xml><?xml version="1.0" encoding="utf-8"?>
<a:themeOverride xmlns:a="http://schemas.openxmlformats.org/drawingml/2006/main">
  <a:clrScheme name="Talent">
    <a:dk1>
      <a:sysClr val="windowText" lastClr="000000"/>
    </a:dk1>
    <a:lt1>
      <a:sysClr val="window" lastClr="FFFFFF"/>
    </a:lt1>
    <a:dk2>
      <a:srgbClr val="66666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106</TotalTime>
  <Words>262</Words>
  <Application>Microsoft Office PowerPoint</Application>
  <PresentationFormat>On-screen Show (4:3)</PresentationFormat>
  <Paragraphs>57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7</vt:i4>
      </vt:variant>
    </vt:vector>
  </HeadingPairs>
  <TitlesOfParts>
    <vt:vector size="22" baseType="lpstr">
      <vt:lpstr>Arial</vt:lpstr>
      <vt:lpstr>Lucida Sans Unicode</vt:lpstr>
      <vt:lpstr>Wingdings 3</vt:lpstr>
      <vt:lpstr>Verdana</vt:lpstr>
      <vt:lpstr>Wingdings 2</vt:lpstr>
      <vt:lpstr>Calibri</vt:lpstr>
      <vt:lpstr>Arial Unicode MS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Trh práce</dc:title>
  <cp:lastModifiedBy>Učitel</cp:lastModifiedBy>
  <cp:revision>13</cp:revision>
  <dcterms:modified xsi:type="dcterms:W3CDTF">2013-11-27T14:59:13Z</dcterms:modified>
</cp:coreProperties>
</file>