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6" r:id="rId4"/>
    <p:sldId id="261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fld id="{F218EFDF-3ACC-49AF-907A-0851D7D56484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fld id="{C0BCFD8B-4808-408F-84BC-23E248491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19F2E29-66B8-49DC-A61B-F04B7C90CC5B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D161B96-1F19-44CA-9372-CBC600D4DD17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1060A30-4552-4673-BB01-76B2CA0A6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AACB1-2F71-46BE-A677-3CA108C9C718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37244-12F5-4972-863C-F533D6302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205789-D185-422A-909E-927B7C4D2FCA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7C757A-6667-41EA-BD56-3CF4C2197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D89E8F-7468-470B-BEEF-7A5DF93F65F1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5DD9C6B-7561-4093-B3B8-6C555FC47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44A342-35B7-43E1-8416-D71C5F234EED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B88A50-0CE8-4186-8F16-A362E5143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9E5EE2-1F93-4D6A-94EB-3C83E2C42FAC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F008FE-E5C1-4C8B-A227-C1EB0F1F4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EFE9-63AC-4349-9C12-F9E45A750861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54096-D6AB-47D6-A98D-AD70CF04C3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B348BD-02F9-437B-B76D-A037BF093336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99862A-7A49-475A-A241-78CF5B6DD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10885EE-3F2B-4AED-9F03-115F89CF5555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BC747F5-E126-485A-AEAD-51FB7A9FF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350C6-83CF-4548-9A56-7A4D10666D67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9A5BB-2BDA-40A4-90D6-88DA92833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26962-43E2-4435-B04D-B35644A0A9E3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45316-3146-42A5-BD45-A4C9920BA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0B1FE5E-3599-424B-8B32-ABCDCA78C4EF}" type="datetimeFigureOut">
              <a:rPr lang="cs-CZ"/>
              <a:pPr>
                <a:defRPr/>
              </a:pPr>
              <a:t>27.11.2013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FB2A457-0AA6-4339-98CD-D74EDEE3B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4</a:t>
            </a:r>
            <a:endParaRPr lang="cs-CZ" sz="28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5275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400" u="sng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občanská výchova</a:t>
            </a:r>
          </a:p>
          <a:p>
            <a:r>
              <a:rPr lang="cs-CZ" sz="2400" u="sng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/>
            <a:r>
              <a:rPr lang="cs-CZ" sz="2400" u="sng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 o , přehledně seznamuje s danou tématikou. Žáci pracují na samostatných PC stanicích v učebně dle pokynů, vybraní žáci pracují s dotykovou tabulí.</a:t>
            </a:r>
          </a:p>
          <a:p>
            <a:r>
              <a:rPr lang="cs-CZ" sz="2400" u="sng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>
                <a:solidFill>
                  <a:srgbClr val="FF0000"/>
                </a:solidFill>
                <a:latin typeface="Arial" charset="0"/>
                <a:cs typeface="Arial" charset="0"/>
              </a:rPr>
              <a:t>zaměstnanost, úřad práce</a:t>
            </a:r>
          </a:p>
          <a:p>
            <a:r>
              <a:rPr lang="cs-CZ" sz="2400" u="sng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r>
              <a:rPr lang="cs-CZ" sz="2400" u="sng">
                <a:latin typeface="Arial Unicode MS" pitchFamily="34" charset="-128"/>
                <a:cs typeface="Arial" charset="0"/>
              </a:rPr>
              <a:t>Datum:</a:t>
            </a:r>
            <a:r>
              <a:rPr lang="cs-CZ" sz="24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srpen 2011</a:t>
            </a:r>
          </a:p>
          <a:p>
            <a:r>
              <a:rPr lang="cs-CZ" sz="2400" u="sng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Autor:</a:t>
            </a:r>
            <a:r>
              <a:rPr lang="cs-CZ" sz="24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400" u="sng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4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4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400" u="sng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www.office.microsoft.cz</a:t>
            </a:r>
            <a:endParaRPr lang="cs-CZ" sz="240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8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  <a:endParaRPr lang="cs-CZ" sz="2800"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Zaměstnanost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>
              <a:lnSpc>
                <a:spcPct val="80000"/>
              </a:lnSpc>
            </a:pPr>
            <a:r>
              <a:rPr lang="cs-CZ" sz="1900" smtClean="0"/>
              <a:t>Trh práce</a:t>
            </a:r>
          </a:p>
          <a:p>
            <a:pPr marR="0" eaLnBrk="1" hangingPunct="1">
              <a:lnSpc>
                <a:spcPct val="80000"/>
              </a:lnSpc>
            </a:pPr>
            <a:r>
              <a:rPr lang="cs-CZ" sz="1900" smtClean="0"/>
              <a:t>Zaměstnání</a:t>
            </a:r>
          </a:p>
          <a:p>
            <a:pPr marR="0" eaLnBrk="1" hangingPunct="1">
              <a:lnSpc>
                <a:spcPct val="80000"/>
              </a:lnSpc>
            </a:pPr>
            <a:r>
              <a:rPr lang="cs-CZ" sz="1900" smtClean="0"/>
              <a:t>Živnost</a:t>
            </a:r>
          </a:p>
          <a:p>
            <a:pPr marR="0" eaLnBrk="1" hangingPunct="1">
              <a:lnSpc>
                <a:spcPct val="80000"/>
              </a:lnSpc>
            </a:pPr>
            <a:r>
              <a:rPr lang="cs-CZ" sz="1900" smtClean="0"/>
              <a:t>Koncese</a:t>
            </a:r>
          </a:p>
          <a:p>
            <a:pPr marR="0" eaLnBrk="1" hangingPunct="1">
              <a:lnSpc>
                <a:spcPct val="80000"/>
              </a:lnSpc>
            </a:pPr>
            <a:endParaRPr lang="cs-CZ" sz="19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 každém územním obvodu (Jindřicha z Lipé, Česká Lípa)</a:t>
            </a:r>
          </a:p>
          <a:p>
            <a:pPr eaLnBrk="1" hangingPunct="1"/>
            <a:r>
              <a:rPr lang="cs-CZ" smtClean="0"/>
              <a:t>Vydávání ŽL a koncesních listin</a:t>
            </a:r>
          </a:p>
          <a:p>
            <a:pPr eaLnBrk="1" hangingPunct="1"/>
            <a:r>
              <a:rPr lang="cs-CZ" smtClean="0"/>
              <a:t>Kontrolují dodržování podmínek podnikání</a:t>
            </a:r>
          </a:p>
          <a:p>
            <a:pPr eaLnBrk="1" hangingPunct="1"/>
            <a:r>
              <a:rPr lang="cs-CZ" smtClean="0"/>
              <a:t>Vedou živnostenské rejstříky (zapisují všechny podnikatele v jejich územním obvodu)</a:t>
            </a:r>
          </a:p>
          <a:p>
            <a:pPr eaLnBrk="1" hangingPunct="1"/>
            <a:r>
              <a:rPr lang="cs-CZ" smtClean="0"/>
              <a:t>Kontrola dodržování právních předpisu</a:t>
            </a:r>
          </a:p>
          <a:p>
            <a:pPr eaLnBrk="1" hangingPunct="1"/>
            <a:r>
              <a:rPr lang="cs-CZ" smtClean="0"/>
              <a:t>Ukládají pokuty</a:t>
            </a:r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Živnostenský úřad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Demokratický, ekonomicky a sociálně vyspělý stát umožňuje občanům uplatnit své pracovní schopnosti.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Občan má 2 možnosti: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      vstoupit do zaměstnání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      samostatně podnikat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Péče státu o zaměstnanost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1258888" y="4292600"/>
            <a:ext cx="504825" cy="288925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ývojový diagram: zpoždění 4"/>
          <p:cNvSpPr/>
          <p:nvPr/>
        </p:nvSpPr>
        <p:spPr>
          <a:xfrm>
            <a:off x="1258888" y="3789363"/>
            <a:ext cx="504825" cy="287337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61" name="Picture 6" descr="j019538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076700"/>
            <a:ext cx="218598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 fyzických osob se vyžadují zákonem stanovené požadavky:</a:t>
            </a: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/>
              <a:t>18 let</a:t>
            </a:r>
          </a:p>
          <a:p>
            <a:pPr eaLnBrk="1" hangingPunct="1"/>
            <a:r>
              <a:rPr lang="cs-CZ" smtClean="0"/>
              <a:t>Způsobilost k právním úkonům</a:t>
            </a:r>
          </a:p>
          <a:p>
            <a:pPr eaLnBrk="1" hangingPunct="1"/>
            <a:r>
              <a:rPr lang="cs-CZ" smtClean="0"/>
              <a:t>Bezúhonnost  (prokazuje se výpisem z Rejstříku trestů – ne starší 3 měsíce)</a:t>
            </a:r>
          </a:p>
          <a:p>
            <a:pPr eaLnBrk="1" hangingPunct="1"/>
            <a:r>
              <a:rPr lang="cs-CZ" smtClean="0"/>
              <a:t>Možno vyžadovat: výuční list, maturitní vysvědčení, odborná způsobilost, praxe…)</a:t>
            </a:r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Podnikání</a:t>
            </a:r>
            <a:endParaRPr lang="cs-CZ" dirty="0"/>
          </a:p>
        </p:txBody>
      </p:sp>
      <p:pic>
        <p:nvPicPr>
          <p:cNvPr id="20483" name="Picture 5" descr="MC90034292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2276475"/>
            <a:ext cx="1874838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Podnikatel </a:t>
            </a:r>
            <a:r>
              <a:rPr lang="cs-CZ" u="sng" smtClean="0"/>
              <a:t>provozuje</a:t>
            </a:r>
            <a:r>
              <a:rPr lang="cs-CZ" smtClean="0"/>
              <a:t>                                              na vlastní </a:t>
            </a:r>
            <a:r>
              <a:rPr lang="cs-CZ" u="sng" smtClean="0"/>
              <a:t>odpovědnost</a:t>
            </a:r>
            <a:r>
              <a:rPr lang="cs-CZ" smtClean="0"/>
              <a:t>                          </a:t>
            </a:r>
            <a:r>
              <a:rPr lang="cs-CZ" u="sng" smtClean="0"/>
              <a:t>soustavnou </a:t>
            </a:r>
            <a:r>
              <a:rPr lang="cs-CZ" smtClean="0"/>
              <a:t>                                    </a:t>
            </a:r>
            <a:r>
              <a:rPr lang="cs-CZ" u="sng" smtClean="0"/>
              <a:t>výdělečnou</a:t>
            </a:r>
            <a:r>
              <a:rPr lang="cs-CZ" smtClean="0"/>
              <a:t> činnost</a:t>
            </a:r>
          </a:p>
          <a:p>
            <a:pPr eaLnBrk="1" hangingPunct="1"/>
            <a:r>
              <a:rPr lang="cs-CZ" sz="2800" u="sng" smtClean="0"/>
              <a:t>Živnostenský list </a:t>
            </a:r>
            <a:r>
              <a:rPr lang="cs-CZ" smtClean="0"/>
              <a:t>vydává živnostenský úřad v místě trvalého bydliště (</a:t>
            </a:r>
            <a:r>
              <a:rPr lang="cs-CZ" smtClean="0">
                <a:latin typeface="Arial" charset="0"/>
              </a:rPr>
              <a:t>u nás </a:t>
            </a:r>
            <a:r>
              <a:rPr lang="cs-CZ" smtClean="0"/>
              <a:t>Jindřicha z Lipé, Č</a:t>
            </a:r>
            <a:r>
              <a:rPr lang="cs-CZ" smtClean="0">
                <a:latin typeface="Arial" charset="0"/>
              </a:rPr>
              <a:t>eská Lípa</a:t>
            </a:r>
            <a:r>
              <a:rPr lang="cs-CZ" smtClean="0"/>
              <a:t>)</a:t>
            </a:r>
          </a:p>
          <a:p>
            <a:pPr eaLnBrk="1" hangingPunct="1"/>
            <a:r>
              <a:rPr lang="cs-CZ" smtClean="0"/>
              <a:t>Jeden podnikatel více živností</a:t>
            </a:r>
          </a:p>
          <a:p>
            <a:pPr eaLnBrk="1" hangingPunct="1"/>
            <a:r>
              <a:rPr lang="cs-CZ" smtClean="0"/>
              <a:t>Řemeslné činnosti – truhlář, kuchař, zedník …</a:t>
            </a:r>
          </a:p>
          <a:p>
            <a:pPr eaLnBrk="1" hangingPunct="1"/>
            <a:r>
              <a:rPr lang="cs-CZ" smtClean="0"/>
              <a:t>Volné  ohlašovací živnosti – nákup a prodej </a:t>
            </a:r>
            <a:r>
              <a:rPr lang="cs-CZ" smtClean="0">
                <a:latin typeface="Arial" charset="0"/>
              </a:rPr>
              <a:t>                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                                         </a:t>
            </a:r>
            <a:r>
              <a:rPr lang="cs-CZ" smtClean="0"/>
              <a:t>zboží, obchodování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Živnost</a:t>
            </a:r>
            <a:endParaRPr lang="cs-CZ" dirty="0"/>
          </a:p>
        </p:txBody>
      </p:sp>
      <p:pic>
        <p:nvPicPr>
          <p:cNvPr id="21507" name="Picture 4" descr="MC90035739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549275"/>
            <a:ext cx="1930400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Podmínky jako u ŽL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    další požadavky</a:t>
            </a:r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Poskytování služeb – desinfekční a deratizační, používání jedů</a:t>
            </a:r>
            <a:r>
              <a:rPr lang="cs-CZ" smtClean="0">
                <a:latin typeface="Arial" charset="0"/>
              </a:rPr>
              <a:t>, </a:t>
            </a:r>
            <a:r>
              <a:rPr lang="cs-CZ" smtClean="0"/>
              <a:t>léků                                                     přeprava osob, cestovní kanceláře                 směnárny                                           speciální přeprava                                                   trh prací …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Živnost koncesovaná</a:t>
            </a:r>
            <a:endParaRPr lang="cs-CZ" dirty="0"/>
          </a:p>
        </p:txBody>
      </p:sp>
      <p:sp>
        <p:nvSpPr>
          <p:cNvPr id="4" name="Kříž 3"/>
          <p:cNvSpPr/>
          <p:nvPr/>
        </p:nvSpPr>
        <p:spPr>
          <a:xfrm>
            <a:off x="971550" y="2060575"/>
            <a:ext cx="360363" cy="360363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2532" name="Picture 5" descr="MC90028694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4076700"/>
            <a:ext cx="2325687" cy="22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3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4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224</TotalTime>
  <Words>265</Words>
  <Application>Microsoft Office PowerPoint</Application>
  <PresentationFormat>On-screen Show (4:3)</PresentationFormat>
  <Paragraphs>51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8</vt:i4>
      </vt:variant>
    </vt:vector>
  </HeadingPairs>
  <TitlesOfParts>
    <vt:vector size="23" baseType="lpstr">
      <vt:lpstr>Arial</vt:lpstr>
      <vt:lpstr>Lucida Sans Unicode</vt:lpstr>
      <vt:lpstr>Wingdings 3</vt:lpstr>
      <vt:lpstr>Verdana</vt:lpstr>
      <vt:lpstr>Wingdings 2</vt:lpstr>
      <vt:lpstr>Calibri</vt:lpstr>
      <vt:lpstr>Arial Unicode MS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Zaměstnanost</dc:title>
  <cp:lastModifiedBy>Učitel</cp:lastModifiedBy>
  <cp:revision>28</cp:revision>
  <dcterms:modified xsi:type="dcterms:W3CDTF">2013-11-27T15:03:25Z</dcterms:modified>
</cp:coreProperties>
</file>