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D3D0C178-DA78-43C8-B224-FBE3BB4884EA}" type="datetimeFigureOut">
              <a:rPr lang="cs-CZ"/>
              <a:pPr/>
              <a:t>5.12.2012</a:t>
            </a:fld>
            <a:endParaRPr lang="cs-CZ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78A2178E-4C30-43AA-9D19-DAE924B50D1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42DC19C8-C430-4197-8837-4C7D9153B65D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9AC35D5-B8C6-451B-8F41-BAC562C9C4E2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E0CBB4E-7608-4B96-811E-6BBC0570E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5C7D0-0846-4512-A56B-2368F23D795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3A94F-2EA3-44F0-93FA-73145A261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CC675EF-3456-46B9-8BEB-2BD37FE42EF2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7AB28B0-5023-4E4C-9A4C-852567507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566F72-F43B-41FC-AE5B-898393AF4E1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52D218-A67F-4E81-90FC-14E98FC36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D6C3C1A-B395-4584-9CAA-604F3CAEE33F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3F05090-AED1-4D32-8004-E62D32072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5CA97E-DACD-4094-917D-E624CD91BB0E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7E48CD-A009-47DC-B8A0-1D2801484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834CF-258B-4AF5-9734-C8CECE979219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AC5CA-D4FF-4906-97BB-5908C737E2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2A4D727-19B4-43E9-9196-7800E3D6DEF2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FCEDF5-C27B-45B4-82BA-F71AC36E5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2045756-5BA3-468E-9924-EFEFDAECB6A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3F177A5-B399-4832-96BD-7DAB672FA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67B5E-09DE-4231-9B1A-49A16BC8600D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5E424-37D1-443A-8E0B-D981495A6F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520F7-91F2-4E4F-8991-D9E26586B2A7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05359B-D986-4273-8F85-2FD1BEB5BE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1844E8A-1F26-45C5-9A33-ABD97AD576A2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97F210D7-180F-480A-BA88-975593B760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OVVP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/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5</a:t>
            </a:r>
            <a:endParaRPr lang="cs-CZ" sz="28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484313"/>
            <a:ext cx="8064500" cy="563231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občanská výchova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/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 o , přehledně seznamuje s danou tématikou. Žáci pracují na samostatných PC stanicích v učebně dle pokynů, vybraní žáci pracují s dotykovou tabulí.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" charset="0"/>
                <a:cs typeface="Arial" charset="0"/>
              </a:rPr>
              <a:t>práce, kvalifikace, sebepoznání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Autor:</a:t>
            </a: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PaedDr. Vratislava Pluhařová </a:t>
            </a:r>
          </a:p>
          <a:p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Zdroje: </a:t>
            </a: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Autorem materiálu a všech jeho částí, není-li uvedeno jinak, je PaedDr. Vratislava Pluhařová.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Klipart </a:t>
            </a:r>
            <a:r>
              <a:rPr lang="cs-CZ" sz="24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www.office.</a:t>
            </a:r>
            <a:r>
              <a:rPr lang="cs-CZ" sz="2400" u="sng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microsoft.cz</a:t>
            </a:r>
            <a:endParaRPr lang="cs-CZ" sz="24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40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 </a:t>
            </a:r>
            <a:endParaRPr lang="cs-CZ" sz="2400" dirty="0">
              <a:solidFill>
                <a:srgbClr val="FF3300"/>
              </a:solidFill>
              <a:latin typeface="Arial" charset="0"/>
              <a:cs typeface="Arial" charset="0"/>
            </a:endParaRPr>
          </a:p>
          <a:p>
            <a:endParaRPr lang="cs-CZ" sz="2400" dirty="0">
              <a:solidFill>
                <a:srgbClr val="FF0000"/>
              </a:solidFill>
              <a:latin typeface="Arial" charset="0"/>
              <a:cs typeface="Arial" charset="0"/>
            </a:endParaRPr>
          </a:p>
        </p:txBody>
      </p:sp>
      <p:pic>
        <p:nvPicPr>
          <p:cNvPr id="2867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uplatnění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>
            <a:normAutofit/>
          </a:bodyPr>
          <a:lstStyle/>
          <a:p>
            <a:pPr marR="0">
              <a:lnSpc>
                <a:spcPct val="80000"/>
              </a:lnSpc>
            </a:pPr>
            <a:r>
              <a:rPr lang="cs-CZ" sz="2500" smtClean="0"/>
              <a:t>Sebepoznání</a:t>
            </a:r>
          </a:p>
          <a:p>
            <a:pPr marR="0">
              <a:lnSpc>
                <a:spcPct val="80000"/>
              </a:lnSpc>
            </a:pPr>
            <a:r>
              <a:rPr lang="cs-CZ" sz="2500" smtClean="0"/>
              <a:t>Předpoklady pro výkon povolání</a:t>
            </a:r>
          </a:p>
          <a:p>
            <a:pPr marR="0">
              <a:lnSpc>
                <a:spcPct val="80000"/>
              </a:lnSpc>
            </a:pPr>
            <a:r>
              <a:rPr lang="cs-CZ" sz="2500" smtClean="0"/>
              <a:t>Kvalifikace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Dobré poznání sama sebe                      vede k sebekritickému hodnocení a k realistickým cílům.</a:t>
            </a:r>
          </a:p>
          <a:p>
            <a:r>
              <a:rPr lang="cs-CZ" smtClean="0"/>
              <a:t>Předpoklady pro výkon povolání: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    zdravotní (oční vada, astma, diabetes, alergie, omezená hybnost…)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    osobní (hlasový fond, vlohy, talent, povahové vlastnosti, fyzická kondice…)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    kvalifikační (zručnost, dobrá paměť…)</a:t>
            </a:r>
          </a:p>
          <a:p>
            <a:r>
              <a:rPr lang="cs-CZ" smtClean="0"/>
              <a:t>Možnost uplatnění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Poznej sám sebe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724525" y="1341438"/>
            <a:ext cx="1295400" cy="5032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900113" y="3284538"/>
            <a:ext cx="215900" cy="2159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971550" y="4221163"/>
            <a:ext cx="215900" cy="2159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971550" y="5084763"/>
            <a:ext cx="215900" cy="2159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u="sng" dirty="0" smtClean="0"/>
              <a:t>Pouze zdravotní způsobilost </a:t>
            </a:r>
            <a:r>
              <a:rPr lang="cs-CZ" dirty="0" smtClean="0"/>
              <a:t>(pomocné práce, dělníci, uklízečky)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u="sng" dirty="0" smtClean="0"/>
              <a:t>Krátkodobé zaučení </a:t>
            </a:r>
            <a:r>
              <a:rPr lang="cs-CZ" dirty="0" smtClean="0"/>
              <a:t>(dělnické montážní práce v sériové výrobě, šičky, balení výrobků)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u="sng" dirty="0" smtClean="0"/>
              <a:t>Doklad o kvalifikaci </a:t>
            </a:r>
            <a:r>
              <a:rPr lang="cs-CZ" dirty="0" smtClean="0"/>
              <a:t>(řidičský průkaz, svářečské zkoušky…)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u="sng" dirty="0" smtClean="0"/>
              <a:t>Vyučení</a:t>
            </a:r>
            <a:r>
              <a:rPr lang="cs-CZ" dirty="0" smtClean="0"/>
              <a:t> (složení učňovské zkoušky, kuchař, truhlář, kadeřnice, prodavačka…)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u="sng" dirty="0" smtClean="0"/>
              <a:t>Středoškolské vzdělání </a:t>
            </a:r>
            <a:r>
              <a:rPr lang="cs-CZ" dirty="0" smtClean="0"/>
              <a:t>(maturita, účetní, technici, vychovatelky, policisté, úředníci…)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u="sng" dirty="0" smtClean="0"/>
              <a:t>Vysokoškolské vzdělání</a:t>
            </a:r>
            <a:r>
              <a:rPr lang="cs-CZ" dirty="0" smtClean="0"/>
              <a:t> (diplom, lékaři, učitelé, manažeři, ředitelé…)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Kvalifikace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Vyšší kvalifikace             vyšší plat</a:t>
            </a:r>
          </a:p>
          <a:p>
            <a:endParaRPr lang="cs-CZ" smtClean="0"/>
          </a:p>
          <a:p>
            <a:r>
              <a:rPr lang="cs-CZ" smtClean="0"/>
              <a:t>Výše odměny za práci bývá spojena</a:t>
            </a:r>
            <a:r>
              <a:rPr lang="cs-CZ" smtClean="0">
                <a:latin typeface="Arial" charset="0"/>
              </a:rPr>
              <a:t>                </a:t>
            </a:r>
            <a:r>
              <a:rPr lang="cs-CZ" smtClean="0"/>
              <a:t> s náročností práce</a:t>
            </a:r>
          </a:p>
          <a:p>
            <a:r>
              <a:rPr lang="cs-CZ" smtClean="0"/>
              <a:t>S poptávkou na trhu práce, s praxí, s kvalitou odvedené práce </a:t>
            </a:r>
          </a:p>
          <a:p>
            <a:endParaRPr lang="cs-CZ" smtClean="0"/>
          </a:p>
          <a:p>
            <a:r>
              <a:rPr lang="cs-CZ" sz="2800" smtClean="0"/>
              <a:t>Rodina je nejlepším příkladem vztahu</a:t>
            </a:r>
            <a:r>
              <a:rPr lang="cs-CZ" sz="2800" smtClean="0">
                <a:latin typeface="Arial" charset="0"/>
              </a:rPr>
              <a:t>         </a:t>
            </a:r>
            <a:r>
              <a:rPr lang="cs-CZ" sz="2800" smtClean="0"/>
              <a:t> k práci - ?</a:t>
            </a:r>
          </a:p>
          <a:p>
            <a:r>
              <a:rPr lang="cs-CZ" sz="2800" smtClean="0"/>
              <a:t>Práce se předává z otce na syna - ?</a:t>
            </a:r>
          </a:p>
          <a:p>
            <a:pPr>
              <a:buFont typeface="Wingdings 3" pitchFamily="18" charset="2"/>
              <a:buNone/>
            </a:pPr>
            <a:endParaRPr lang="cs-CZ" sz="2800" smtClean="0"/>
          </a:p>
          <a:p>
            <a:pPr>
              <a:buFont typeface="Wingdings 3" pitchFamily="18" charset="2"/>
              <a:buNone/>
            </a:pPr>
            <a:endParaRPr lang="cs-CZ" sz="2800" smtClean="0"/>
          </a:p>
          <a:p>
            <a:endParaRPr lang="cs-CZ" smtClean="0"/>
          </a:p>
          <a:p>
            <a:pPr>
              <a:buFont typeface="Wingdings 3" pitchFamily="18" charset="2"/>
              <a:buNone/>
            </a:pPr>
            <a:endParaRPr lang="cs-CZ" smtClean="0"/>
          </a:p>
          <a:p>
            <a:pPr>
              <a:buFont typeface="Wingdings 3" pitchFamily="18" charset="2"/>
              <a:buNone/>
            </a:pPr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Člověk a práce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 rot="16200000">
            <a:off x="3852069" y="1772444"/>
            <a:ext cx="720725" cy="5762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390" name="Picture 6" descr="MP90028490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333375"/>
            <a:ext cx="1792288" cy="27368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026025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To nejtěžší na každé práci je překonat moment, kdy se vám nechce pracovat.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000" dirty="0" smtClean="0"/>
              <a:t>                                                                    Ivan Petrovič </a:t>
            </a:r>
            <a:r>
              <a:rPr lang="cs-CZ" sz="2000" dirty="0" err="1" smtClean="0"/>
              <a:t>Pavlov</a:t>
            </a:r>
            <a:endParaRPr lang="cs-CZ" sz="20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Někomu jde práce od rukou,                někomu jdou ruce od práce.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000" dirty="0" smtClean="0"/>
              <a:t>                                                  Roman Kozel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Pozorovat řemeslníka, který opravdu ovládá svou práci, to se vyrovná zážitku z dokonalého uměleckého díla.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000" dirty="0" smtClean="0"/>
              <a:t>                                                          Ladislav </a:t>
            </a:r>
            <a:r>
              <a:rPr lang="cs-CZ" sz="2000" dirty="0" err="1" smtClean="0"/>
              <a:t>Smoljak</a:t>
            </a:r>
            <a:endParaRPr lang="cs-CZ" sz="20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Úspěch navštěvuje jen ty,                               kteří vedou život plný práce.    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000" smtClean="0"/>
              <a:t>                                               Theodore </a:t>
            </a:r>
            <a:r>
              <a:rPr lang="cs-CZ" sz="2000" dirty="0" smtClean="0"/>
              <a:t>Roosevelt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3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4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91</TotalTime>
  <Words>407</Words>
  <Application>Microsoft Office PowerPoint</Application>
  <PresentationFormat>Předvádění na obrazovce (4:3)</PresentationFormat>
  <Paragraphs>58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Snímek 2</vt:lpstr>
      <vt:lpstr>Pracovní uplatnění</vt:lpstr>
      <vt:lpstr>Poznej sám sebe</vt:lpstr>
      <vt:lpstr>Kvalifikace</vt:lpstr>
      <vt:lpstr>Člověk a práce</vt:lpstr>
      <vt:lpstr>K zamyšlení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uplatnění</dc:title>
  <cp:lastModifiedBy>Kamča</cp:lastModifiedBy>
  <cp:revision>12</cp:revision>
  <dcterms:modified xsi:type="dcterms:W3CDTF">2012-12-05T18:14:21Z</dcterms:modified>
</cp:coreProperties>
</file>