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62" r:id="rId3"/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fld id="{94C12D93-90F3-4969-923F-BF64A93A4F4A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fld id="{6B0ABD3A-5C14-4FB6-92BA-9E17BE05CC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124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2C785E0F-C722-4C9A-9582-1887D181DE41}" type="slidenum">
              <a:rPr lang="cs-CZ" sz="1200">
                <a:latin typeface="+mn-lt"/>
              </a:rPr>
              <a:pPr algn="r">
                <a:defRPr/>
              </a:pPr>
              <a:t>1</a:t>
            </a:fld>
            <a:endParaRPr lang="cs-CZ" sz="1200">
              <a:latin typeface="+mn-lt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Skupina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Volný tvar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Volný tvar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E1135E7-F27E-4356-A531-426D918F566A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2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56D1888-9B8D-4E1C-9190-24412C21D9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A0F63-1663-4A71-80CD-5270A2F4171B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29DA2-A141-46E8-B587-1D3C8FE895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vojitá šipk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Dvojitá šipk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F6C238-5638-4F2C-917F-0B193F68E551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04D1ABC-DA51-4C3B-8D39-F138B6B721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AC3C513-D15A-4C2D-A7F4-E69180D1598E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0E1B527-51C8-4013-9F59-9568F841FD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AA363F3-715D-4AF7-8CAE-DD6F150697C1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20F9D4F-9AB8-465D-B7E3-C955B1649B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5F874BF-124C-451F-9577-1114EA5A1C10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2D526E1-ABE5-41CE-B44D-3CBA0BB40C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287F-4497-4D3C-8CA7-BF03A7852639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0060E-B2FB-44AE-8E6D-42018B3407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6A1EEBF-55C0-40D2-9961-E61F313CC538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05B0144-0848-47B9-A420-2ABCCBC9CA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Volný tvar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vojitá šipk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vojitá šipk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8151390-D85C-4A4D-AEF5-515420D8337F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CE5164B-D935-46AD-B1BC-C6BE6A47AB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E100A-55BC-4FDD-A0C3-E41B59F29C9E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EA04D-122B-49C5-9166-E9BDF4C617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BEEE4-99A8-4C49-A470-41D0D1A2D131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C90C2-1AF8-4275-A63E-F64293649A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0CE6B878-58F3-4D74-886C-A733BEB55FF3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5E857157-D40E-4671-A94E-916543F65F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6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office.microsoft.cz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5425" y="9525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58763" y="2133600"/>
            <a:ext cx="8569325" cy="372110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Název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Moderní škola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Registrační číslo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CZ.1.07/1.4.00/21.2511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Škola: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Základní škola, Česká Lípa, Školní 2520, </a:t>
            </a:r>
            <a:r>
              <a:rPr lang="cs-CZ" sz="2800" dirty="0" err="1">
                <a:latin typeface="Arial Unicode MS" pitchFamily="34" charset="-128"/>
                <a:cs typeface="Arial" charset="0"/>
              </a:rPr>
              <a:t>p.o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.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Číslo klíčové aktivity: 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III/2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Sada: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  </a:t>
            </a:r>
            <a:r>
              <a:rPr lang="cs-CZ" sz="2800" dirty="0" smtClean="0">
                <a:latin typeface="Arial Unicode MS" pitchFamily="34" charset="-128"/>
                <a:cs typeface="Arial" charset="0"/>
              </a:rPr>
              <a:t>VY_</a:t>
            </a:r>
            <a:r>
              <a:rPr lang="cs-CZ" sz="2800" dirty="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32</a:t>
            </a:r>
            <a:r>
              <a:rPr lang="cs-CZ" sz="2800" dirty="0" smtClean="0">
                <a:latin typeface="Arial Unicode MS" pitchFamily="34" charset="-128"/>
                <a:cs typeface="Arial" charset="0"/>
              </a:rPr>
              <a:t>_INOVACE_</a:t>
            </a:r>
            <a:r>
              <a:rPr lang="cs-CZ" sz="2800" dirty="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OVVP</a:t>
            </a:r>
            <a:r>
              <a:rPr lang="cs-CZ" sz="2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/</a:t>
            </a:r>
            <a:r>
              <a:rPr lang="cs-CZ" sz="2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6</a:t>
            </a:r>
            <a:endParaRPr lang="cs-CZ" sz="2800" dirty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Druh učebního materiálu: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prezentace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Cílová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</a:t>
            </a:r>
            <a:r>
              <a:rPr lang="cs-CZ" sz="2800" dirty="0">
                <a:solidFill>
                  <a:srgbClr val="FF0000"/>
                </a:solidFill>
                <a:latin typeface="Arial" charset="0"/>
                <a:cs typeface="Arial" charset="0"/>
              </a:rPr>
              <a:t>2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 stupně základní školy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Typická věková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 12 až 15</a:t>
            </a:r>
          </a:p>
          <a:p>
            <a:pPr>
              <a:defRPr/>
            </a:pPr>
            <a:endParaRPr lang="cs-CZ" sz="1400" dirty="0">
              <a:latin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850" y="1484313"/>
            <a:ext cx="8064500" cy="563231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r>
              <a:rPr lang="cs-CZ" sz="2400" u="sng" dirty="0">
                <a:latin typeface="Arial Unicode MS" pitchFamily="34" charset="-128"/>
                <a:cs typeface="Arial" charset="0"/>
              </a:rPr>
              <a:t>Předmět: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občanská výchova</a:t>
            </a:r>
          </a:p>
          <a:p>
            <a:r>
              <a:rPr lang="cs-CZ" sz="2400" u="sng" dirty="0">
                <a:latin typeface="Arial Unicode MS" pitchFamily="34" charset="-128"/>
                <a:cs typeface="Arial" charset="0"/>
              </a:rPr>
              <a:t>Ročník: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2. stupně</a:t>
            </a:r>
          </a:p>
          <a:p>
            <a:pPr algn="just"/>
            <a:r>
              <a:rPr lang="cs-CZ" sz="2400" u="sng" dirty="0">
                <a:latin typeface="Arial Unicode MS" pitchFamily="34" charset="-128"/>
                <a:cs typeface="Arial" charset="0"/>
              </a:rPr>
              <a:t>Anotace: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Tento učební materiál doplňuje učivo, přehledně seznamuje s danou tématikou. Žáci pracují na samostatných PC stanicích v učebně dle pokynů, vybraní žáci pracují s dotykovou tabulí.</a:t>
            </a:r>
          </a:p>
          <a:p>
            <a:r>
              <a:rPr lang="cs-CZ" sz="2400" u="sng" dirty="0">
                <a:latin typeface="Arial Unicode MS" pitchFamily="34" charset="-128"/>
                <a:cs typeface="Arial" charset="0"/>
              </a:rPr>
              <a:t>Klíčová slova: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</a:t>
            </a:r>
            <a:r>
              <a:rPr lang="cs-CZ" sz="2400" dirty="0">
                <a:solidFill>
                  <a:srgbClr val="FF0000"/>
                </a:solidFill>
                <a:latin typeface="Arial" charset="0"/>
                <a:cs typeface="Arial" charset="0"/>
              </a:rPr>
              <a:t>zaměstnavatelé, zaměstnanci, práce</a:t>
            </a:r>
          </a:p>
          <a:p>
            <a:r>
              <a:rPr lang="cs-CZ" sz="2400" u="sng" dirty="0">
                <a:latin typeface="Arial Unicode MS" pitchFamily="34" charset="-128"/>
                <a:cs typeface="Arial" charset="0"/>
              </a:rPr>
              <a:t>Speciální vzdělávací potřeby: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žádné</a:t>
            </a:r>
          </a:p>
          <a:p>
            <a:r>
              <a:rPr lang="cs-CZ" sz="2400" u="sng" dirty="0">
                <a:latin typeface="Arial Unicode MS" pitchFamily="34" charset="-128"/>
                <a:cs typeface="Arial" charset="0"/>
              </a:rPr>
              <a:t>Datum: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 srpen 2011</a:t>
            </a:r>
            <a:endParaRPr lang="cs-CZ" sz="2400" dirty="0">
              <a:latin typeface="Arial Unicode MS" pitchFamily="34" charset="-128"/>
              <a:cs typeface="Arial" charset="0"/>
            </a:endParaRPr>
          </a:p>
          <a:p>
            <a:r>
              <a:rPr lang="cs-CZ" sz="240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Autor:</a:t>
            </a:r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PaedDr. Vratislava Pluhařová </a:t>
            </a:r>
          </a:p>
          <a:p>
            <a:r>
              <a:rPr lang="cs-CZ" sz="240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Zdroje: </a:t>
            </a:r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Autorem materiálu a všech jeho částí, není-li uvedeno jinak, je PaedDr. Vratislava Pluhařová. 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Klipart </a:t>
            </a:r>
            <a:r>
              <a:rPr lang="cs-CZ" sz="240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  <a:hlinkClick r:id="rId2"/>
              </a:rPr>
              <a:t>www.office.</a:t>
            </a:r>
            <a:r>
              <a:rPr lang="cs-CZ" sz="2400" u="sng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  <a:hlinkClick r:id="rId2"/>
              </a:rPr>
              <a:t>microsoft.cz</a:t>
            </a:r>
            <a:endParaRPr lang="cs-CZ" sz="2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cs-CZ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 </a:t>
            </a:r>
            <a:endParaRPr lang="cs-CZ" sz="2400" dirty="0">
              <a:solidFill>
                <a:srgbClr val="FF3300"/>
              </a:solidFill>
              <a:latin typeface="Arial" charset="0"/>
              <a:cs typeface="Arial" charset="0"/>
            </a:endParaRPr>
          </a:p>
          <a:p>
            <a:endParaRPr lang="cs-CZ" sz="2400" dirty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4475" y="0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Péče o zaměstnance</a:t>
            </a:r>
            <a:endParaRPr lang="cs-CZ" dirty="0"/>
          </a:p>
        </p:txBody>
      </p:sp>
      <p:sp>
        <p:nvSpPr>
          <p:cNvPr id="17410" name="Podnadpis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 eaLnBrk="1" hangingPunct="1">
              <a:lnSpc>
                <a:spcPct val="80000"/>
              </a:lnSpc>
            </a:pPr>
            <a:r>
              <a:rPr lang="cs-CZ" sz="1900" smtClean="0"/>
              <a:t>Péče zaměstnavatelů o zaměstnance</a:t>
            </a:r>
          </a:p>
          <a:p>
            <a:pPr marR="0" eaLnBrk="1" hangingPunct="1">
              <a:lnSpc>
                <a:spcPct val="80000"/>
              </a:lnSpc>
            </a:pPr>
            <a:r>
              <a:rPr lang="cs-CZ" sz="1900" smtClean="0"/>
              <a:t>Bezpečnost a ochrana zdraví při práci</a:t>
            </a:r>
          </a:p>
          <a:p>
            <a:pPr marR="0" eaLnBrk="1" hangingPunct="1">
              <a:lnSpc>
                <a:spcPct val="80000"/>
              </a:lnSpc>
            </a:pPr>
            <a:r>
              <a:rPr lang="cs-CZ" sz="1900" smtClean="0"/>
              <a:t>Pracovní podmínky žen</a:t>
            </a:r>
          </a:p>
          <a:p>
            <a:pPr marR="0" eaLnBrk="1" hangingPunct="1">
              <a:lnSpc>
                <a:spcPct val="80000"/>
              </a:lnSpc>
            </a:pPr>
            <a:r>
              <a:rPr lang="cs-CZ" sz="1900" smtClean="0"/>
              <a:t>Péče o mladistvé zaměstnance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Příznivé pracovní prostředí</a:t>
            </a:r>
          </a:p>
          <a:p>
            <a:pPr eaLnBrk="1" hangingPunct="1"/>
            <a:r>
              <a:rPr lang="cs-CZ" smtClean="0"/>
              <a:t>Možnosti nejlépe uplatnit své schopnosti </a:t>
            </a:r>
          </a:p>
          <a:p>
            <a:pPr eaLnBrk="1" hangingPunct="1">
              <a:buFont typeface="Wingdings 3" pitchFamily="18" charset="2"/>
              <a:buNone/>
            </a:pPr>
            <a:r>
              <a:rPr lang="cs-CZ" smtClean="0"/>
              <a:t>  a zkušenosti</a:t>
            </a:r>
          </a:p>
          <a:p>
            <a:pPr eaLnBrk="1" hangingPunct="1"/>
            <a:r>
              <a:rPr lang="cs-CZ" smtClean="0"/>
              <a:t>Zajišťování zvyšování kvalifikace</a:t>
            </a:r>
          </a:p>
          <a:p>
            <a:pPr eaLnBrk="1" hangingPunct="1"/>
            <a:r>
              <a:rPr lang="cs-CZ" smtClean="0"/>
              <a:t>Ochranu před pracovními úrazy a nemocemi z povolání</a:t>
            </a:r>
          </a:p>
          <a:p>
            <a:pPr eaLnBrk="1" hangingPunct="1"/>
            <a:r>
              <a:rPr lang="cs-CZ" smtClean="0"/>
              <a:t>Bezpečná úschova oděvů a osobních předmětů, dopravních prostředků (kolo, auto se za obvyklý prostředek nepovažuje) </a:t>
            </a:r>
          </a:p>
          <a:p>
            <a:pPr eaLnBrk="1" hangingPunct="1"/>
            <a:r>
              <a:rPr lang="cs-CZ" smtClean="0"/>
              <a:t>Umožnit stravování</a:t>
            </a:r>
          </a:p>
          <a:p>
            <a:pPr eaLnBrk="1" hangingPunct="1"/>
            <a:endParaRPr lang="cs-CZ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500" dirty="0" smtClean="0"/>
              <a:t>Péče zaměstnavatelů o zaměstnance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Zajišťovat ochranná zařízení</a:t>
            </a:r>
          </a:p>
          <a:p>
            <a:pPr eaLnBrk="1" hangingPunct="1"/>
            <a:r>
              <a:rPr lang="cs-CZ" smtClean="0"/>
              <a:t>Osobní ochranné pomůcky (pracovní oděvy, obuv, brýle, rukavice, reflexní vesty…)</a:t>
            </a:r>
          </a:p>
          <a:p>
            <a:pPr eaLnBrk="1" hangingPunct="1"/>
            <a:r>
              <a:rPr lang="cs-CZ" smtClean="0"/>
              <a:t>Školit o bezpečnosti práce (1x ročně)</a:t>
            </a:r>
          </a:p>
          <a:p>
            <a:pPr eaLnBrk="1" hangingPunct="1"/>
            <a:r>
              <a:rPr lang="cs-CZ" smtClean="0"/>
              <a:t>Dbát, aby zdraví nebylo ohrožováno kouřením na pracovištích (vyloučení z budov, sportovních zařízení…)</a:t>
            </a:r>
          </a:p>
          <a:p>
            <a:pPr eaLnBrk="1" hangingPunct="1"/>
            <a:r>
              <a:rPr lang="cs-CZ" smtClean="0"/>
              <a:t>Vyšetřovat a odškodňovat pracovní úrazy a nemoci z povolání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dirty="0" smtClean="0"/>
              <a:t>Bezpečnost a ochrana zdraví při práci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Dodržování předpisů</a:t>
            </a:r>
          </a:p>
          <a:p>
            <a:pPr eaLnBrk="1" hangingPunct="1"/>
            <a:r>
              <a:rPr lang="cs-CZ" smtClean="0"/>
              <a:t>Používání osobních ochranných pracovních prostředků při práci</a:t>
            </a:r>
          </a:p>
          <a:p>
            <a:pPr eaLnBrk="1" hangingPunct="1"/>
            <a:r>
              <a:rPr lang="cs-CZ" smtClean="0"/>
              <a:t>Oznamování závad na pracovišti</a:t>
            </a:r>
          </a:p>
          <a:p>
            <a:pPr eaLnBrk="1" hangingPunct="1"/>
            <a:r>
              <a:rPr lang="cs-CZ" smtClean="0"/>
              <a:t>Zákaz kouření na pracovišti</a:t>
            </a:r>
          </a:p>
          <a:p>
            <a:pPr eaLnBrk="1" hangingPunct="1"/>
            <a:r>
              <a:rPr lang="cs-CZ" smtClean="0"/>
              <a:t>Účast při školení, </a:t>
            </a:r>
            <a:endParaRPr lang="cs-CZ" smtClean="0">
              <a:latin typeface="Arial" charset="0"/>
            </a:endParaRPr>
          </a:p>
          <a:p>
            <a:pPr eaLnBrk="1" hangingPunct="1">
              <a:buFont typeface="Wingdings 3" pitchFamily="18" charset="2"/>
              <a:buNone/>
            </a:pPr>
            <a:r>
              <a:rPr lang="cs-CZ" smtClean="0">
                <a:latin typeface="Arial" charset="0"/>
              </a:rPr>
              <a:t>   </a:t>
            </a:r>
            <a:r>
              <a:rPr lang="cs-CZ" smtClean="0"/>
              <a:t>výcviku, zkouškách</a:t>
            </a:r>
          </a:p>
          <a:p>
            <a:pPr eaLnBrk="1" hangingPunct="1"/>
            <a:r>
              <a:rPr lang="cs-CZ" smtClean="0"/>
              <a:t>Preventivní lékařské </a:t>
            </a:r>
            <a:endParaRPr lang="cs-CZ" smtClean="0">
              <a:latin typeface="Arial" charset="0"/>
            </a:endParaRPr>
          </a:p>
          <a:p>
            <a:pPr eaLnBrk="1" hangingPunct="1">
              <a:buFont typeface="Wingdings 3" pitchFamily="18" charset="2"/>
              <a:buNone/>
            </a:pPr>
            <a:r>
              <a:rPr lang="cs-CZ" smtClean="0">
                <a:latin typeface="Arial" charset="0"/>
              </a:rPr>
              <a:t>   </a:t>
            </a:r>
            <a:r>
              <a:rPr lang="cs-CZ" smtClean="0"/>
              <a:t>prohlídky (1x za 2 roky)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Povinnosti zaměstnanců</a:t>
            </a:r>
            <a:endParaRPr lang="cs-CZ" dirty="0"/>
          </a:p>
        </p:txBody>
      </p:sp>
      <p:pic>
        <p:nvPicPr>
          <p:cNvPr id="20483" name="Picture 5" descr="MP900399548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3573463"/>
            <a:ext cx="21304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Zákaz namáhavé, nepřiměřené práce (břemena do 15kg, práce v noci)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Péče o dítě do 15 let – možnost požádat o úpravu pracovní doby, zvýhodněné směny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Umožnit péči o nemocné děti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Těhotná žena má možnost změny pracovního zařazení, úpravu pracovní doby, směny, nesmí pracovat přesčas, bez jejího souhlasu nesmí být poslána na pracovní cesty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Právo na mateřskou dovolenou (délku si určuje žena sama)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Pracovní podmínky žen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Od 15 do 18 let</a:t>
            </a:r>
          </a:p>
          <a:p>
            <a:pPr eaLnBrk="1" hangingPunct="1"/>
            <a:r>
              <a:rPr lang="cs-CZ" smtClean="0"/>
              <a:t>Nesmějí být zaměstnáváni:</a:t>
            </a:r>
          </a:p>
          <a:p>
            <a:pPr eaLnBrk="1" hangingPunct="1"/>
            <a:r>
              <a:rPr lang="cs-CZ" smtClean="0"/>
              <a:t>Nepřiměřenou (max. 8 hodin, práce v noci, fyzicky namáhavá práce, finanční odpovědnost…) prací</a:t>
            </a:r>
          </a:p>
          <a:p>
            <a:pPr eaLnBrk="1" hangingPunct="1"/>
            <a:r>
              <a:rPr lang="cs-CZ" smtClean="0"/>
              <a:t>Nebezpečnou, zdraví škodící prací </a:t>
            </a:r>
            <a:r>
              <a:rPr lang="cs-CZ" smtClean="0">
                <a:latin typeface="Arial" charset="0"/>
              </a:rPr>
              <a:t>  </a:t>
            </a:r>
            <a:r>
              <a:rPr lang="cs-CZ" smtClean="0"/>
              <a:t>(zakouřené prostředí…)</a:t>
            </a:r>
          </a:p>
          <a:p>
            <a:pPr eaLnBrk="1" hangingPunct="1"/>
            <a:r>
              <a:rPr lang="cs-CZ" smtClean="0"/>
              <a:t>Přesčas</a:t>
            </a:r>
          </a:p>
          <a:p>
            <a:pPr eaLnBrk="1" hangingPunct="1"/>
            <a:r>
              <a:rPr lang="cs-CZ" smtClean="0"/>
              <a:t>Lékařská prohlídka 1x za rok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Péče o mladistvé zaměstnance</a:t>
            </a:r>
            <a:endParaRPr lang="cs-CZ" dirty="0"/>
          </a:p>
        </p:txBody>
      </p:sp>
      <p:pic>
        <p:nvPicPr>
          <p:cNvPr id="22531" name="Picture 9" descr="MC900230817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325" y="3860800"/>
            <a:ext cx="2660650" cy="266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2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3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4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49</TotalTime>
  <Words>425</Words>
  <Application>Microsoft Office PowerPoint</Application>
  <PresentationFormat>Předvádění na obrazovce (4:3)</PresentationFormat>
  <Paragraphs>60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Snímek 1</vt:lpstr>
      <vt:lpstr>Snímek 2</vt:lpstr>
      <vt:lpstr>Péče o zaměstnance</vt:lpstr>
      <vt:lpstr>Péče zaměstnavatelů o zaměstnance </vt:lpstr>
      <vt:lpstr>Bezpečnost a ochrana zdraví při práci </vt:lpstr>
      <vt:lpstr>Povinnosti zaměstnanců</vt:lpstr>
      <vt:lpstr>Pracovní podmínky žen</vt:lpstr>
      <vt:lpstr>Péče o mladistvé zaměstnance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Péče o zaměstnance</dc:title>
  <cp:lastModifiedBy>Kamča</cp:lastModifiedBy>
  <cp:revision>8</cp:revision>
  <dcterms:modified xsi:type="dcterms:W3CDTF">2012-12-05T18:13:56Z</dcterms:modified>
</cp:coreProperties>
</file>