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43D7C94D-E518-4799-9208-E0095122FA3B}" type="datetimeFigureOut">
              <a:rPr lang="cs-CZ"/>
              <a:pPr/>
              <a:t>5.12.2012</a:t>
            </a:fld>
            <a:endParaRPr lang="cs-CZ"/>
          </a:p>
        </p:txBody>
      </p:sp>
      <p:sp>
        <p:nvSpPr>
          <p:cNvPr id="276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CF618C3C-38B3-4074-A6AE-2AF77AD51A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557B7060-D5DB-4FB5-958F-673DA9464590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212E585-FD5D-4229-9B1B-F18C279A4F5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4A18BB4-733F-4F84-AB84-291098324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8C57C-48BD-4094-9BB4-0EAB85DEE800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6CC04-731D-4AE3-962F-A12E3F06F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2322199-5E7C-4177-9C53-B9396CD9C30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FE7E6E-8FC8-4E3E-98EA-AD1D86122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D54B09-2DCA-45DA-8882-3A605A1D0198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0D30212-3BDA-42DA-8FB1-F45D531F0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1C3A6A-6F64-4711-BC50-C7A0B1D31C9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7CCE6D-0E86-42E3-963B-B4102ABFD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89B405-4AB2-473D-A511-B335FAF2D13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4909DE-BD72-40B6-9F62-98C6F302B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A8139-DDD7-4CAA-9EE4-F3949D0BBB0C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D5676-6C85-4F69-9575-55E15A3D2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D23974-1F11-492C-8C1E-1BBF5EFD6DF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C884270-F38D-4F52-8C4C-99844244B9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F0305BF-BC80-4273-94F7-648B0AE4EEE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247D162-60D1-4CF3-B8E4-73D074FBA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2DF14-AE36-4789-8B10-A4C5BC45D279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E531C-C489-4F27-8997-EA2B792B1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BB1D4-F705-4F1B-83CB-EAE4A12804E0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9ABA3-1869-46A9-959C-A2A80952C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2B5E786-D9F7-4627-A7CF-F4A3596ED728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3BD9A20-003B-403D-81E2-3DD6559862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/7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občanská výchova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/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 o </a:t>
            </a: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odměňování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, přehledně seznamuje s danou tématikou. Žáci pracují na samostatných PC stanicích v učebně dle pokynů</a:t>
            </a: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.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mzda, odměňování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srpen </a:t>
            </a:r>
            <a:r>
              <a:rPr lang="cs-CZ" sz="24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2011</a:t>
            </a: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Autor: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</a:t>
            </a:r>
            <a:r>
              <a:rPr lang="cs-CZ" sz="2400" u="sng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microsoft.cz</a:t>
            </a:r>
            <a:endParaRPr lang="cs-CZ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  <a:endParaRPr lang="cs-CZ" sz="2400" dirty="0">
              <a:latin typeface="Arial Unicode MS" pitchFamily="34" charset="-128"/>
              <a:cs typeface="Arial" charset="0"/>
            </a:endParaRP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r>
              <a:rPr lang="cs-CZ" smtClean="0"/>
              <a:t>Odměna za práci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Mzda, plat</a:t>
            </a:r>
          </a:p>
          <a:p>
            <a:r>
              <a:rPr lang="cs-CZ" smtClean="0"/>
              <a:t>Nesmí být nižší než minimální mzda</a:t>
            </a:r>
          </a:p>
          <a:p>
            <a:r>
              <a:rPr lang="cs-CZ" smtClean="0"/>
              <a:t>Odměňování se řídí závaznými předpisy (platy poslanců, policistů, učitelů, ostatních státních zaměstnanců)</a:t>
            </a:r>
          </a:p>
          <a:p>
            <a:r>
              <a:rPr lang="cs-CZ" smtClean="0"/>
              <a:t>Výši odměny určuje </a:t>
            </a:r>
            <a:endParaRPr lang="cs-CZ" smtClean="0">
              <a:latin typeface="Arial" charset="0"/>
            </a:endParaRPr>
          </a:p>
          <a:p>
            <a:pPr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</a:t>
            </a:r>
            <a:r>
              <a:rPr lang="cs-CZ" smtClean="0"/>
              <a:t>zaměstnavatel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Odměna za práci</a:t>
            </a:r>
            <a:endParaRPr lang="cs-CZ" dirty="0"/>
          </a:p>
        </p:txBody>
      </p:sp>
      <p:pic>
        <p:nvPicPr>
          <p:cNvPr id="14340" name="Picture 4" descr="MC90044039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3933825"/>
            <a:ext cx="2524125" cy="2524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Mzda </a:t>
            </a:r>
            <a:endParaRPr lang="cs-CZ" dirty="0"/>
          </a:p>
        </p:txBody>
      </p:sp>
      <p:sp>
        <p:nvSpPr>
          <p:cNvPr id="15362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Časová</a:t>
            </a:r>
          </a:p>
        </p:txBody>
      </p:sp>
      <p:sp>
        <p:nvSpPr>
          <p:cNvPr id="15363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/>
          <a:lstStyle/>
          <a:p>
            <a:r>
              <a:rPr lang="cs-CZ" smtClean="0"/>
              <a:t>Úkolová </a:t>
            </a:r>
          </a:p>
        </p:txBody>
      </p:sp>
      <p:sp>
        <p:nvSpPr>
          <p:cNvPr id="15364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</p:spPr>
        <p:txBody>
          <a:bodyPr/>
          <a:lstStyle/>
          <a:p>
            <a:r>
              <a:rPr lang="cs-CZ" smtClean="0"/>
              <a:t>Hodinová</a:t>
            </a:r>
          </a:p>
          <a:p>
            <a:r>
              <a:rPr lang="cs-CZ" smtClean="0"/>
              <a:t>Měsíční </a:t>
            </a:r>
          </a:p>
          <a:p>
            <a:r>
              <a:rPr lang="cs-CZ" smtClean="0"/>
              <a:t>Závisí na odpracovaném čase</a:t>
            </a:r>
          </a:p>
        </p:txBody>
      </p:sp>
      <p:sp>
        <p:nvSpPr>
          <p:cNvPr id="15365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  <a:ln>
            <a:prstDash val="solid"/>
          </a:ln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Vypočítává se z množství vykonané práce</a:t>
            </a:r>
          </a:p>
          <a:p>
            <a:pPr>
              <a:spcBef>
                <a:spcPct val="0"/>
              </a:spcBef>
            </a:pPr>
            <a:r>
              <a:rPr lang="cs-CZ" smtClean="0"/>
              <a:t>Umožňuje vyšší výdělky</a:t>
            </a:r>
          </a:p>
          <a:p>
            <a:pPr>
              <a:spcBef>
                <a:spcPct val="0"/>
              </a:spcBef>
            </a:pPr>
            <a:r>
              <a:rPr lang="cs-CZ" smtClean="0"/>
              <a:t>Vyhovuje pracovitým, šikovným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Mzda</a:t>
            </a:r>
            <a:endParaRPr lang="cs-CZ" dirty="0"/>
          </a:p>
        </p:txBody>
      </p:sp>
      <p:sp>
        <p:nvSpPr>
          <p:cNvPr id="16386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Podílová</a:t>
            </a:r>
          </a:p>
        </p:txBody>
      </p:sp>
      <p:sp>
        <p:nvSpPr>
          <p:cNvPr id="16387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/>
          <a:lstStyle/>
          <a:p>
            <a:r>
              <a:rPr lang="cs-CZ" smtClean="0"/>
              <a:t>Smíšená</a:t>
            </a:r>
          </a:p>
        </p:txBody>
      </p:sp>
      <p:sp>
        <p:nvSpPr>
          <p:cNvPr id="16388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</p:spPr>
        <p:txBody>
          <a:bodyPr/>
          <a:lstStyle/>
          <a:p>
            <a:r>
              <a:rPr lang="cs-CZ" smtClean="0"/>
              <a:t>zaměstnanec má podíl na dosaženém výsledku práce (podíl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z dosažených tržeb, pojišťovnictví, prodej nemovitostí… )</a:t>
            </a:r>
          </a:p>
        </p:txBody>
      </p:sp>
      <p:sp>
        <p:nvSpPr>
          <p:cNvPr id="16389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  <a:ln>
            <a:prstDash val="solid"/>
          </a:ln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1. část odměny za práci je časová mzda</a:t>
            </a:r>
          </a:p>
          <a:p>
            <a:pPr>
              <a:spcBef>
                <a:spcPct val="0"/>
              </a:spcBef>
            </a:pPr>
            <a:r>
              <a:rPr lang="cs-CZ" smtClean="0"/>
              <a:t>2. část odměny je podílová mzda nebo úkolová mzda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Příplatky se vyplácí – za práci přesčas, v noci, ve dnech pracovního klidu a ve svátek, za práci ve ztíženém a zdraví škodlivém prostředí</a:t>
            </a:r>
          </a:p>
          <a:p>
            <a:r>
              <a:rPr lang="cs-CZ" smtClean="0"/>
              <a:t>Mzda se vyplácí v pracovní době na pracovišti za měsíční období pozadu</a:t>
            </a:r>
          </a:p>
          <a:p>
            <a:r>
              <a:rPr lang="cs-CZ" smtClean="0"/>
              <a:t>Doklad o výpočtu mzdy</a:t>
            </a:r>
          </a:p>
          <a:p>
            <a:r>
              <a:rPr lang="cs-CZ" smtClean="0"/>
              <a:t>Vyplácení zásadně v penězích</a:t>
            </a:r>
          </a:p>
          <a:p>
            <a:r>
              <a:rPr lang="cs-CZ" smtClean="0"/>
              <a:t>Naturální mzda – část (zemědělci, </a:t>
            </a:r>
            <a:endParaRPr lang="cs-CZ" smtClean="0">
              <a:latin typeface="Arial" charset="0"/>
            </a:endParaRPr>
          </a:p>
          <a:p>
            <a:pPr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</a:t>
            </a:r>
            <a:r>
              <a:rPr lang="cs-CZ" smtClean="0"/>
              <a:t>horníci, prodavačky…)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Výplata mzdy</a:t>
            </a:r>
            <a:endParaRPr lang="cs-CZ" dirty="0"/>
          </a:p>
        </p:txBody>
      </p:sp>
      <p:pic>
        <p:nvPicPr>
          <p:cNvPr id="17413" name="Picture 5" descr="MC90021494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3644900"/>
            <a:ext cx="1739900" cy="29511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3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4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</TotalTime>
  <Words>295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Snímek 2</vt:lpstr>
      <vt:lpstr>Zákoník práce</vt:lpstr>
      <vt:lpstr>Odměna za práci</vt:lpstr>
      <vt:lpstr>Mzda </vt:lpstr>
      <vt:lpstr>Mzda</vt:lpstr>
      <vt:lpstr>Výplata mzdy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Zákoník práce</dc:title>
  <cp:lastModifiedBy>Kamča</cp:lastModifiedBy>
  <cp:revision>7</cp:revision>
  <dcterms:modified xsi:type="dcterms:W3CDTF">2012-12-05T18:13:22Z</dcterms:modified>
</cp:coreProperties>
</file>