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Lucida Sans Unicode" pitchFamily="34" charset="0"/>
              </a:defRPr>
            </a:lvl1pPr>
          </a:lstStyle>
          <a:p>
            <a:endParaRPr lang="cs-CZ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Lucida Sans Unicode" pitchFamily="34" charset="0"/>
              </a:defRPr>
            </a:lvl1pPr>
          </a:lstStyle>
          <a:p>
            <a:fld id="{7BF29C3F-BAE6-4613-BD37-AFF9418D06A3}" type="datetimeFigureOut">
              <a:rPr lang="cs-CZ"/>
              <a:pPr/>
              <a:t>5.12.2012</a:t>
            </a:fld>
            <a:endParaRPr lang="cs-CZ"/>
          </a:p>
        </p:txBody>
      </p:sp>
      <p:sp>
        <p:nvSpPr>
          <p:cNvPr id="286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8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Lucida Sans Unicode" pitchFamily="34" charset="0"/>
              </a:defRPr>
            </a:lvl1pPr>
          </a:lstStyle>
          <a:p>
            <a:endParaRPr lang="cs-CZ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Lucida Sans Unicode" pitchFamily="34" charset="0"/>
              </a:defRPr>
            </a:lvl1pPr>
          </a:lstStyle>
          <a:p>
            <a:fld id="{8D455664-9FE0-4F0F-9B10-5E28E2FDCDA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512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C9122AFA-8087-4388-A527-55D485551183}" type="slidenum">
              <a:rPr lang="cs-CZ" sz="1200">
                <a:latin typeface="+mn-lt"/>
              </a:rPr>
              <a:pPr algn="r">
                <a:defRPr/>
              </a:pPr>
              <a:t>1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D71FAC6-2653-4627-B9A3-88D1FA19525F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39BB2A4-9A8A-46EC-8A54-38E58447D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15C53-D526-4997-9A02-C11F8217E743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ECC99-B7FC-4AD9-B15A-4A6FFD2854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1A1118-1AE8-4F5E-BCD0-069E4CE2B75B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2084A2E-55EF-49E4-80CD-77B7FF214F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B757992-4A0E-4485-8454-09AE054B2196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1345410-42CA-4DB7-A77C-BFD8FDA59D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26E104E-831F-4B21-AA5F-F6569B754463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478F44E-8FAD-44CA-B253-FE6D0100AA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F72C193-2234-4734-9691-FB57E2582E92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BCCF52B-E559-4FCF-9873-0E0A44AC8A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38E34-9ABE-4DB7-AF24-3D8E423FEB37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44C59-47E9-4386-A8D0-22BF0BEC0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05FEC76-CB96-4EDE-A2CF-41E8E436F63D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FF25660-6434-4D83-B1EA-8C44CF13EA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12A71E2-5E2F-4F75-BFBC-227D15D01625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5664A5D2-11C4-4C0E-B551-51028E76A2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87663-12D6-4ECC-9535-761A3A188888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71CFF0-0682-43FD-9407-1853D2647F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0DBAD0-EA98-46D3-98DD-C23FF896602E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86EDE-DD6F-4C1C-97AA-7A3198C6B2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8AE4DE68-8FDE-4073-A593-E3C49654464A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A6FB3D8D-D36D-414E-86D0-03597D02E8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 smtClean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 smtClean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OVVP</a:t>
            </a:r>
            <a:r>
              <a:rPr lang="cs-CZ" sz="28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/</a:t>
            </a:r>
            <a:r>
              <a:rPr lang="cs-CZ" sz="28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8</a:t>
            </a:r>
            <a:endParaRPr lang="cs-CZ" sz="28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628775"/>
            <a:ext cx="8064500" cy="600164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občanská výchova</a:t>
            </a: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/>
            <a:r>
              <a:rPr lang="cs-CZ" sz="24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učivo o , přehledně seznamuje s danou tématikou. Žáci pracují na samostatných PC stanicích v učebně dle pokynů, vybraní žáci pracují s dotykovou tabulí.</a:t>
            </a: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" charset="0"/>
                <a:cs typeface="Arial" charset="0"/>
              </a:rPr>
              <a:t>pracovní řád, pracovní kázeň, proces</a:t>
            </a: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srpen 2011</a:t>
            </a:r>
            <a:endParaRPr lang="cs-CZ" sz="2400" dirty="0">
              <a:latin typeface="Arial Unicode MS" pitchFamily="34" charset="-128"/>
              <a:cs typeface="Arial" charset="0"/>
            </a:endParaRPr>
          </a:p>
          <a:p>
            <a:r>
              <a:rPr lang="cs-CZ" sz="24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Autor:</a:t>
            </a: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PaedDr. Vratislava Pluhařová </a:t>
            </a:r>
          </a:p>
          <a:p>
            <a:r>
              <a:rPr lang="cs-CZ" sz="24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Zdroje: </a:t>
            </a: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Autorem materiálu a všech jeho částí, není-li uvedeno jinak, je PaedDr. Vratislava Pluhařová. 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Klipart </a:t>
            </a:r>
            <a:r>
              <a:rPr lang="cs-CZ" sz="24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2"/>
              </a:rPr>
              <a:t>www.office.</a:t>
            </a:r>
            <a:r>
              <a:rPr lang="cs-CZ" sz="2400" u="sng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2"/>
              </a:rPr>
              <a:t>microsoft.cz</a:t>
            </a:r>
            <a:endParaRPr lang="cs-CZ" sz="24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240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 </a:t>
            </a:r>
            <a:endParaRPr lang="cs-CZ" sz="2400" dirty="0">
              <a:solidFill>
                <a:srgbClr val="FF3300"/>
              </a:solidFill>
              <a:latin typeface="Arial" charset="0"/>
              <a:cs typeface="Arial" charset="0"/>
            </a:endParaRPr>
          </a:p>
          <a:p>
            <a:endParaRPr lang="cs-CZ" sz="2400" dirty="0">
              <a:solidFill>
                <a:srgbClr val="FF3300"/>
              </a:solidFill>
              <a:latin typeface="Arial" charset="0"/>
              <a:cs typeface="Arial" charset="0"/>
            </a:endParaRPr>
          </a:p>
          <a:p>
            <a:endParaRPr lang="cs-CZ" sz="2400" dirty="0">
              <a:solidFill>
                <a:srgbClr val="FF0000"/>
              </a:solidFill>
              <a:latin typeface="Arial" charset="0"/>
              <a:cs typeface="Arial" charset="0"/>
            </a:endParaRPr>
          </a:p>
        </p:txBody>
      </p:sp>
      <p:pic>
        <p:nvPicPr>
          <p:cNvPr id="3481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Zákoník práce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>
            <a:normAutofit/>
          </a:bodyPr>
          <a:lstStyle/>
          <a:p>
            <a:pPr marR="0">
              <a:lnSpc>
                <a:spcPct val="80000"/>
              </a:lnSpc>
            </a:pPr>
            <a:r>
              <a:rPr lang="cs-CZ" sz="1900" smtClean="0"/>
              <a:t>Pracovní proces</a:t>
            </a:r>
          </a:p>
          <a:p>
            <a:pPr marR="0">
              <a:lnSpc>
                <a:spcPct val="80000"/>
              </a:lnSpc>
            </a:pPr>
            <a:r>
              <a:rPr lang="cs-CZ" sz="1900" smtClean="0"/>
              <a:t>Pracovní řád</a:t>
            </a:r>
          </a:p>
          <a:p>
            <a:pPr marR="0">
              <a:lnSpc>
                <a:spcPct val="80000"/>
              </a:lnSpc>
            </a:pPr>
            <a:r>
              <a:rPr lang="cs-CZ" sz="1900" smtClean="0"/>
              <a:t>Pracovní kázeň</a:t>
            </a:r>
          </a:p>
          <a:p>
            <a:pPr marR="0">
              <a:lnSpc>
                <a:spcPct val="80000"/>
              </a:lnSpc>
            </a:pPr>
            <a:r>
              <a:rPr lang="cs-CZ" sz="1900" smtClean="0"/>
              <a:t>Pracovní doba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cs-CZ" smtClean="0">
              <a:latin typeface="Arial" charset="0"/>
            </a:endParaRPr>
          </a:p>
          <a:p>
            <a:pPr>
              <a:lnSpc>
                <a:spcPct val="90000"/>
              </a:lnSpc>
            </a:pPr>
            <a:endParaRPr lang="cs-CZ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cs-CZ" smtClean="0"/>
              <a:t>Je průběh vykonané práce</a:t>
            </a:r>
          </a:p>
          <a:p>
            <a:pPr>
              <a:lnSpc>
                <a:spcPct val="90000"/>
              </a:lnSpc>
            </a:pPr>
            <a:r>
              <a:rPr lang="cs-CZ" smtClean="0"/>
              <a:t>Je rozmanitý: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mtClean="0"/>
              <a:t>Těžba surovin               - Stavebnictví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mtClean="0"/>
              <a:t>Zemědělství                  - Lesnictví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mtClean="0"/>
              <a:t>Doprava                        - Školství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mtClean="0"/>
              <a:t>Zdravotnictví                 - Služby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mtClean="0"/>
              <a:t>Průmyslová výroba        - Obchod</a:t>
            </a:r>
          </a:p>
          <a:p>
            <a:pPr>
              <a:lnSpc>
                <a:spcPct val="90000"/>
              </a:lnSpc>
            </a:pPr>
            <a:r>
              <a:rPr lang="cs-CZ" smtClean="0"/>
              <a:t>Stát zasahuje zákony (Ochrana zdraví zaměstnanců a bezpečnost práce)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Pracovní proces</a:t>
            </a:r>
            <a:endParaRPr lang="cs-CZ" dirty="0"/>
          </a:p>
        </p:txBody>
      </p:sp>
      <p:pic>
        <p:nvPicPr>
          <p:cNvPr id="14340" name="Picture 4" descr="MP90028918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725" y="620713"/>
            <a:ext cx="3413125" cy="22415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  <a:p>
            <a:r>
              <a:rPr lang="cs-CZ" smtClean="0"/>
              <a:t>Vnitřní pracovní řády</a:t>
            </a:r>
          </a:p>
          <a:p>
            <a:r>
              <a:rPr lang="cs-CZ" smtClean="0"/>
              <a:t>Pracovní režim: 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1. přísný – zaměstnanec nesmí opustit   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    pracoviště, nesmí práci přerušit, musí   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    dodržovat postup (operační sál, montážní 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    linka, sériová výroba, umělci- herci…)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2. volný – zaměstnanci pracují samostatně, 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    nezávisle na práci ostatních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Pracovní řád</a:t>
            </a:r>
            <a:endParaRPr lang="cs-CZ" dirty="0"/>
          </a:p>
        </p:txBody>
      </p:sp>
      <p:pic>
        <p:nvPicPr>
          <p:cNvPr id="15364" name="Picture 4" descr="MP90031399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333375"/>
            <a:ext cx="2808287" cy="28082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Zaměstnanci jsou povinni:</a:t>
            </a:r>
          </a:p>
          <a:p>
            <a:r>
              <a:rPr lang="cs-CZ" smtClean="0"/>
              <a:t>Dodržovat pracovní řád</a:t>
            </a:r>
          </a:p>
          <a:p>
            <a:r>
              <a:rPr lang="cs-CZ" smtClean="0"/>
              <a:t>Plnit kvalitně, hospodárně a včas pracovní úkoly</a:t>
            </a:r>
          </a:p>
          <a:p>
            <a:r>
              <a:rPr lang="cs-CZ" smtClean="0"/>
              <a:t>Hospodařit se svěřeným majetkem</a:t>
            </a:r>
          </a:p>
          <a:p>
            <a:r>
              <a:rPr lang="cs-CZ" smtClean="0"/>
              <a:t>Dodržovat předpisy o bezpečnosti a ochraně zdraví při práci (povinné každoroční školení)</a:t>
            </a:r>
          </a:p>
          <a:p>
            <a:r>
              <a:rPr lang="cs-CZ" smtClean="0"/>
              <a:t>Dodržovat pracovní dobu</a:t>
            </a:r>
          </a:p>
          <a:p>
            <a:r>
              <a:rPr lang="cs-CZ" smtClean="0"/>
              <a:t>Mlčenlivost</a:t>
            </a:r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Pracovní kázeň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8 hodin/den               12 hodin/den</a:t>
            </a:r>
          </a:p>
          <a:p>
            <a:r>
              <a:rPr lang="cs-CZ" smtClean="0"/>
              <a:t>42 hodin/týden</a:t>
            </a:r>
          </a:p>
          <a:p>
            <a:endParaRPr lang="cs-CZ" smtClean="0"/>
          </a:p>
          <a:p>
            <a:r>
              <a:rPr lang="cs-CZ" smtClean="0"/>
              <a:t>Povinné přestávky (odpočinek) po 4 hodinách 30 minut</a:t>
            </a:r>
          </a:p>
          <a:p>
            <a:r>
              <a:rPr lang="cs-CZ" smtClean="0"/>
              <a:t>Přesčasy</a:t>
            </a: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Pracovní doba</a:t>
            </a:r>
            <a:endParaRPr lang="cs-CZ" dirty="0"/>
          </a:p>
        </p:txBody>
      </p:sp>
      <p:pic>
        <p:nvPicPr>
          <p:cNvPr id="17413" name="Picture 5" descr="MP900316793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3" y="3789363"/>
            <a:ext cx="3657600" cy="2438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Nerovnoměrné rozvržení pracovní doby:</a:t>
            </a:r>
          </a:p>
          <a:p>
            <a:endParaRPr lang="cs-CZ" smtClean="0"/>
          </a:p>
          <a:p>
            <a:r>
              <a:rPr lang="cs-CZ" smtClean="0"/>
              <a:t>Dvousměnný provoz (ranní a odpolední) – obchody, výrobní podniky…</a:t>
            </a:r>
          </a:p>
          <a:p>
            <a:r>
              <a:rPr lang="cs-CZ" smtClean="0"/>
              <a:t>Třísměnný provoz (ranní, odpolední a noční) – ve zdravotnictví, v rozhlase…</a:t>
            </a:r>
          </a:p>
          <a:p>
            <a:r>
              <a:rPr lang="cs-CZ" smtClean="0"/>
              <a:t>Dvanáctihodinová směna</a:t>
            </a:r>
          </a:p>
          <a:p>
            <a:r>
              <a:rPr lang="cs-CZ" smtClean="0"/>
              <a:t>Týdenní cyklus</a:t>
            </a:r>
          </a:p>
          <a:p>
            <a:r>
              <a:rPr lang="cs-CZ" smtClean="0"/>
              <a:t>Desetidenní dekády – velké stavby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Pracovní směny a cykly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>
              <a:latin typeface="Arial" charset="0"/>
            </a:endParaRPr>
          </a:p>
          <a:p>
            <a:r>
              <a:rPr lang="cs-CZ" smtClean="0"/>
              <a:t>20, 30, 40 dnů </a:t>
            </a:r>
          </a:p>
          <a:p>
            <a:r>
              <a:rPr lang="cs-CZ" smtClean="0"/>
              <a:t>Odpracování alespoň 60 dnů v roce</a:t>
            </a:r>
          </a:p>
          <a:p>
            <a:r>
              <a:rPr lang="cs-CZ" smtClean="0"/>
              <a:t>Poměrná část (podle počtu odpracovaných měsíců v roce)</a:t>
            </a:r>
          </a:p>
          <a:p>
            <a:r>
              <a:rPr lang="cs-CZ" smtClean="0"/>
              <a:t>Náhrada mzdy ve výši průměrného výdělku</a:t>
            </a:r>
          </a:p>
          <a:p>
            <a:r>
              <a:rPr lang="cs-CZ" smtClean="0"/>
              <a:t>Má být vyčerpána v kalendářním roce (možno čerpat nejpozději do konce příštího roku)</a:t>
            </a:r>
          </a:p>
          <a:p>
            <a:r>
              <a:rPr lang="cs-CZ" smtClean="0"/>
              <a:t>Zaměstnavatel může nařídit dobu čerpání dovolené (školství, stavební firmy, divadelní prázdniny, celopodniková dovolená)</a:t>
            </a:r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Dovolená</a:t>
            </a:r>
            <a:endParaRPr lang="cs-CZ" dirty="0"/>
          </a:p>
        </p:txBody>
      </p:sp>
      <p:pic>
        <p:nvPicPr>
          <p:cNvPr id="19460" name="Picture 4" descr="MP90039983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404813"/>
            <a:ext cx="2808288" cy="18716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2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3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4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80</TotalTime>
  <Words>411</Words>
  <Application>Microsoft Office PowerPoint</Application>
  <PresentationFormat>Předvádění na obrazovce (4:3)</PresentationFormat>
  <Paragraphs>76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Snímek 2</vt:lpstr>
      <vt:lpstr>Zákoník práce</vt:lpstr>
      <vt:lpstr>Pracovní proces</vt:lpstr>
      <vt:lpstr>Pracovní řád</vt:lpstr>
      <vt:lpstr>Pracovní kázeň</vt:lpstr>
      <vt:lpstr>Pracovní doba</vt:lpstr>
      <vt:lpstr>Pracovní směny a cykly</vt:lpstr>
      <vt:lpstr>Dovolená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Zákoník práce</dc:title>
  <cp:lastModifiedBy>Kamča</cp:lastModifiedBy>
  <cp:revision>11</cp:revision>
  <dcterms:modified xsi:type="dcterms:W3CDTF">2012-12-05T18:12:34Z</dcterms:modified>
</cp:coreProperties>
</file>