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5" r:id="rId2"/>
    <p:sldId id="264" r:id="rId3"/>
    <p:sldId id="256" r:id="rId4"/>
    <p:sldId id="262" r:id="rId5"/>
    <p:sldId id="263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E71162BC-FE12-41ED-8ED6-7FEA73C653BB}" type="datetimeFigureOut">
              <a:rPr lang="cs-CZ"/>
              <a:pPr/>
              <a:t>5.12.2012</a:t>
            </a:fld>
            <a:endParaRPr lang="cs-CZ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cs-CZ"/>
          </a:p>
        </p:txBody>
      </p:sp>
      <p:sp>
        <p:nvSpPr>
          <p:cNvPr id="307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EA694CBE-BA5E-4E02-A8F0-92227E2B3331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B62CA1D7-2E57-4A97-B472-F6FB054D1ABE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3860A23-7BFC-4FC2-A9A1-B9FD251B57D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92823D3-79CE-4D32-A30F-30A9957F86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B57BC7-3266-44DD-8AA3-76E7B11C0E04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41499D-FA95-4D67-8146-D4DD5C067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71646EA-1668-45A4-9A5B-5B7B5C7CA6E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299E69-9D12-483D-A76C-5BD5FF5CD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D418C5-FDBA-4CB8-BE5F-FEA625D082A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7830A4E-5E79-4CB0-B2CE-A3E22B44C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BC6FB83-73ED-40BB-B390-0138976915E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C47F55-6CBA-4EBF-B258-24F1C1379A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8CA011-71B1-4B6A-8864-B047BE915971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E383098-1581-4A4B-9D21-E072B394D4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8D377-3426-44C6-A00F-035B9A26812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8ABB1-D752-46F7-B054-3343946EFA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2BB4F68-2EE1-4F82-88D9-D1DEF921BF87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FB4CC9-4A15-4135-92C9-7ED098599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5494D962-988F-4806-A425-5722091D6D5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4E496FB-238A-4C06-A0CD-356B01DF8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7497A-3CE9-4682-9A9C-4E898623AE5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F1B868-870F-41D9-86D5-4A5B1AD684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AC3E14-7F0A-4734-8E9C-3E8DCF140A6D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A900E4-E91A-478A-B521-A783339A6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D339D8A-D44F-4E3D-ABAC-8B94D7F5337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66FE3FFA-96FB-46E6-A377-53E29D5DD9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5" r:id="rId3"/>
    <p:sldLayoutId id="2147483686" r:id="rId4"/>
    <p:sldLayoutId id="2147483687" r:id="rId5"/>
    <p:sldLayoutId id="2147483688" r:id="rId6"/>
    <p:sldLayoutId id="2147483682" r:id="rId7"/>
    <p:sldLayoutId id="2147483689" r:id="rId8"/>
    <p:sldLayoutId id="2147483690" r:id="rId9"/>
    <p:sldLayoutId id="2147483681" r:id="rId10"/>
    <p:sldLayoutId id="214748368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9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484313"/>
            <a:ext cx="8064500" cy="569386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4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 o , přehledně seznamuje s danou tématikou. Žáci pracují na samostatných PC stanicích v učebně dle pokynů, vybraní žáci pracují s dotykovou tabulí.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400" dirty="0" err="1">
                <a:solidFill>
                  <a:srgbClr val="FF0000"/>
                </a:solidFill>
                <a:latin typeface="Arial" charset="0"/>
                <a:cs typeface="Arial" charset="0"/>
              </a:rPr>
              <a:t>zákonák</a:t>
            </a:r>
            <a:r>
              <a:rPr lang="cs-CZ" sz="2400" dirty="0">
                <a:solidFill>
                  <a:srgbClr val="FF0000"/>
                </a:solidFill>
                <a:latin typeface="Arial" charset="0"/>
                <a:cs typeface="Arial" charset="0"/>
              </a:rPr>
              <a:t> práce, výpověď, smlouva, pracovní poměr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4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4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srpen 2011</a:t>
            </a:r>
            <a:endParaRPr lang="cs-CZ" sz="2400" dirty="0">
              <a:latin typeface="Arial Unicode MS" pitchFamily="34" charset="-128"/>
              <a:cs typeface="Arial" charset="0"/>
            </a:endParaRPr>
          </a:p>
          <a:p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Autor: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0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000" dirty="0">
              <a:solidFill>
                <a:srgbClr val="FF3300"/>
              </a:solidFill>
              <a:latin typeface="Arial" charset="0"/>
              <a:cs typeface="Arial" charset="0"/>
            </a:endParaRPr>
          </a:p>
          <a:p>
            <a:endParaRPr lang="cs-CZ" sz="2400" dirty="0">
              <a:solidFill>
                <a:srgbClr val="FF0000"/>
              </a:solidFill>
              <a:latin typeface="Arial" charset="0"/>
              <a:cs typeface="Arial" charset="0"/>
            </a:endParaRPr>
          </a:p>
        </p:txBody>
      </p:sp>
      <p:pic>
        <p:nvPicPr>
          <p:cNvPr id="2867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Zákoník práce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Ukončení událostmi – uplynutí sjednané doby (doba určitá), smrtí</a:t>
            </a:r>
          </a:p>
          <a:p>
            <a:r>
              <a:rPr lang="cs-CZ" smtClean="0"/>
              <a:t>Jednostranně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1. Ve zkušební době (bez udání důvodů)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2. Výjimečně z důvodů uvedených v zákoníku práce (zaměstnanec odsouzený pro závažný trestný čin)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3. Zaměstnanec nebyl převeden do 15-ti dnů z vážných zdr. důvodů na vhodnou práci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4. Nevyplacení mzdy do 15-ti dnů splanosti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Ukončení pracovního poměru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Výpověď</a:t>
            </a:r>
            <a:endParaRPr lang="cs-CZ" dirty="0"/>
          </a:p>
        </p:txBody>
      </p:sp>
      <p:sp>
        <p:nvSpPr>
          <p:cNvPr id="15362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Zaměstnanec</a:t>
            </a:r>
          </a:p>
        </p:txBody>
      </p:sp>
      <p:sp>
        <p:nvSpPr>
          <p:cNvPr id="15363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/>
          <a:lstStyle/>
          <a:p>
            <a:r>
              <a:rPr lang="cs-CZ" smtClean="0"/>
              <a:t>Zaměstnavatel</a:t>
            </a:r>
          </a:p>
        </p:txBody>
      </p:sp>
      <p:sp>
        <p:nvSpPr>
          <p:cNvPr id="15364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</p:spPr>
        <p:txBody>
          <a:bodyPr/>
          <a:lstStyle/>
          <a:p>
            <a:r>
              <a:rPr lang="cs-CZ" smtClean="0"/>
              <a:t>Kdykoliv</a:t>
            </a:r>
          </a:p>
          <a:p>
            <a:r>
              <a:rPr lang="cs-CZ" smtClean="0"/>
              <a:t>Z jakéhokoliv důvodu</a:t>
            </a:r>
          </a:p>
          <a:p>
            <a:r>
              <a:rPr lang="cs-CZ" smtClean="0"/>
              <a:t>Bez udání důvodu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2 měsíce (od 1. dne následujícího měsíce)</a:t>
            </a:r>
          </a:p>
        </p:txBody>
      </p:sp>
      <p:sp>
        <p:nvSpPr>
          <p:cNvPr id="15365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444625"/>
            <a:ext cx="4041775" cy="3941763"/>
          </a:xfrm>
          <a:ln>
            <a:prstDash val="solid"/>
          </a:ln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Vždy odůvodnit podle zákona (nadbytečností, neuspokojivými pracovními výsledky, porušováním kázně…</a:t>
            </a:r>
          </a:p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r>
              <a:rPr lang="cs-CZ" smtClean="0"/>
              <a:t>2 měsíce (od 1. dne následujícího měsíce)</a:t>
            </a:r>
          </a:p>
          <a:p>
            <a:pPr>
              <a:spcBef>
                <a:spcPct val="0"/>
              </a:spcBef>
            </a:pPr>
            <a:r>
              <a:rPr lang="cs-CZ" smtClean="0"/>
              <a:t>Vyplacení odstupného (obvyklé dvouměsíční)</a:t>
            </a:r>
          </a:p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Upravuje vzájemná </a:t>
            </a:r>
            <a:r>
              <a:rPr lang="cs-CZ" u="sng" smtClean="0"/>
              <a:t>práva a povinnosti </a:t>
            </a:r>
            <a:r>
              <a:rPr lang="cs-CZ" smtClean="0"/>
              <a:t>mezi </a:t>
            </a:r>
            <a:r>
              <a:rPr lang="cs-CZ" u="sng" smtClean="0"/>
              <a:t>zaměstnavateli a zaměstnanci</a:t>
            </a:r>
          </a:p>
          <a:p>
            <a:pPr>
              <a:lnSpc>
                <a:spcPct val="90000"/>
              </a:lnSpc>
            </a:pPr>
            <a:r>
              <a:rPr lang="cs-CZ" smtClean="0"/>
              <a:t>Upravuje </a:t>
            </a:r>
            <a:r>
              <a:rPr lang="cs-CZ" u="sng" smtClean="0"/>
              <a:t>vztahy</a:t>
            </a:r>
            <a:r>
              <a:rPr lang="cs-CZ" smtClean="0"/>
              <a:t>, které souvisejí s výkonem práce zaměstnanců:</a:t>
            </a:r>
          </a:p>
          <a:p>
            <a:pPr>
              <a:lnSpc>
                <a:spcPct val="90000"/>
              </a:lnSpc>
            </a:pPr>
            <a:r>
              <a:rPr lang="cs-CZ" smtClean="0"/>
              <a:t>Pracovní poměr</a:t>
            </a:r>
          </a:p>
          <a:p>
            <a:pPr>
              <a:lnSpc>
                <a:spcPct val="90000"/>
              </a:lnSpc>
            </a:pPr>
            <a:r>
              <a:rPr lang="cs-CZ" smtClean="0"/>
              <a:t>Pracovní dobu</a:t>
            </a:r>
          </a:p>
          <a:p>
            <a:pPr>
              <a:lnSpc>
                <a:spcPct val="90000"/>
              </a:lnSpc>
            </a:pPr>
            <a:r>
              <a:rPr lang="cs-CZ" smtClean="0"/>
              <a:t>Péči o zaměstnance</a:t>
            </a:r>
          </a:p>
          <a:p>
            <a:pPr>
              <a:lnSpc>
                <a:spcPct val="90000"/>
              </a:lnSpc>
            </a:pPr>
            <a:r>
              <a:rPr lang="cs-CZ" smtClean="0"/>
              <a:t>Pracovní podmínky</a:t>
            </a: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/>
              <a:t>Odpovědnost za škody při výkonu práce</a:t>
            </a:r>
            <a:endParaRPr lang="cs-CZ" smtClean="0">
              <a:latin typeface="Arial" charset="0"/>
            </a:endParaRPr>
          </a:p>
          <a:p>
            <a:pPr>
              <a:lnSpc>
                <a:spcPct val="90000"/>
              </a:lnSpc>
            </a:pPr>
            <a:r>
              <a:rPr lang="cs-CZ" smtClean="0"/>
              <a:t>Bezpečnost a ochranu zdraví při práci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Zákoník práce</a:t>
            </a:r>
            <a:endParaRPr lang="cs-CZ" dirty="0"/>
          </a:p>
        </p:txBody>
      </p:sp>
      <p:pic>
        <p:nvPicPr>
          <p:cNvPr id="16388" name="Picture 4" descr="MP90028512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2781300"/>
            <a:ext cx="2951163" cy="19383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>
          <a:xfrm>
            <a:off x="468313" y="1412875"/>
            <a:ext cx="8229600" cy="4525963"/>
          </a:xfrm>
        </p:spPr>
        <p:txBody>
          <a:bodyPr/>
          <a:lstStyle/>
          <a:p>
            <a:r>
              <a:rPr lang="cs-CZ" u="sng" smtClean="0"/>
              <a:t>Rovnoprávný vztah </a:t>
            </a:r>
            <a:r>
              <a:rPr lang="cs-CZ" smtClean="0"/>
              <a:t>mezi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zaměstnancem   a zaměstnavatelem</a:t>
            </a:r>
          </a:p>
          <a:p>
            <a:r>
              <a:rPr lang="cs-CZ" u="sng" smtClean="0"/>
              <a:t>Vzájemné</a:t>
            </a:r>
            <a:r>
              <a:rPr lang="cs-CZ" smtClean="0"/>
              <a:t> povinnosti a práva</a:t>
            </a:r>
          </a:p>
          <a:p>
            <a:r>
              <a:rPr lang="cs-CZ" smtClean="0"/>
              <a:t>Zaměstnanec je povinen plnit pracovní úkoly, dodržovat pracovní dobu, dodržovat bezpečnostní nařízení, přestávky, nosit ochranný pracovní oděv…     </a:t>
            </a:r>
          </a:p>
          <a:p>
            <a:pPr>
              <a:buFont typeface="Wingdings 3" pitchFamily="18" charset="2"/>
              <a:buNone/>
            </a:pPr>
            <a:r>
              <a:rPr lang="cs-CZ" smtClean="0"/>
              <a:t>       zaměstnavatel je oprávněn kontrolovat kvalitu práce, vyžadovat plnění, řádně a včas odměňovat, zajistit ochranné pomůcky…  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Pracovní poměr </a:t>
            </a:r>
            <a:br>
              <a:rPr lang="cs-CZ" dirty="0" smtClean="0"/>
            </a:br>
            <a:r>
              <a:rPr lang="cs-CZ" dirty="0" smtClean="0"/>
              <a:t>      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Šipka doprava 7"/>
          <p:cNvSpPr/>
          <p:nvPr/>
        </p:nvSpPr>
        <p:spPr>
          <a:xfrm>
            <a:off x="250825" y="4508500"/>
            <a:ext cx="865188" cy="3603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,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Druhy pracovních poměrů</a:t>
            </a:r>
            <a:endParaRPr lang="cs-CZ" dirty="0"/>
          </a:p>
        </p:txBody>
      </p:sp>
      <p:sp>
        <p:nvSpPr>
          <p:cNvPr id="1843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u="sng" smtClean="0"/>
              <a:t>Na dobu určitou</a:t>
            </a:r>
            <a:endParaRPr lang="cs-CZ" smtClean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>
          <a:xfrm>
            <a:off x="4645025" y="5410200"/>
            <a:ext cx="4041775" cy="762000"/>
          </a:xfrm>
        </p:spPr>
        <p:txBody>
          <a:bodyPr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Wingdings 3"/>
              <a:buNone/>
              <a:defRPr/>
            </a:pPr>
            <a:endParaRPr lang="cs-CZ" u="sng" dirty="0" smtClean="0"/>
          </a:p>
          <a:p>
            <a:pPr fontAlgn="auto">
              <a:spcAft>
                <a:spcPts val="0"/>
              </a:spcAft>
              <a:buFont typeface="Wingdings 3"/>
              <a:buNone/>
              <a:defRPr/>
            </a:pPr>
            <a:r>
              <a:rPr lang="cs-CZ" sz="2600" u="sng" dirty="0" smtClean="0"/>
              <a:t>Na dobu neurčitou</a:t>
            </a:r>
          </a:p>
          <a:p>
            <a:pPr fontAlgn="auto">
              <a:spcAft>
                <a:spcPts val="0"/>
              </a:spcAft>
              <a:buFont typeface="Wingdings 3"/>
              <a:buNone/>
              <a:defRPr/>
            </a:pPr>
            <a:endParaRPr lang="cs-CZ" dirty="0"/>
          </a:p>
        </p:txBody>
      </p:sp>
      <p:sp>
        <p:nvSpPr>
          <p:cNvPr id="18436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625"/>
            <a:ext cx="4040188" cy="3941763"/>
          </a:xfrm>
          <a:ln>
            <a:prstDash val="solid"/>
          </a:ln>
        </p:spPr>
        <p:txBody>
          <a:bodyPr/>
          <a:lstStyle/>
          <a:p>
            <a:r>
              <a:rPr lang="cs-CZ" smtClean="0"/>
              <a:t>1, 2, 3 roky     (1.9.2011 – 31.8.2014)      (1.9.2011 – 31.5.2012)</a:t>
            </a:r>
          </a:p>
          <a:p>
            <a:r>
              <a:rPr lang="cs-CZ" smtClean="0"/>
              <a:t>Zastupování z důvodu mat. dovolené, dlouhod. onemocnění, neplaceného volna …</a:t>
            </a:r>
          </a:p>
          <a:p>
            <a:r>
              <a:rPr lang="cs-CZ" smtClean="0"/>
              <a:t>Bez nároku na odstupné</a:t>
            </a:r>
          </a:p>
          <a:p>
            <a:endParaRPr lang="cs-CZ" smtClean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484313"/>
            <a:ext cx="4041775" cy="3902075"/>
          </a:xfrm>
        </p:spPr>
        <p:txBody>
          <a:bodyPr>
            <a:normAutofit fontScale="92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600" dirty="0" smtClean="0"/>
              <a:t>Bez vymezení (pokud nebyla výslovně dohodnuta doba trvání)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600" dirty="0" smtClean="0"/>
              <a:t>Zkušební doba         (nejdéle 3 měsíce)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600" dirty="0" smtClean="0"/>
              <a:t>Nárok na odstupné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cs-CZ" sz="2600" dirty="0" smtClean="0"/>
              <a:t>Pracovní poměr hlavní a vedlejší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Den nástupu do práce</a:t>
            </a:r>
          </a:p>
          <a:p>
            <a:r>
              <a:rPr lang="cs-CZ" smtClean="0"/>
              <a:t>Místo výkonu práce (obec, sídlo podniku, adresa provozovny)</a:t>
            </a:r>
          </a:p>
          <a:p>
            <a:r>
              <a:rPr lang="cs-CZ" smtClean="0"/>
              <a:t>Druh práce (pracovní zařazení, může být přesně vyjádřeno, konkrétně x neurčitě, obecná formulace               pověřování širokým okruhem prací)</a:t>
            </a:r>
          </a:p>
          <a:p>
            <a:r>
              <a:rPr lang="cs-CZ" smtClean="0"/>
              <a:t>Může obsahovat: zkušební dobu, výši mzdy, vybavení pracovními pomůckami, délku pracovní doby, délku dovolené …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Pracovní smlouva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140200" y="3716338"/>
            <a:ext cx="1079500" cy="2889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Písemně (změna druhu práce, místo výkonu práce..)</a:t>
            </a:r>
          </a:p>
          <a:p>
            <a:r>
              <a:rPr lang="cs-CZ" smtClean="0"/>
              <a:t>Dohodou  x  vynucená změna  </a:t>
            </a:r>
          </a:p>
          <a:p>
            <a:r>
              <a:rPr lang="cs-CZ" smtClean="0"/>
              <a:t>Na základě lékařského posudku (onemocnění,  těhotenství)</a:t>
            </a:r>
          </a:p>
          <a:p>
            <a:r>
              <a:rPr lang="cs-CZ" smtClean="0"/>
              <a:t>Přerušení práce nepříznivými povětrnostními podmínkami</a:t>
            </a:r>
          </a:p>
          <a:p>
            <a:r>
              <a:rPr lang="cs-CZ" smtClean="0"/>
              <a:t>Technickou závadou, nedostatkem materiálu, nepřipraveností práce …</a:t>
            </a:r>
          </a:p>
          <a:p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Změny pracovního poměru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rchol">
    <a:dk1>
      <a:sysClr val="windowText" lastClr="000000"/>
    </a:dk1>
    <a:lt1>
      <a:sysClr val="window" lastClr="FFFFFF"/>
    </a:lt1>
    <a:dk2>
      <a:srgbClr val="69676D"/>
    </a:dk2>
    <a:lt2>
      <a:srgbClr val="C9C2D1"/>
    </a:lt2>
    <a:accent1>
      <a:srgbClr val="CEB966"/>
    </a:accent1>
    <a:accent2>
      <a:srgbClr val="9CB084"/>
    </a:accent2>
    <a:accent3>
      <a:srgbClr val="6BB1C9"/>
    </a:accent3>
    <a:accent4>
      <a:srgbClr val="6585CF"/>
    </a:accent4>
    <a:accent5>
      <a:srgbClr val="7E6BC9"/>
    </a:accent5>
    <a:accent6>
      <a:srgbClr val="A379BB"/>
    </a:accent6>
    <a:hlink>
      <a:srgbClr val="410082"/>
    </a:hlink>
    <a:folHlink>
      <a:srgbClr val="932968"/>
    </a:folHlink>
  </a:clrScheme>
</a:themeOverride>
</file>

<file path=ppt/theme/themeOverride2.xml><?xml version="1.0" encoding="utf-8"?>
<a:themeOverride xmlns:a="http://schemas.openxmlformats.org/drawingml/2006/main">
  <a:clrScheme name="Vrchol">
    <a:dk1>
      <a:sysClr val="windowText" lastClr="000000"/>
    </a:dk1>
    <a:lt1>
      <a:sysClr val="window" lastClr="FFFFFF"/>
    </a:lt1>
    <a:dk2>
      <a:srgbClr val="69676D"/>
    </a:dk2>
    <a:lt2>
      <a:srgbClr val="C9C2D1"/>
    </a:lt2>
    <a:accent1>
      <a:srgbClr val="CEB966"/>
    </a:accent1>
    <a:accent2>
      <a:srgbClr val="9CB084"/>
    </a:accent2>
    <a:accent3>
      <a:srgbClr val="6BB1C9"/>
    </a:accent3>
    <a:accent4>
      <a:srgbClr val="6585CF"/>
    </a:accent4>
    <a:accent5>
      <a:srgbClr val="7E6BC9"/>
    </a:accent5>
    <a:accent6>
      <a:srgbClr val="A379BB"/>
    </a:accent6>
    <a:hlink>
      <a:srgbClr val="410082"/>
    </a:hlink>
    <a:folHlink>
      <a:srgbClr val="932968"/>
    </a:folHlink>
  </a:clrScheme>
</a:themeOverride>
</file>

<file path=ppt/theme/themeOverride3.xml><?xml version="1.0" encoding="utf-8"?>
<a:themeOverride xmlns:a="http://schemas.openxmlformats.org/drawingml/2006/main">
  <a:clrScheme name="Vrchol">
    <a:dk1>
      <a:sysClr val="windowText" lastClr="000000"/>
    </a:dk1>
    <a:lt1>
      <a:sysClr val="window" lastClr="FFFFFF"/>
    </a:lt1>
    <a:dk2>
      <a:srgbClr val="69676D"/>
    </a:dk2>
    <a:lt2>
      <a:srgbClr val="C9C2D1"/>
    </a:lt2>
    <a:accent1>
      <a:srgbClr val="CEB966"/>
    </a:accent1>
    <a:accent2>
      <a:srgbClr val="9CB084"/>
    </a:accent2>
    <a:accent3>
      <a:srgbClr val="6BB1C9"/>
    </a:accent3>
    <a:accent4>
      <a:srgbClr val="6585CF"/>
    </a:accent4>
    <a:accent5>
      <a:srgbClr val="7E6BC9"/>
    </a:accent5>
    <a:accent6>
      <a:srgbClr val="A379BB"/>
    </a:accent6>
    <a:hlink>
      <a:srgbClr val="410082"/>
    </a:hlink>
    <a:folHlink>
      <a:srgbClr val="932968"/>
    </a:folHlink>
  </a:clrScheme>
</a:themeOverride>
</file>

<file path=ppt/theme/themeOverride4.xml><?xml version="1.0" encoding="utf-8"?>
<a:themeOverride xmlns:a="http://schemas.openxmlformats.org/drawingml/2006/main">
  <a:clrScheme name="Vrchol">
    <a:dk1>
      <a:sysClr val="windowText" lastClr="000000"/>
    </a:dk1>
    <a:lt1>
      <a:sysClr val="window" lastClr="FFFFFF"/>
    </a:lt1>
    <a:dk2>
      <a:srgbClr val="69676D"/>
    </a:dk2>
    <a:lt2>
      <a:srgbClr val="C9C2D1"/>
    </a:lt2>
    <a:accent1>
      <a:srgbClr val="CEB966"/>
    </a:accent1>
    <a:accent2>
      <a:srgbClr val="9CB084"/>
    </a:accent2>
    <a:accent3>
      <a:srgbClr val="6BB1C9"/>
    </a:accent3>
    <a:accent4>
      <a:srgbClr val="6585CF"/>
    </a:accent4>
    <a:accent5>
      <a:srgbClr val="7E6BC9"/>
    </a:accent5>
    <a:accent6>
      <a:srgbClr val="A379BB"/>
    </a:accent6>
    <a:hlink>
      <a:srgbClr val="410082"/>
    </a:hlink>
    <a:folHlink>
      <a:srgbClr val="9329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103</TotalTime>
  <Words>531</Words>
  <Application>Microsoft Office PowerPoint</Application>
  <PresentationFormat>Předvádění na obrazovce (4:3)</PresentationFormat>
  <Paragraphs>84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Zákoník práce</vt:lpstr>
      <vt:lpstr>Ukončení pracovního poměru</vt:lpstr>
      <vt:lpstr> Výpověď</vt:lpstr>
      <vt:lpstr>Zákoník práce</vt:lpstr>
      <vt:lpstr> Pracovní poměr          </vt:lpstr>
      <vt:lpstr>Druhy pracovních poměrů</vt:lpstr>
      <vt:lpstr>Pracovní smlouva</vt:lpstr>
      <vt:lpstr>Změny pracovního poměru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Zákoník práce</dc:title>
  <cp:lastModifiedBy>Kamča</cp:lastModifiedBy>
  <cp:revision>14</cp:revision>
  <dcterms:modified xsi:type="dcterms:W3CDTF">2012-12-05T18:11:50Z</dcterms:modified>
</cp:coreProperties>
</file>