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pPr>
              <a:defRPr/>
            </a:pPr>
            <a:fld id="{C47D7F7A-9E09-4D35-8DB7-B4D051F3A27B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pPr>
              <a:defRPr/>
            </a:pPr>
            <a:fld id="{AF48654A-08CC-4690-B1EF-2BF37CF7B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15243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12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C941FCE8-9614-4D1F-86D2-E01821D92DB5}" type="slidenum">
              <a:rPr lang="cs-CZ" sz="1200">
                <a:latin typeface="+mn-lt"/>
              </a:rPr>
              <a:pPr algn="r">
                <a:defRPr/>
              </a:pPr>
              <a:t>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C8E51BA-3A4E-4E8D-942A-A919AD021AAE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5BC8418-A211-4C83-BD13-F8B812E5C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E788F-5074-469C-850F-B9BEA2082A10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E4A18-C162-44AF-98E5-61D1782E52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2D88AA3-3B28-4D9A-9A9C-C880F912AB3D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7535AC6-36A2-4EAA-BD5D-2535CCC131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20DDCD-A440-48E7-A658-DDEC5FFFA452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A5B35F3-6F4F-4F01-B9A2-F84DA46758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102882D-E5B5-4DAE-9CAE-8A02FA6F40C7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D728C48-FE6B-45A8-BCAB-6F7121FE95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A245842-5CBF-4DAB-B6AB-7D0CECE75C27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C875EA7-0AC0-4536-96F7-24D6FF9C8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E3D8A-C8F7-4AC4-835C-47F857769BC4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AE7D8-FA1C-4EB7-A03F-5027019AF5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EE75F3E-A707-42F0-8D97-A1B8A973C30D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5485FC-7F19-4E2B-B0F6-790B4126F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86D5C8EA-AB50-450B-A1BE-FAB0E39D450A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962C93F-147D-4D0D-B588-2AC1E50D55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9BD1B3-61B4-475B-9476-01DF835D34CF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39C67-1F28-4EFD-95E3-0A0CE733C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27F73-3FCC-4B6E-8949-B450D7D42DA4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561DF-088C-4D08-9A3B-8E80B5351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2771DEB5-60E4-4828-8C2B-8420B29BBF13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57A6238C-DCD0-4226-B018-EB41F78C87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 smtClean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 smtClean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OVVP</a:t>
            </a:r>
            <a:r>
              <a:rPr lang="cs-CZ" sz="28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/</a:t>
            </a:r>
            <a:r>
              <a:rPr lang="cs-CZ" sz="28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20</a:t>
            </a:r>
            <a:endParaRPr lang="cs-CZ" sz="28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0050" y="1340768"/>
            <a:ext cx="8280400" cy="532453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2400" u="sng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občanská výchova</a:t>
            </a:r>
          </a:p>
          <a:p>
            <a:pPr>
              <a:defRPr/>
            </a:pPr>
            <a:r>
              <a:rPr lang="cs-CZ" sz="2400" u="sng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žáci 2. stupně</a:t>
            </a:r>
          </a:p>
          <a:p>
            <a:pPr algn="just">
              <a:defRPr/>
            </a:pPr>
            <a:r>
              <a:rPr lang="cs-CZ" sz="2400" u="sng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Tento učební materiál doplňuje </a:t>
            </a:r>
            <a:r>
              <a:rPr lang="cs-CZ" sz="24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učivo. Přehledně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seznamuje s danou </a:t>
            </a:r>
            <a:r>
              <a:rPr lang="cs-CZ" sz="24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tématikou - komunikace.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Žáci pracují na samostatných PC stanicích v učebně dle pokyn.</a:t>
            </a:r>
          </a:p>
          <a:p>
            <a:pPr>
              <a:defRPr/>
            </a:pPr>
            <a:r>
              <a:rPr lang="cs-CZ" sz="2400" u="sng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komunikace, verbální, neverbální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defRPr/>
            </a:pPr>
            <a:r>
              <a:rPr lang="cs-CZ" sz="2400" u="sng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žádné</a:t>
            </a:r>
          </a:p>
          <a:p>
            <a:pPr>
              <a:defRPr/>
            </a:pPr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Datum:</a:t>
            </a:r>
            <a:r>
              <a:rPr lang="cs-CZ" sz="2400" dirty="0" smtClean="0">
                <a:solidFill>
                  <a:srgbClr val="FF000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srpen 2011</a:t>
            </a:r>
          </a:p>
          <a:p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</a:t>
            </a:r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:</a:t>
            </a: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PaedDr. Vratislava Pluhařová </a:t>
            </a:r>
          </a:p>
          <a:p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Zdroje: </a:t>
            </a: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Autorem materiálu a všech jeho částí, není-li uvedeno jinak, je PaedDr. Vratislava Pluhařová. 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Klipart </a:t>
            </a:r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2"/>
              </a:rPr>
              <a:t>www.office.</a:t>
            </a:r>
            <a:r>
              <a:rPr lang="cs-CZ" sz="2400" u="sng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2"/>
              </a:rPr>
              <a:t>microsoft.cz</a:t>
            </a:r>
            <a:endParaRPr lang="cs-CZ" sz="24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 </a:t>
            </a:r>
          </a:p>
          <a:p>
            <a:pPr algn="r">
              <a:defRPr/>
            </a:pPr>
            <a:endParaRPr lang="cs-CZ" sz="2800" dirty="0">
              <a:latin typeface="Arial Unicode MS" pitchFamily="34" charset="-128"/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17410" name="Podnadpis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 eaLnBrk="1" hangingPunct="1"/>
            <a:r>
              <a:rPr lang="cs-CZ" smtClean="0"/>
              <a:t>Verbální </a:t>
            </a:r>
          </a:p>
          <a:p>
            <a:pPr marR="0" eaLnBrk="1" hangingPunct="1"/>
            <a:r>
              <a:rPr lang="cs-CZ" smtClean="0"/>
              <a:t>Neverbální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Člověk je tvor společenský a ve svém životě se potřebuje dorozumívat</a:t>
            </a:r>
          </a:p>
          <a:p>
            <a:pPr eaLnBrk="1" hangingPunct="1"/>
            <a:r>
              <a:rPr lang="cs-CZ" smtClean="0">
                <a:latin typeface="Arial" charset="0"/>
              </a:rPr>
              <a:t>Je p</a:t>
            </a:r>
            <a:r>
              <a:rPr lang="cs-CZ" smtClean="0"/>
              <a:t>ředpoklad společenského uplatnění</a:t>
            </a:r>
          </a:p>
          <a:p>
            <a:pPr eaLnBrk="1" hangingPunct="1"/>
            <a:r>
              <a:rPr lang="cs-CZ" smtClean="0"/>
              <a:t>Získávání informací (škola, média, četba…)</a:t>
            </a:r>
          </a:p>
          <a:p>
            <a:pPr eaLnBrk="1" hangingPunct="1"/>
            <a:r>
              <a:rPr lang="cs-CZ" smtClean="0"/>
              <a:t>Včleňování do společnosti (rodina, třída, práce, kolektiv…)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Komunikace</a:t>
            </a:r>
            <a:endParaRPr lang="cs-CZ" dirty="0"/>
          </a:p>
        </p:txBody>
      </p:sp>
      <p:pic>
        <p:nvPicPr>
          <p:cNvPr id="18435" name="Picture 4" descr="MP90030290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3860800"/>
            <a:ext cx="3657600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mtClean="0"/>
              <a:t>Dorozumíváme se prostřednictvím slov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mtClean="0"/>
              <a:t>                                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mtClean="0"/>
              <a:t>                             monolog, diskuse, rozhovor,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mtClean="0"/>
              <a:t>                             výklad, přednáška….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mtClean="0"/>
              <a:t>          knihy, učebnice, fejeton,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mtClean="0"/>
              <a:t>          verše, poznámky, spisy,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mtClean="0"/>
              <a:t>          časopisy, noviny</a:t>
            </a:r>
            <a:r>
              <a:rPr lang="cs-CZ" smtClean="0">
                <a:latin typeface="Arial" charset="0"/>
              </a:rPr>
              <a:t>, SMS</a:t>
            </a:r>
            <a:r>
              <a:rPr lang="cs-CZ" smtClean="0"/>
              <a:t>….</a:t>
            </a: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smtClean="0"/>
              <a:t> 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Verbální</a:t>
            </a: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611188" y="2420938"/>
            <a:ext cx="2736850" cy="863600"/>
          </a:xfrm>
          <a:prstGeom prst="wedgeRectCallout">
            <a:avLst>
              <a:gd name="adj1" fmla="val -20833"/>
              <a:gd name="adj2" fmla="val 636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řečí</a:t>
            </a:r>
          </a:p>
        </p:txBody>
      </p:sp>
      <p:sp>
        <p:nvSpPr>
          <p:cNvPr id="5" name="Svislý svitek 4"/>
          <p:cNvSpPr/>
          <p:nvPr/>
        </p:nvSpPr>
        <p:spPr>
          <a:xfrm>
            <a:off x="5940425" y="3644900"/>
            <a:ext cx="2952750" cy="2520950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psaním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mtClean="0"/>
              <a:t>Dorozumíváme se beze slov – historicky nejstarší způsob komunikace: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       obličej a mimika (odraz pocitů a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       duševního stavu, oči – pohled do duše)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/>
              <a:t>Pohyby rukou, gestikulace – doprovází řeč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ukaž: sedni si, rychleji, dívej se vlevo…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ZNAKOVÁ ŘEČ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/>
              <a:t>Vzhled a upravenost – podporuje jistotu, sebevědomí, jaký jsme, co děláme…</a:t>
            </a:r>
          </a:p>
          <a:p>
            <a:pPr eaLnBrk="1" hangingPunct="1">
              <a:buFont typeface="Wingdings 3" pitchFamily="18" charset="2"/>
              <a:buNone/>
            </a:pPr>
            <a:endParaRPr lang="cs-CZ" smtClean="0"/>
          </a:p>
          <a:p>
            <a:pPr eaLnBrk="1" hangingPunct="1">
              <a:buFont typeface="Wingdings 3" pitchFamily="18" charset="2"/>
              <a:buNone/>
            </a:pPr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Neverbální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39750" y="2492375"/>
            <a:ext cx="863600" cy="720725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dirty="0" smtClean="0"/>
              <a:t>Tělesný kontakt – pozdravy, podání ruky, polibek, pohlazení ….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dirty="0" smtClean="0"/>
              <a:t>   !!!! Negativní – odstrčení, facka….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dirty="0" smtClean="0"/>
              <a:t>Vzájemná blízkost nebo oddálení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dirty="0" smtClean="0"/>
              <a:t>   osobní prostor, intimní sféra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dirty="0" smtClean="0"/>
              <a:t>   kladná nebo záporná reakce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dirty="0" smtClean="0"/>
              <a:t>Vzájemná orientace komunikujících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dirty="0" smtClean="0"/>
              <a:t>   přátelský rozhovor, obdiv,</a:t>
            </a:r>
            <a:endParaRPr lang="cs-CZ" dirty="0" smtClean="0">
              <a:latin typeface="Arial" charset="0"/>
            </a:endParaRPr>
          </a:p>
          <a:p>
            <a:pPr eaLnBrk="1" hangingPunct="1">
              <a:buFont typeface="Wingdings 3" pitchFamily="18" charset="2"/>
              <a:buNone/>
            </a:pPr>
            <a:r>
              <a:rPr lang="cs-CZ" dirty="0" smtClean="0">
                <a:latin typeface="Arial" charset="0"/>
              </a:rPr>
              <a:t>  </a:t>
            </a:r>
            <a:r>
              <a:rPr lang="cs-CZ" dirty="0" smtClean="0"/>
              <a:t> respekt….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dirty="0" smtClean="0"/>
              <a:t>   </a:t>
            </a:r>
          </a:p>
          <a:p>
            <a:pPr eaLnBrk="1" hangingPunct="1">
              <a:buFont typeface="Wingdings" pitchFamily="2" charset="2"/>
              <a:buChar char="Ø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Neverbální </a:t>
            </a:r>
            <a:endParaRPr lang="cs-CZ" dirty="0"/>
          </a:p>
        </p:txBody>
      </p:sp>
      <p:pic>
        <p:nvPicPr>
          <p:cNvPr id="21507" name="Picture 4" descr="MP90043893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5963" y="4797425"/>
            <a:ext cx="2592387" cy="173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Napiš své jméno a doplň podle vzoru: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</a:rPr>
              <a:t>P 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pečlivá  (paličatá,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průšvihářka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pohodová…)</a:t>
            </a:r>
          </a:p>
          <a:p>
            <a:pPr>
              <a:buNone/>
            </a:pP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</a:rPr>
              <a:t>E 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energická   (expert,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eléf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extra, extravagantní…)</a:t>
            </a:r>
          </a:p>
          <a:p>
            <a:pPr>
              <a:buNone/>
            </a:pP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</a:rPr>
              <a:t>T 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tichá   (tvrdohlavá,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trhlá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trapná, trémistka…)</a:t>
            </a:r>
          </a:p>
          <a:p>
            <a:pPr>
              <a:buNone/>
            </a:pP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</a:rPr>
              <a:t>R 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roztomilá   (roztržitá, rozmarná, roztěkaná…)</a:t>
            </a:r>
          </a:p>
          <a:p>
            <a:pPr>
              <a:buNone/>
            </a:pP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</a:rPr>
              <a:t>A 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aktivní   (atraktivní, arogantní, atletická…)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myslím o sobě: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23528" y="1556792"/>
            <a:ext cx="10081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Hru „Indiánské rozkazy“ hraje několik skupin, ve třídě například řady lavic. 1hráč z každé skupiny dostane pokyn „žáci v 1. lavici stojí,  v 2. sedí na lavicích, </a:t>
            </a:r>
            <a:r>
              <a:rPr lang="cs-CZ" smtClean="0">
                <a:latin typeface="Arial" charset="0"/>
              </a:rPr>
              <a:t>ve </a:t>
            </a:r>
            <a:r>
              <a:rPr lang="cs-CZ" smtClean="0"/>
              <a:t>3. skáčou na jedné noze“ rozeběhnou se ke své skupině a neverbálně zadávají úkoly – vítězí nejpřesnější. Získané body se sčítají. Měli by se vystřídat všichni žáci.</a:t>
            </a:r>
          </a:p>
          <a:p>
            <a:pPr eaLnBrk="1" hangingPunct="1"/>
            <a:r>
              <a:rPr lang="cs-CZ" smtClean="0"/>
              <a:t>Kdo dokáže neverbálně sdělit nejdelší větu?</a:t>
            </a:r>
          </a:p>
          <a:p>
            <a:pPr eaLnBrk="1" hangingPunct="1"/>
            <a:r>
              <a:rPr lang="cs-CZ" smtClean="0"/>
              <a:t>Zahrát scénku bez mluvení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Náměty na hry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92</TotalTime>
  <Words>478</Words>
  <Application>Microsoft Office PowerPoint</Application>
  <PresentationFormat>Předvádění na obrazovce (4:3)</PresentationFormat>
  <Paragraphs>70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Snímek 2</vt:lpstr>
      <vt:lpstr>Komunikace</vt:lpstr>
      <vt:lpstr>Komunikace</vt:lpstr>
      <vt:lpstr>Verbální</vt:lpstr>
      <vt:lpstr>Neverbální</vt:lpstr>
      <vt:lpstr>Neverbální </vt:lpstr>
      <vt:lpstr>Co si myslím o sobě:</vt:lpstr>
      <vt:lpstr>Náměty na hry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Komunikace</dc:title>
  <cp:lastModifiedBy>Kamča</cp:lastModifiedBy>
  <cp:revision>13</cp:revision>
  <dcterms:modified xsi:type="dcterms:W3CDTF">2012-12-05T18:11:11Z</dcterms:modified>
</cp:coreProperties>
</file>