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3%9Anor_1948#Projev_Klementa_Gottwalda" TargetMode="External"/><Relationship Id="rId2" Type="http://schemas.openxmlformats.org/officeDocument/2006/relationships/hyperlink" Target="http://www.moderni-dejiny.cz/tags/tag/uri/ceskoslovensko-v-letech-1945-1948/?gclid=CIudzI352rYCFdDJtAodFCcAf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265561"/>
              </p:ext>
            </p:extLst>
          </p:nvPr>
        </p:nvGraphicFramePr>
        <p:xfrm>
          <a:off x="179512" y="1368443"/>
          <a:ext cx="8784976" cy="53977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243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3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3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3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3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3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Československo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1945 - 1948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387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</a:t>
                      </a:r>
                      <a:r>
                        <a:rPr lang="cs-CZ" sz="14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14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2.2.2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24387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20. 4.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3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3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20. stol.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3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České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dějiny 20. stol.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251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základní informace o období našich dějin od roku konce války do převzetí moci komunistickou stranou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2516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slouží pro podporu frontální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výuky, je vhodné poskytnout jej žákům jako pomůcku pro domácí přípravu na vyučování.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3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přispěl k lepšímu osvojení učiva.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5243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9" y="0"/>
            <a:ext cx="6231038" cy="135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Československo 1945 - 1948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Kdo ve stínu čeká na moc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Lidově demokratický režim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r>
              <a:rPr lang="cs-CZ" dirty="0" smtClean="0"/>
              <a:t>Kritický odstup od první republiky</a:t>
            </a:r>
          </a:p>
          <a:p>
            <a:r>
              <a:rPr lang="cs-CZ" dirty="0" smtClean="0"/>
              <a:t>Základem Košický vládní program</a:t>
            </a:r>
          </a:p>
          <a:p>
            <a:r>
              <a:rPr lang="cs-CZ" dirty="0" smtClean="0"/>
              <a:t>Strategická ministerstva kontrolují komunisté</a:t>
            </a:r>
          </a:p>
          <a:p>
            <a:pPr lvl="1"/>
            <a:r>
              <a:rPr lang="cs-CZ" dirty="0" smtClean="0"/>
              <a:t>Vnitro, informace, zemědělství</a:t>
            </a:r>
          </a:p>
          <a:p>
            <a:r>
              <a:rPr lang="cs-CZ" dirty="0" smtClean="0"/>
              <a:t>Neexistuje opozice mimo Národní frontu</a:t>
            </a:r>
          </a:p>
          <a:p>
            <a:r>
              <a:rPr lang="cs-CZ" dirty="0" smtClean="0"/>
              <a:t>60% průmyslu znárodněno</a:t>
            </a:r>
          </a:p>
          <a:p>
            <a:r>
              <a:rPr lang="cs-CZ" dirty="0" smtClean="0"/>
              <a:t>Dělení konfiskované půdy – drobení polností</a:t>
            </a:r>
          </a:p>
          <a:p>
            <a:pPr lvl="1"/>
            <a:r>
              <a:rPr lang="cs-CZ" dirty="0" smtClean="0"/>
              <a:t>Zhoršení výkonnosti zemědělství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poválečné volby 1946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Předvolební boj</a:t>
            </a:r>
            <a:r>
              <a:rPr lang="cs-CZ" dirty="0"/>
              <a:t> </a:t>
            </a:r>
            <a:r>
              <a:rPr lang="cs-CZ" dirty="0" smtClean="0"/>
              <a:t>– hlavní protiváhou komunistů národní socialisté</a:t>
            </a:r>
          </a:p>
          <a:p>
            <a:r>
              <a:rPr lang="cs-CZ" dirty="0" smtClean="0"/>
              <a:t>Pokouší se získat pravicové voliče</a:t>
            </a:r>
            <a:endParaRPr lang="cs-CZ" dirty="0"/>
          </a:p>
          <a:p>
            <a:r>
              <a:rPr lang="cs-CZ" dirty="0" smtClean="0"/>
              <a:t>40 % hlasů pro KSČ</a:t>
            </a:r>
          </a:p>
          <a:p>
            <a:r>
              <a:rPr lang="cs-CZ" dirty="0" smtClean="0"/>
              <a:t>Na Slovensku vítězí Demokratická strana</a:t>
            </a:r>
          </a:p>
          <a:p>
            <a:r>
              <a:rPr lang="cs-CZ" dirty="0" smtClean="0"/>
              <a:t>Premiérem Klement Gottwald</a:t>
            </a:r>
          </a:p>
          <a:p>
            <a:r>
              <a:rPr lang="cs-CZ" dirty="0" smtClean="0"/>
              <a:t>Ministr obrany Ludvík Svoboda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Marshallův plán a ČSR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Plán hospodářské pomoci ze strany USA</a:t>
            </a:r>
          </a:p>
          <a:p>
            <a:pPr lvl="1"/>
            <a:r>
              <a:rPr lang="cs-CZ" dirty="0" smtClean="0"/>
              <a:t>Za podmínky demokratizace</a:t>
            </a:r>
          </a:p>
          <a:p>
            <a:r>
              <a:rPr lang="cs-CZ" dirty="0" smtClean="0"/>
              <a:t>Vláda ČSR tuto možnost nejprve uvítala</a:t>
            </a:r>
          </a:p>
          <a:p>
            <a:r>
              <a:rPr lang="cs-CZ" dirty="0" smtClean="0"/>
              <a:t>Plán odmítnul SSSR</a:t>
            </a:r>
          </a:p>
          <a:p>
            <a:r>
              <a:rPr lang="cs-CZ" dirty="0" smtClean="0"/>
              <a:t>Delegace do Moskvy – SSSR nátlakem a výhružkami přinutil vládu ČSR k odmítnutí</a:t>
            </a:r>
          </a:p>
          <a:p>
            <a:r>
              <a:rPr lang="cs-CZ" dirty="0" smtClean="0"/>
              <a:t>Zmařena možnost nezávislého vývoje</a:t>
            </a:r>
          </a:p>
          <a:p>
            <a:pPr lvl="1"/>
            <a:r>
              <a:rPr lang="cs-CZ" dirty="0" smtClean="0"/>
              <a:t>Doklad skutečného postavení našeho státu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97152"/>
            <a:ext cx="8424936" cy="15308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/>
              <a:t>"Do Moskvy jsem jel jako československý ministr, ale vrátil jsem se jako Stalinův pohůnek."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568952" cy="365125"/>
          </a:xfrm>
        </p:spPr>
        <p:txBody>
          <a:bodyPr/>
          <a:lstStyle/>
          <a:p>
            <a:pPr algn="l"/>
            <a:r>
              <a:rPr lang="cs-CZ" dirty="0" smtClean="0"/>
              <a:t>Fotografie z vlastního archivu autora.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3" y="404664"/>
            <a:ext cx="3324225" cy="426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4353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Únor 1948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84976" cy="48531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Stalin tlačí komunisty v ČSR k převzetí moci</a:t>
            </a:r>
          </a:p>
          <a:p>
            <a:pPr lvl="1"/>
            <a:r>
              <a:rPr lang="cs-CZ" dirty="0" smtClean="0"/>
              <a:t>Narůstá polarizace v souvislosti se studenou válkou</a:t>
            </a:r>
          </a:p>
          <a:p>
            <a:r>
              <a:rPr lang="cs-CZ" dirty="0" smtClean="0"/>
              <a:t>Demokraté čekají na volby, KSČ jedná</a:t>
            </a:r>
          </a:p>
          <a:p>
            <a:r>
              <a:rPr lang="cs-CZ" dirty="0" smtClean="0"/>
              <a:t>Likvidace Demokratické strany na Slovensku</a:t>
            </a:r>
          </a:p>
          <a:p>
            <a:pPr lvl="1"/>
            <a:r>
              <a:rPr lang="cs-CZ" dirty="0" smtClean="0"/>
              <a:t>Vykonstruované obvinění z luďáckého spiknutí (Husák)</a:t>
            </a:r>
            <a:endParaRPr lang="cs-CZ" dirty="0"/>
          </a:p>
          <a:p>
            <a:r>
              <a:rPr lang="cs-CZ" dirty="0" smtClean="0"/>
              <a:t>KSČ kontroluje ozbrojené složky</a:t>
            </a:r>
          </a:p>
          <a:p>
            <a:r>
              <a:rPr lang="cs-CZ" dirty="0" smtClean="0"/>
              <a:t>Vznikají lidové milice</a:t>
            </a:r>
          </a:p>
          <a:p>
            <a:r>
              <a:rPr lang="cs-CZ" dirty="0" smtClean="0"/>
              <a:t>Spojenci v řadách demokratických stran</a:t>
            </a:r>
          </a:p>
          <a:p>
            <a:r>
              <a:rPr lang="cs-CZ" dirty="0" smtClean="0"/>
              <a:t>Zastrašování oponentů – krabičková aféra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307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6693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Komunisté se snaží ovládnout SNB</a:t>
            </a:r>
          </a:p>
          <a:p>
            <a:pPr lvl="1"/>
            <a:r>
              <a:rPr lang="cs-CZ" dirty="0" smtClean="0"/>
              <a:t>Ministr Nosek odvolal několik nekomunistických velitelů</a:t>
            </a:r>
          </a:p>
          <a:p>
            <a:r>
              <a:rPr lang="cs-CZ" dirty="0" smtClean="0"/>
              <a:t>20. </a:t>
            </a:r>
            <a:r>
              <a:rPr lang="cs-CZ" smtClean="0"/>
              <a:t>2. </a:t>
            </a:r>
            <a:r>
              <a:rPr lang="cs-CZ" dirty="0" smtClean="0"/>
              <a:t>– 12 ministrů podalo demisi</a:t>
            </a:r>
          </a:p>
          <a:p>
            <a:pPr lvl="1"/>
            <a:r>
              <a:rPr lang="cs-CZ" dirty="0" smtClean="0"/>
              <a:t>Chtějí vyvolat pád vlády a předčasné volby</a:t>
            </a:r>
          </a:p>
          <a:p>
            <a:r>
              <a:rPr lang="cs-CZ" dirty="0" smtClean="0"/>
              <a:t>Komunisté předkládají vlastní řešení krize</a:t>
            </a:r>
          </a:p>
          <a:p>
            <a:pPr lvl="1"/>
            <a:r>
              <a:rPr lang="cs-CZ" dirty="0" smtClean="0"/>
              <a:t>Žádají rekonstrukci vlády podle návrhu Gottwalda</a:t>
            </a:r>
          </a:p>
          <a:p>
            <a:pPr lvl="1"/>
            <a:r>
              <a:rPr lang="cs-CZ" dirty="0" smtClean="0"/>
              <a:t>SSSR nabízí vojenskou pomoc – KSČ odmítá</a:t>
            </a:r>
          </a:p>
          <a:p>
            <a:pPr lvl="1"/>
            <a:r>
              <a:rPr lang="cs-CZ" dirty="0" smtClean="0"/>
              <a:t>Nátlakové akce</a:t>
            </a:r>
          </a:p>
          <a:p>
            <a:pPr lvl="2"/>
            <a:r>
              <a:rPr lang="cs-CZ" dirty="0" smtClean="0"/>
              <a:t>Demonstrace, propaganda, generální stávka</a:t>
            </a:r>
          </a:p>
          <a:p>
            <a:pPr lvl="2"/>
            <a:r>
              <a:rPr lang="cs-CZ" dirty="0" smtClean="0"/>
              <a:t>Jediný projev odporu – demonstrace studentů na Hradě</a:t>
            </a:r>
          </a:p>
          <a:p>
            <a:r>
              <a:rPr lang="cs-CZ" dirty="0" smtClean="0"/>
              <a:t>25. 2. Beneš přijal Gottwaldův návrh</a:t>
            </a:r>
          </a:p>
          <a:p>
            <a:r>
              <a:rPr lang="cs-CZ" dirty="0" smtClean="0"/>
              <a:t>3.  1948 vražda/sebevražda Jana Masaryka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783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564904"/>
            <a:ext cx="8579296" cy="32403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i="1" dirty="0" smtClean="0"/>
              <a:t>„Právě </a:t>
            </a:r>
            <a:r>
              <a:rPr lang="cs-CZ" i="1" dirty="0"/>
              <a:t>se vracím z Hradu od prezidenta republiky. Dnes ráno jsem panu prezidentu republiky podal návrh na přijetí demise ministrů, kteří odstoupili 20. února tohoto roku. A současně jsem panu prezidentu navrhl seznam osob, kterými má býti vláda doplněna a rekonstruována.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/>
              <a:t>Mohu vám sdělit, že pan prezident všechny mé návrhy, přesně tak, jak byly podány, přijal</a:t>
            </a:r>
            <a:r>
              <a:rPr lang="cs-CZ" i="1" dirty="0" smtClean="0"/>
              <a:t>.“</a:t>
            </a:r>
            <a:r>
              <a:rPr lang="cs-CZ" i="1" baseline="30000" dirty="0" smtClean="0"/>
              <a:t>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7504" y="5517232"/>
            <a:ext cx="8928992" cy="1204243"/>
          </a:xfrm>
        </p:spPr>
        <p:txBody>
          <a:bodyPr/>
          <a:lstStyle/>
          <a:p>
            <a:pPr algn="l"/>
            <a:r>
              <a:rPr lang="cs-CZ" dirty="0" smtClean="0"/>
              <a:t>1 </a:t>
            </a:r>
            <a:r>
              <a:rPr lang="cs-CZ" dirty="0" err="1"/>
              <a:t>Projev_Klementa_Gottwalda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2013-04-21]. Dostupné z: http://cs.wikipedia.org/wiki/%C3%9Anor_1948#Projev_Klementa_Gottwalda </a:t>
            </a:r>
            <a:endParaRPr lang="cs-CZ" dirty="0" smtClean="0"/>
          </a:p>
          <a:p>
            <a:pPr algn="l"/>
            <a:r>
              <a:rPr lang="cs-CZ" dirty="0" err="1"/>
              <a:t>Bundesarchiv</a:t>
            </a:r>
            <a:r>
              <a:rPr lang="cs-CZ" dirty="0"/>
              <a:t> </a:t>
            </a:r>
            <a:r>
              <a:rPr lang="cs-CZ" dirty="0" err="1"/>
              <a:t>Bild</a:t>
            </a:r>
            <a:r>
              <a:rPr lang="cs-CZ" dirty="0"/>
              <a:t> 183-R90009, </a:t>
            </a:r>
            <a:r>
              <a:rPr lang="cs-CZ" dirty="0" err="1"/>
              <a:t>Budapest</a:t>
            </a:r>
            <a:r>
              <a:rPr lang="cs-CZ" dirty="0"/>
              <a:t>, II. </a:t>
            </a:r>
            <a:r>
              <a:rPr lang="cs-CZ" dirty="0" err="1"/>
              <a:t>Weltfestspiele</a:t>
            </a:r>
            <a:r>
              <a:rPr lang="cs-CZ" dirty="0"/>
              <a:t>, </a:t>
            </a:r>
            <a:r>
              <a:rPr lang="cs-CZ" dirty="0" err="1"/>
              <a:t>Festumzug</a:t>
            </a:r>
            <a:r>
              <a:rPr lang="cs-CZ" dirty="0"/>
              <a:t>, </a:t>
            </a:r>
            <a:r>
              <a:rPr lang="cs-CZ" dirty="0" err="1"/>
              <a:t>tschechische</a:t>
            </a:r>
            <a:r>
              <a:rPr lang="cs-CZ" dirty="0"/>
              <a:t> </a:t>
            </a:r>
            <a:r>
              <a:rPr lang="cs-CZ" dirty="0" err="1"/>
              <a:t>Delegation</a:t>
            </a:r>
            <a:r>
              <a:rPr lang="cs-CZ" dirty="0"/>
              <a:t> (</a:t>
            </a:r>
            <a:r>
              <a:rPr lang="cs-CZ" dirty="0" err="1"/>
              <a:t>cropped</a:t>
            </a:r>
            <a:r>
              <a:rPr lang="cs-CZ" dirty="0"/>
              <a:t> KG).</a:t>
            </a:r>
            <a:r>
              <a:rPr lang="cs-CZ" dirty="0" err="1"/>
              <a:t>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2013-04-21]. Dostupné z: http://cs.wikipedia.org/wiki/Soubor:Bundesarchiv_Bild_183-R90009,_Budapest,_II._Weltfestspiele,_Festumzug,_tschechische_Delegation_(cropped_KG).jpg 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1872208" cy="224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736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544616"/>
          </a:xfrm>
        </p:spPr>
        <p:txBody>
          <a:bodyPr>
            <a:normAutofit/>
          </a:bodyPr>
          <a:lstStyle/>
          <a:p>
            <a:r>
              <a:rPr lang="cs-CZ" sz="2000" dirty="0" err="1"/>
              <a:t>Ceskoslovensko</a:t>
            </a:r>
            <a:r>
              <a:rPr lang="cs-CZ" sz="2000" dirty="0"/>
              <a:t> v letech 1945 - 1948. </a:t>
            </a:r>
            <a:r>
              <a:rPr lang="cs-CZ" sz="2000" i="1" dirty="0"/>
              <a:t>Moderni-dejiny.cz</a:t>
            </a:r>
            <a:r>
              <a:rPr lang="cs-CZ" sz="2000" dirty="0"/>
              <a:t> [online]. 2013 [cit. 2013-04-21]. Dostupné z: </a:t>
            </a:r>
            <a:r>
              <a:rPr lang="cs-CZ" sz="2000" dirty="0">
                <a:hlinkClick r:id="rId2"/>
              </a:rPr>
              <a:t>http://www.moderni-dejiny.cz/tags/tag/uri/ceskoslovensko-v-letech-1945-1948/?</a:t>
            </a:r>
            <a:r>
              <a:rPr lang="cs-CZ" sz="2000" dirty="0" smtClean="0">
                <a:hlinkClick r:id="rId2"/>
              </a:rPr>
              <a:t>gclid=CIudzI352rYCFdDJtAodFCcAfA</a:t>
            </a:r>
            <a:endParaRPr lang="cs-CZ" sz="2000" dirty="0" smtClean="0"/>
          </a:p>
          <a:p>
            <a:r>
              <a:rPr lang="cs-CZ" sz="2000" dirty="0"/>
              <a:t>PEČENKA, Marek, Petr LUŇÁK, Pavel AUGUSTA a Milena SEDLMAYEROVÁ. </a:t>
            </a:r>
            <a:r>
              <a:rPr lang="cs-CZ" sz="2000" i="1" dirty="0"/>
              <a:t>Dějiny moderní doby</a:t>
            </a:r>
            <a:r>
              <a:rPr lang="cs-CZ" sz="2000" dirty="0"/>
              <a:t>. 2. vyd. Praha: SPL - Práce, 2004-2008, 3 sv. Učebnice pro základní školy (</a:t>
            </a:r>
            <a:r>
              <a:rPr lang="cs-CZ" sz="2000" dirty="0" err="1"/>
              <a:t>Albra</a:t>
            </a:r>
            <a:r>
              <a:rPr lang="cs-CZ" sz="2000" dirty="0"/>
              <a:t>). ISBN 978-80-7361-039-5-</a:t>
            </a:r>
            <a:r>
              <a:rPr lang="cs-CZ" sz="2000" dirty="0" smtClean="0"/>
              <a:t>.</a:t>
            </a:r>
          </a:p>
          <a:p>
            <a:r>
              <a:rPr lang="cs-CZ" sz="2000" dirty="0" err="1"/>
              <a:t>Projev_Klementa_Gottwalda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2013-04-21]. Dostupné z: </a:t>
            </a:r>
            <a:r>
              <a:rPr lang="cs-CZ" sz="2000" dirty="0">
                <a:hlinkClick r:id="rId3"/>
              </a:rPr>
              <a:t>http://cs.wikipedia.org/wiki/%</a:t>
            </a:r>
            <a:r>
              <a:rPr lang="cs-CZ" sz="2000" dirty="0" smtClean="0">
                <a:hlinkClick r:id="rId3"/>
              </a:rPr>
              <a:t>C3%9Anor_1948#Projev_Klementa_Gottwalda</a:t>
            </a:r>
            <a:endParaRPr lang="cs-CZ" sz="2000" dirty="0" smtClean="0"/>
          </a:p>
          <a:p>
            <a:r>
              <a:rPr lang="cs-CZ" sz="2000" dirty="0" err="1"/>
              <a:t>Bundesarchiv</a:t>
            </a:r>
            <a:r>
              <a:rPr lang="cs-CZ" sz="2000" dirty="0"/>
              <a:t> </a:t>
            </a:r>
            <a:r>
              <a:rPr lang="cs-CZ" sz="2000" dirty="0" err="1"/>
              <a:t>Bild</a:t>
            </a:r>
            <a:r>
              <a:rPr lang="cs-CZ" sz="2000" dirty="0"/>
              <a:t> 183-R90009, </a:t>
            </a:r>
            <a:r>
              <a:rPr lang="cs-CZ" sz="2000" dirty="0" err="1"/>
              <a:t>Budapest</a:t>
            </a:r>
            <a:r>
              <a:rPr lang="cs-CZ" sz="2000" dirty="0"/>
              <a:t>, II. </a:t>
            </a:r>
            <a:r>
              <a:rPr lang="cs-CZ" sz="2000" dirty="0" err="1"/>
              <a:t>Weltfestspiele</a:t>
            </a:r>
            <a:r>
              <a:rPr lang="cs-CZ" sz="2000" dirty="0"/>
              <a:t>, </a:t>
            </a:r>
            <a:r>
              <a:rPr lang="cs-CZ" sz="2000" dirty="0" err="1"/>
              <a:t>Festumzug</a:t>
            </a:r>
            <a:r>
              <a:rPr lang="cs-CZ" sz="2000" dirty="0"/>
              <a:t>, </a:t>
            </a:r>
            <a:r>
              <a:rPr lang="cs-CZ" sz="2000" dirty="0" err="1"/>
              <a:t>tschechische</a:t>
            </a:r>
            <a:r>
              <a:rPr lang="cs-CZ" sz="2000" dirty="0"/>
              <a:t> </a:t>
            </a:r>
            <a:r>
              <a:rPr lang="cs-CZ" sz="2000" dirty="0" err="1"/>
              <a:t>Delegation</a:t>
            </a:r>
            <a:r>
              <a:rPr lang="cs-CZ" sz="2000" dirty="0"/>
              <a:t> (</a:t>
            </a:r>
            <a:r>
              <a:rPr lang="cs-CZ" sz="2000" dirty="0" err="1"/>
              <a:t>cropped</a:t>
            </a:r>
            <a:r>
              <a:rPr lang="cs-CZ" sz="2000" dirty="0"/>
              <a:t> KG).</a:t>
            </a:r>
            <a:r>
              <a:rPr lang="cs-CZ" sz="2000" dirty="0" err="1"/>
              <a:t>jpg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2013-04-21]. </a:t>
            </a:r>
            <a:r>
              <a:rPr lang="cs-CZ" sz="2000"/>
              <a:t>Dostupné z: http://cs.wikipedia.org/wiki/Soubor:Bundesarchiv_Bild_183-R90009,_Budapest,_II._Weltfestspiele,_Festumzug,_tschechische_Delegation_(cropped_KG).jpg 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1028</TotalTime>
  <Words>737</Words>
  <Application>Microsoft Office PowerPoint</Application>
  <PresentationFormat>Předvádění na obrazovce (4:3)</PresentationFormat>
  <Paragraphs>91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Československo 1945 - 1948</vt:lpstr>
      <vt:lpstr>Lidově demokratický režim</vt:lpstr>
      <vt:lpstr>První poválečné volby 1946</vt:lpstr>
      <vt:lpstr>Marshallův plán a ČSR</vt:lpstr>
      <vt:lpstr>Prezentace aplikace PowerPoint</vt:lpstr>
      <vt:lpstr>Únor 1948</vt:lpstr>
      <vt:lpstr>Prezentace aplikace PowerPoint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23</cp:revision>
  <dcterms:created xsi:type="dcterms:W3CDTF">2012-12-23T08:55:19Z</dcterms:created>
  <dcterms:modified xsi:type="dcterms:W3CDTF">2013-11-26T17:21:06Z</dcterms:modified>
</cp:coreProperties>
</file>