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6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ust%C3%A1v_Hus%C3%A1k" TargetMode="External"/><Relationship Id="rId2" Type="http://schemas.openxmlformats.org/officeDocument/2006/relationships/hyperlink" Target="http://cs.wikipedia.org/wiki/Alexander_Dub%C4%8De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4162529"/>
              </p:ext>
            </p:extLst>
          </p:nvPr>
        </p:nvGraphicFramePr>
        <p:xfrm>
          <a:off x="179512" y="1676045"/>
          <a:ext cx="8784976" cy="51790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Pražské jaro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</a:t>
                      </a:r>
                      <a:r>
                        <a:rPr lang="cs-CZ" sz="1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_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2.2.5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21. 5. 2012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Dějiny 20. století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589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Reformní proces v 60.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letech 20. stol.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 základní informace o vývoji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 roce 1968 v širších souvislostech.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8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pro doplnění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výkladu.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113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se osvědčil ve výuce, přispěl k názornějšímu výkladu a lepšímu pochopení učiva.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17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Pražské jaro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1968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Hospodářská a politická situace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Nedostatek spotřebního zboží</a:t>
            </a:r>
          </a:p>
          <a:p>
            <a:pPr lvl="1"/>
            <a:r>
              <a:rPr lang="cs-CZ" dirty="0" smtClean="0"/>
              <a:t>Ve srovnání se západem stagnace</a:t>
            </a:r>
          </a:p>
          <a:p>
            <a:r>
              <a:rPr lang="cs-CZ" dirty="0" smtClean="0"/>
              <a:t>Plánované hospodářství selhává</a:t>
            </a:r>
          </a:p>
          <a:p>
            <a:r>
              <a:rPr lang="cs-CZ" dirty="0" smtClean="0"/>
              <a:t>Vleklá hospodářská krize</a:t>
            </a:r>
          </a:p>
          <a:p>
            <a:r>
              <a:rPr lang="cs-CZ" dirty="0" smtClean="0"/>
              <a:t>Intenzivnější volání po politických změnách</a:t>
            </a:r>
          </a:p>
          <a:p>
            <a:pPr lvl="1"/>
            <a:r>
              <a:rPr lang="cs-CZ" dirty="0" smtClean="0"/>
              <a:t>Uvnitř komunistické strany samotné</a:t>
            </a:r>
          </a:p>
          <a:p>
            <a:r>
              <a:rPr lang="cs-CZ" dirty="0" smtClean="0"/>
              <a:t>Slovensko opět žádá zmírnění centralismu</a:t>
            </a:r>
          </a:p>
          <a:p>
            <a:r>
              <a:rPr lang="cs-CZ" dirty="0" smtClean="0"/>
              <a:t>Uvolnění v oblasti umění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8083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Další utužení poměrů nezískalo podporu ve straně</a:t>
            </a:r>
          </a:p>
          <a:p>
            <a:r>
              <a:rPr lang="cs-CZ" dirty="0" smtClean="0"/>
              <a:t>V lednu 1968 Novotný odstaven z vedení státu</a:t>
            </a:r>
          </a:p>
          <a:p>
            <a:r>
              <a:rPr lang="cs-CZ" dirty="0" smtClean="0"/>
              <a:t>Prvním tajemníkem KSČ Alexander Dubček</a:t>
            </a:r>
          </a:p>
          <a:p>
            <a:r>
              <a:rPr lang="cs-CZ" dirty="0" smtClean="0"/>
              <a:t>Prezidentem zvolen Ludvík Svoboda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640960" cy="365125"/>
          </a:xfrm>
        </p:spPr>
        <p:txBody>
          <a:bodyPr/>
          <a:lstStyle/>
          <a:p>
            <a:pPr algn="l"/>
            <a:r>
              <a:rPr lang="cs-CZ" dirty="0"/>
              <a:t>Alexander Dubček.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2013-07-03]. Dostupné z: http://cs.wikipedia.org/wiki/Alexander_Dub%C4%8Dek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075935"/>
            <a:ext cx="4075551" cy="3217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2864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Pražské jaro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Nové vedení prosazuje změny systému</a:t>
            </a:r>
          </a:p>
          <a:p>
            <a:r>
              <a:rPr lang="cs-CZ" dirty="0" smtClean="0"/>
              <a:t>Pozastavení cenzury</a:t>
            </a:r>
          </a:p>
          <a:p>
            <a:r>
              <a:rPr lang="cs-CZ" dirty="0" smtClean="0"/>
              <a:t>Kritika poúnorového režimu</a:t>
            </a:r>
          </a:p>
          <a:p>
            <a:r>
              <a:rPr lang="cs-CZ" dirty="0" smtClean="0"/>
              <a:t>Klub angažovaných nestraníků</a:t>
            </a:r>
          </a:p>
          <a:p>
            <a:r>
              <a:rPr lang="cs-CZ" dirty="0" smtClean="0"/>
              <a:t>Obnovení Junáka a Sokola</a:t>
            </a:r>
          </a:p>
          <a:p>
            <a:r>
              <a:rPr lang="cs-CZ" dirty="0" smtClean="0"/>
              <a:t>Otevírání tabuizovaných témat (tradice první republiky)</a:t>
            </a:r>
          </a:p>
          <a:p>
            <a:r>
              <a:rPr lang="cs-CZ" dirty="0" smtClean="0"/>
              <a:t>Rehabilitace politických vězňů</a:t>
            </a:r>
          </a:p>
          <a:p>
            <a:r>
              <a:rPr lang="cs-CZ" dirty="0" smtClean="0"/>
              <a:t>Akční program KSČ</a:t>
            </a:r>
          </a:p>
          <a:p>
            <a:pPr lvl="1"/>
            <a:r>
              <a:rPr lang="cs-CZ" dirty="0" smtClean="0"/>
              <a:t>Demokratizace – socialismus s lidskou tváří, decentralizace, liberalizace hospodářství, zavedení </a:t>
            </a:r>
            <a:r>
              <a:rPr lang="cs-CZ" dirty="0" err="1" smtClean="0"/>
              <a:t>obč</a:t>
            </a:r>
            <a:r>
              <a:rPr lang="cs-CZ" dirty="0" smtClean="0"/>
              <a:t>. práv a svobod</a:t>
            </a:r>
          </a:p>
          <a:p>
            <a:r>
              <a:rPr lang="cs-CZ" dirty="0" smtClean="0"/>
              <a:t>2000 slov – L. Vaculík požaduje větší změny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103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Reakce SSSR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Nevraživá reakce komunistických stran východního bloku</a:t>
            </a:r>
          </a:p>
          <a:p>
            <a:r>
              <a:rPr lang="cs-CZ" dirty="0" smtClean="0"/>
              <a:t>Obavy z opakování událostí roku 1956</a:t>
            </a:r>
          </a:p>
          <a:p>
            <a:r>
              <a:rPr lang="cs-CZ" dirty="0" smtClean="0"/>
              <a:t>Brežněv vyzývá k zastavení demokratizačního procesu</a:t>
            </a:r>
          </a:p>
          <a:p>
            <a:r>
              <a:rPr lang="cs-CZ" dirty="0" smtClean="0"/>
              <a:t>Hrozba vojenským zásahem</a:t>
            </a:r>
          </a:p>
          <a:p>
            <a:r>
              <a:rPr lang="cs-CZ" dirty="0" smtClean="0"/>
              <a:t>Odpůrci pražského jara – </a:t>
            </a:r>
            <a:r>
              <a:rPr lang="cs-CZ" dirty="0" err="1" smtClean="0"/>
              <a:t>Bilak</a:t>
            </a:r>
            <a:r>
              <a:rPr lang="cs-CZ" dirty="0" smtClean="0"/>
              <a:t>, Indra, </a:t>
            </a:r>
            <a:r>
              <a:rPr lang="cs-CZ" dirty="0" err="1" smtClean="0"/>
              <a:t>Kolder</a:t>
            </a:r>
            <a:endParaRPr lang="cs-CZ" dirty="0" smtClean="0"/>
          </a:p>
          <a:p>
            <a:pPr lvl="1"/>
            <a:r>
              <a:rPr lang="cs-CZ" dirty="0" smtClean="0"/>
              <a:t>Zvací dopis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898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Invaze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noci z 20. na 21. srpna po 23:00 zásah vojsk </a:t>
            </a:r>
            <a:r>
              <a:rPr lang="cs-CZ" dirty="0"/>
              <a:t>V</a:t>
            </a:r>
            <a:r>
              <a:rPr lang="cs-CZ" dirty="0" smtClean="0"/>
              <a:t>aršavské smlouvy</a:t>
            </a:r>
          </a:p>
          <a:p>
            <a:r>
              <a:rPr lang="cs-CZ" dirty="0" smtClean="0"/>
              <a:t>Obsazovány klíčové úřady včetně ÚV KSČ</a:t>
            </a:r>
          </a:p>
          <a:p>
            <a:r>
              <a:rPr lang="cs-CZ" dirty="0" smtClean="0"/>
              <a:t>Vůdci pražského jara odvlečení do SSSR</a:t>
            </a:r>
          </a:p>
          <a:p>
            <a:pPr lvl="1"/>
            <a:r>
              <a:rPr lang="cs-CZ" dirty="0" smtClean="0"/>
              <a:t>Pod nátlakem podepisují souhlas</a:t>
            </a:r>
          </a:p>
          <a:p>
            <a:pPr lvl="1"/>
            <a:r>
              <a:rPr lang="cs-CZ" dirty="0" smtClean="0"/>
              <a:t>Slibují potlačit svobody z doby pražského jara</a:t>
            </a:r>
          </a:p>
          <a:p>
            <a:r>
              <a:rPr lang="cs-CZ" dirty="0" smtClean="0"/>
              <a:t>Světová veřejnost reaguje s rozhořčením</a:t>
            </a:r>
          </a:p>
          <a:p>
            <a:r>
              <a:rPr lang="cs-CZ" dirty="0" smtClean="0"/>
              <a:t>Velmoci odmítly vystoupit proti SSSR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323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Potlačení reformního procesu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Podepsána smlouva o dočasném pobytu sovětských vojsk</a:t>
            </a:r>
          </a:p>
          <a:p>
            <a:r>
              <a:rPr lang="cs-CZ" dirty="0" smtClean="0"/>
              <a:t>Rozdělení odporu Čechů a Slováků – federalizace</a:t>
            </a:r>
          </a:p>
          <a:p>
            <a:r>
              <a:rPr lang="cs-CZ" dirty="0" smtClean="0"/>
              <a:t>Gustáv Husák – původně stoupenec reforem, přechází do řad stoupenců SSSR</a:t>
            </a:r>
          </a:p>
          <a:p>
            <a:r>
              <a:rPr lang="cs-CZ" dirty="0" smtClean="0"/>
              <a:t>Obnovena cenzura, reformisté musí odejít</a:t>
            </a:r>
          </a:p>
          <a:p>
            <a:r>
              <a:rPr lang="cs-CZ" dirty="0" smtClean="0"/>
              <a:t>Nová vlna emigrace</a:t>
            </a:r>
          </a:p>
          <a:p>
            <a:r>
              <a:rPr lang="cs-CZ" dirty="0" smtClean="0"/>
              <a:t>Tvrdý zásah proti projevům odporu (28. 10. 1968)</a:t>
            </a:r>
          </a:p>
          <a:p>
            <a:r>
              <a:rPr lang="cs-CZ" dirty="0" smtClean="0"/>
              <a:t>Leden 1969 – upálil se Jan Palach, Jan Zajíc, Evžen Plocek</a:t>
            </a:r>
          </a:p>
          <a:p>
            <a:r>
              <a:rPr lang="cs-CZ" dirty="0" smtClean="0"/>
              <a:t>Společnost se se situací postupně smiřuje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324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Nástup Gustáva Husáka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Duben 1969 Dubček nahrazen Husákem</a:t>
            </a:r>
          </a:p>
          <a:p>
            <a:r>
              <a:rPr lang="cs-CZ" dirty="0" smtClean="0"/>
              <a:t>Rozsáhlé čistky</a:t>
            </a:r>
          </a:p>
          <a:p>
            <a:r>
              <a:rPr lang="cs-CZ" dirty="0" smtClean="0"/>
              <a:t>Demonstrace na první výročí invaze brutálně rozehnány</a:t>
            </a:r>
            <a:r>
              <a:rPr lang="cs-CZ" dirty="0"/>
              <a:t> </a:t>
            </a:r>
            <a:r>
              <a:rPr lang="cs-CZ" dirty="0" smtClean="0"/>
              <a:t>(5 mrtvých, desítky raněných)</a:t>
            </a:r>
          </a:p>
          <a:p>
            <a:r>
              <a:rPr lang="cs-CZ" dirty="0" smtClean="0"/>
              <a:t>Další vlna perzekucí</a:t>
            </a:r>
          </a:p>
          <a:p>
            <a:r>
              <a:rPr lang="cs-CZ" dirty="0" smtClean="0"/>
              <a:t>Ztráty zaměstnání, nemožnost studovat, vězení</a:t>
            </a:r>
          </a:p>
          <a:p>
            <a:r>
              <a:rPr lang="cs-CZ" dirty="0" smtClean="0"/>
              <a:t>Do emigrace odchází asi 130 tis. lidí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937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Kultura 60. let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Velké oživení:</a:t>
            </a:r>
          </a:p>
          <a:p>
            <a:pPr lvl="1"/>
            <a:r>
              <a:rPr lang="cs-CZ" dirty="0" smtClean="0"/>
              <a:t>Literatura: Ladislav Mňačko, Vladimír Páral, Bohumil Hrabal, Ladislav Fuks</a:t>
            </a:r>
          </a:p>
          <a:p>
            <a:pPr lvl="1"/>
            <a:r>
              <a:rPr lang="cs-CZ" dirty="0" smtClean="0"/>
              <a:t>Výtvarné umění: Mikuláš Medek, Vladimír Boudník, Jiří Kolář, Vladimír Jiránek, Vladimír </a:t>
            </a:r>
            <a:r>
              <a:rPr lang="cs-CZ" dirty="0" err="1" smtClean="0"/>
              <a:t>Renčín</a:t>
            </a:r>
            <a:endParaRPr lang="cs-CZ" dirty="0" smtClean="0"/>
          </a:p>
          <a:p>
            <a:pPr lvl="1"/>
            <a:r>
              <a:rPr lang="cs-CZ" dirty="0" smtClean="0"/>
              <a:t>Divadla malých forem: Na zábradlí, Semafor</a:t>
            </a:r>
          </a:p>
          <a:p>
            <a:pPr lvl="1"/>
            <a:r>
              <a:rPr lang="cs-CZ" dirty="0" smtClean="0"/>
              <a:t>Nová vlna: Elmar Klos, Jan Kadár, Jiří Menzel, Vojtěch Jasný, Miloš Forman, František Vláčil</a:t>
            </a:r>
          </a:p>
          <a:p>
            <a:pPr lvl="1"/>
            <a:r>
              <a:rPr lang="cs-CZ" dirty="0" smtClean="0"/>
              <a:t>Hudba: </a:t>
            </a:r>
            <a:r>
              <a:rPr lang="cs-CZ" dirty="0" err="1" smtClean="0"/>
              <a:t>Golden</a:t>
            </a:r>
            <a:r>
              <a:rPr lang="cs-CZ" dirty="0" smtClean="0"/>
              <a:t> </a:t>
            </a:r>
            <a:r>
              <a:rPr lang="cs-CZ" dirty="0" err="1" smtClean="0"/>
              <a:t>Kids</a:t>
            </a:r>
            <a:r>
              <a:rPr lang="cs-CZ" dirty="0" smtClean="0"/>
              <a:t>, </a:t>
            </a:r>
            <a:r>
              <a:rPr lang="cs-CZ" dirty="0" err="1" smtClean="0"/>
              <a:t>Miki</a:t>
            </a:r>
            <a:r>
              <a:rPr lang="cs-CZ" dirty="0" smtClean="0"/>
              <a:t> Volek, </a:t>
            </a:r>
            <a:r>
              <a:rPr lang="cs-CZ" dirty="0" err="1" smtClean="0"/>
              <a:t>Olympik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0514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/>
              <a:t>Alexander Dubček.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2013-07-03].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cs.wikipedia.org/wiki/Alexander_Dub%C4%8Dek</a:t>
            </a:r>
            <a:endParaRPr lang="cs-CZ" sz="2000" dirty="0" smtClean="0"/>
          </a:p>
          <a:p>
            <a:r>
              <a:rPr lang="cs-CZ" sz="2000" dirty="0"/>
              <a:t>PEČENKA, Marek, Petr LUŇÁK, Pavel AUGUSTA a Milena SEDLMAYEROVÁ. </a:t>
            </a:r>
            <a:r>
              <a:rPr lang="cs-CZ" sz="2000" i="1" dirty="0"/>
              <a:t>Dějiny moderní doby</a:t>
            </a:r>
            <a:r>
              <a:rPr lang="cs-CZ" sz="2000" dirty="0"/>
              <a:t>. 2. vyd. Praha: SPL - Práce, 2004-2008, 3 sv. Učebnice pro základní školy (</a:t>
            </a:r>
            <a:r>
              <a:rPr lang="cs-CZ" sz="2000" dirty="0" err="1"/>
              <a:t>Albra</a:t>
            </a:r>
            <a:r>
              <a:rPr lang="cs-CZ" sz="2000" dirty="0"/>
              <a:t>). ISBN 978-80-7361-039-5-. </a:t>
            </a:r>
            <a:endParaRPr lang="cs-CZ" sz="2000" dirty="0" smtClean="0"/>
          </a:p>
          <a:p>
            <a:r>
              <a:rPr lang="cs-CZ" sz="2000" dirty="0"/>
              <a:t>Gustáv Husák.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2013-07-03].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cs.wikipedia.org/wiki/Gust%C3%A1v_Hus%C3%A1k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665</Words>
  <Application>Microsoft Office PowerPoint</Application>
  <PresentationFormat>Předvádění na obrazovce (4:3)</PresentationFormat>
  <Paragraphs>100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Pražské jaro </vt:lpstr>
      <vt:lpstr>Hospodářská a politická situace</vt:lpstr>
      <vt:lpstr>Prezentace aplikace PowerPoint</vt:lpstr>
      <vt:lpstr>Pražské jaro</vt:lpstr>
      <vt:lpstr>Reakce SSSR</vt:lpstr>
      <vt:lpstr>Invaze</vt:lpstr>
      <vt:lpstr>Potlačení reformního procesu</vt:lpstr>
      <vt:lpstr>Nástup Gustáva Husáka</vt:lpstr>
      <vt:lpstr>Kultura 60. let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16</cp:revision>
  <dcterms:created xsi:type="dcterms:W3CDTF">2012-12-23T08:55:19Z</dcterms:created>
  <dcterms:modified xsi:type="dcterms:W3CDTF">2013-07-03T07:15:49Z</dcterms:modified>
</cp:coreProperties>
</file>