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11.7.2013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11.7.2013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11.7.2013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Cold_War" TargetMode="External"/><Relationship Id="rId2" Type="http://schemas.openxmlformats.org/officeDocument/2006/relationships/hyperlink" Target="http://cs.wikipedia.org/wiki/Fultonsk%C3%BD_projev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n.wikipedia.org/wiki/Berlin_Wal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3949070"/>
              </p:ext>
            </p:extLst>
          </p:nvPr>
        </p:nvGraphicFramePr>
        <p:xfrm>
          <a:off x="179512" y="1676044"/>
          <a:ext cx="8784976" cy="51206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Soňa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Studená válka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2.2.7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25. 6. 2012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Dějiny 20. století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Studená válka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obsahuje základní informace o rozdělení poválečné Evropy a světa.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je určen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pro doplnění výkladu v hodině a pro přípravu žáků na vyučování.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se osvědčil ve výuce, přispěl k větší názornosti výkladu.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15164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Studená válka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Železná opona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4530" y="1412776"/>
            <a:ext cx="8229600" cy="4525963"/>
          </a:xfrm>
        </p:spPr>
        <p:txBody>
          <a:bodyPr/>
          <a:lstStyle/>
          <a:p>
            <a:r>
              <a:rPr lang="cs-CZ" dirty="0" smtClean="0"/>
              <a:t>W. Churchill – projev ve </a:t>
            </a:r>
            <a:r>
              <a:rPr lang="cs-CZ" dirty="0" err="1" smtClean="0"/>
              <a:t>Fultonu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r>
              <a:rPr lang="cs-CZ" dirty="0" err="1"/>
              <a:t>Fultonský</a:t>
            </a:r>
            <a:r>
              <a:rPr lang="cs-CZ" dirty="0"/>
              <a:t> projev.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2013-07-03]. Dostupné z: http://cs.wikipedia.org/wiki/Fultonsk%C3%BD_projev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68662"/>
            <a:ext cx="3672408" cy="40229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27984" y="2256066"/>
            <a:ext cx="4464496" cy="39934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950" dirty="0" smtClean="0"/>
              <a:t>„Od </a:t>
            </a:r>
            <a:r>
              <a:rPr lang="cs-CZ" sz="1950" dirty="0"/>
              <a:t>Štětína na Baltu až </a:t>
            </a:r>
            <a:r>
              <a:rPr lang="cs-CZ" sz="1950" dirty="0" smtClean="0"/>
              <a:t>po Terst na </a:t>
            </a:r>
            <a:r>
              <a:rPr lang="cs-CZ" sz="1950" dirty="0"/>
              <a:t>Jadranu byla napříč celým kontinentem spuštěna železná opona. Za touto linií leží všechna hlavní města starých států střední a východní Evropy. Varšava, Berlín, </a:t>
            </a:r>
            <a:r>
              <a:rPr lang="cs-CZ" sz="1950" dirty="0" smtClean="0"/>
              <a:t>Praha, Vídeň, Budapešť, Bělehrad, Bukurešť a Sofie, </a:t>
            </a:r>
            <a:r>
              <a:rPr lang="cs-CZ" sz="1950" dirty="0"/>
              <a:t>všechna tato proslulá města i s obyvatelstvem jejich zemí se ocitla v oblasti, kterou musím nazvat sovětskou sférou a všechna jsou vystavena nejen té či oné formě sovětského vlivu, ale i vysoké a v mnoha případech rostoucí míře ovládání z </a:t>
            </a:r>
            <a:r>
              <a:rPr lang="cs-CZ" sz="1950" smtClean="0"/>
              <a:t>Moskvy.“ </a:t>
            </a:r>
            <a:endParaRPr lang="cs-CZ" sz="1950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Marshallův plán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Nestabilita podkopávala demokracii</a:t>
            </a:r>
          </a:p>
          <a:p>
            <a:r>
              <a:rPr lang="cs-CZ" dirty="0" smtClean="0"/>
              <a:t>Hrozí hospodářské zhroucení Evropy</a:t>
            </a:r>
          </a:p>
          <a:p>
            <a:r>
              <a:rPr lang="cs-CZ" dirty="0" smtClean="0"/>
              <a:t>USA – plán hospodářské pomoci Evropě</a:t>
            </a:r>
          </a:p>
          <a:p>
            <a:pPr lvl="1"/>
            <a:r>
              <a:rPr lang="cs-CZ" dirty="0" smtClean="0"/>
              <a:t>Podmínkou spolupráce s USA</a:t>
            </a:r>
          </a:p>
          <a:p>
            <a:r>
              <a:rPr lang="cs-CZ" dirty="0" smtClean="0"/>
              <a:t>SSSR účast odřekl, zakázal to i svým satelitům</a:t>
            </a:r>
          </a:p>
          <a:p>
            <a:r>
              <a:rPr lang="cs-CZ" dirty="0" smtClean="0"/>
              <a:t>Marshallův plán umožnil obnovu a prosperitu</a:t>
            </a:r>
          </a:p>
          <a:p>
            <a:r>
              <a:rPr lang="cs-CZ" dirty="0" smtClean="0"/>
              <a:t>Končí období lidových demokracií, komunisté přebírají moc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Berlínská krize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Západ se rozhodl obnovit demokratický německý stát ve svých okupačních zónách</a:t>
            </a:r>
          </a:p>
          <a:p>
            <a:r>
              <a:rPr lang="cs-CZ" dirty="0" smtClean="0"/>
              <a:t>SSSR vyhlašuje blokádu Berlína</a:t>
            </a:r>
          </a:p>
          <a:p>
            <a:r>
              <a:rPr lang="cs-CZ" dirty="0" smtClean="0"/>
              <a:t>Zásobování leteckým mostem</a:t>
            </a:r>
          </a:p>
          <a:p>
            <a:r>
              <a:rPr lang="cs-CZ" dirty="0" smtClean="0"/>
              <a:t>Berlín vydržel roční blokádu</a:t>
            </a:r>
          </a:p>
          <a:p>
            <a:r>
              <a:rPr lang="cs-CZ" dirty="0" smtClean="0"/>
              <a:t>Vzniká Spolková republika Německo – Bonn</a:t>
            </a:r>
          </a:p>
          <a:p>
            <a:pPr lvl="1"/>
            <a:r>
              <a:rPr lang="cs-CZ" dirty="0" smtClean="0"/>
              <a:t>Konrád </a:t>
            </a:r>
            <a:r>
              <a:rPr lang="cs-CZ" dirty="0" err="1" smtClean="0"/>
              <a:t>Adenauer</a:t>
            </a:r>
            <a:endParaRPr lang="cs-CZ" dirty="0" smtClean="0"/>
          </a:p>
          <a:p>
            <a:r>
              <a:rPr lang="cs-CZ" dirty="0" smtClean="0"/>
              <a:t>Německá demokratická republika - Berlín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Studená válka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1947/8 – 80./90. léta</a:t>
            </a:r>
          </a:p>
          <a:p>
            <a:r>
              <a:rPr lang="cs-CZ" dirty="0" smtClean="0"/>
              <a:t>Hlavními soupeři USA a SSSR – supervelmoci</a:t>
            </a:r>
          </a:p>
          <a:p>
            <a:r>
              <a:rPr lang="cs-CZ" dirty="0" smtClean="0"/>
              <a:t>Západ, Východ, západní blok, východní blok</a:t>
            </a:r>
          </a:p>
          <a:p>
            <a:r>
              <a:rPr lang="cs-CZ" dirty="0" smtClean="0"/>
              <a:t>Stabilitu udržovaly jaderné zbraně</a:t>
            </a:r>
          </a:p>
          <a:p>
            <a:pPr lvl="1"/>
            <a:r>
              <a:rPr lang="cs-CZ" dirty="0" smtClean="0"/>
              <a:t>Obě strany se připravují na konflikt – závody ve zbrojení</a:t>
            </a:r>
          </a:p>
          <a:p>
            <a:pPr lvl="2"/>
            <a:r>
              <a:rPr lang="cs-CZ" dirty="0" smtClean="0"/>
              <a:t>Západ – technologický pokrok</a:t>
            </a:r>
          </a:p>
          <a:p>
            <a:pPr lvl="2"/>
            <a:r>
              <a:rPr lang="cs-CZ" dirty="0" smtClean="0"/>
              <a:t>Východ – výroba zbraní na úkor spotřebního zboží</a:t>
            </a:r>
          </a:p>
          <a:p>
            <a:pPr lvl="1"/>
            <a:r>
              <a:rPr lang="cs-CZ" dirty="0" smtClean="0"/>
              <a:t>Několik střetů ve třetích zemích</a:t>
            </a:r>
          </a:p>
          <a:p>
            <a:pPr lvl="2"/>
            <a:r>
              <a:rPr lang="cs-CZ" dirty="0" smtClean="0"/>
              <a:t>Korea 1950 - 1953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35730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Bojištěm studené války celý svět</a:t>
            </a:r>
          </a:p>
          <a:p>
            <a:r>
              <a:rPr lang="cs-CZ" dirty="0" smtClean="0"/>
              <a:t>USA podporují i nedemokratické protisovětské režimy – Irák, Afghánistán</a:t>
            </a:r>
          </a:p>
          <a:p>
            <a:r>
              <a:rPr lang="cs-CZ" dirty="0" smtClean="0"/>
              <a:t>Dopad na všechny oblasti</a:t>
            </a:r>
          </a:p>
          <a:p>
            <a:pPr lvl="1"/>
            <a:r>
              <a:rPr lang="cs-CZ" dirty="0" smtClean="0"/>
              <a:t>Vědu</a:t>
            </a:r>
          </a:p>
          <a:p>
            <a:pPr lvl="1"/>
            <a:r>
              <a:rPr lang="cs-CZ" dirty="0" smtClean="0"/>
              <a:t>Techniku</a:t>
            </a:r>
          </a:p>
          <a:p>
            <a:pPr lvl="1"/>
            <a:r>
              <a:rPr lang="cs-CZ" dirty="0" smtClean="0"/>
              <a:t>Kulturu</a:t>
            </a:r>
          </a:p>
          <a:p>
            <a:pPr lvl="1"/>
            <a:r>
              <a:rPr lang="cs-CZ" dirty="0" smtClean="0"/>
              <a:t>Sport</a:t>
            </a:r>
          </a:p>
          <a:p>
            <a:r>
              <a:rPr lang="cs-CZ" dirty="0" smtClean="0"/>
              <a:t>Propagandistická válka</a:t>
            </a:r>
          </a:p>
          <a:p>
            <a:r>
              <a:rPr lang="cs-CZ" dirty="0" smtClean="0"/>
              <a:t>Rádio svobodná Evropa, Hlas Ameriky, BBC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6684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Studená válka v Asii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porážce Japonska orientace na SSSR nebo USA</a:t>
            </a:r>
          </a:p>
          <a:p>
            <a:r>
              <a:rPr lang="cs-CZ" dirty="0" smtClean="0"/>
              <a:t>Pokračuje občanská válka v Číně</a:t>
            </a:r>
          </a:p>
          <a:p>
            <a:pPr lvl="1"/>
            <a:r>
              <a:rPr lang="cs-CZ" dirty="0" err="1" smtClean="0"/>
              <a:t>Čankajšek</a:t>
            </a:r>
            <a:r>
              <a:rPr lang="cs-CZ" dirty="0" smtClean="0"/>
              <a:t> x </a:t>
            </a:r>
            <a:r>
              <a:rPr lang="cs-CZ" dirty="0" err="1" smtClean="0"/>
              <a:t>Mao</a:t>
            </a:r>
            <a:r>
              <a:rPr lang="cs-CZ" dirty="0" smtClean="0"/>
              <a:t> </a:t>
            </a:r>
            <a:r>
              <a:rPr lang="cs-CZ" dirty="0" err="1" smtClean="0"/>
              <a:t>Ce</a:t>
            </a:r>
            <a:r>
              <a:rPr lang="cs-CZ" dirty="0" smtClean="0"/>
              <a:t>-tung</a:t>
            </a:r>
          </a:p>
          <a:p>
            <a:r>
              <a:rPr lang="cs-CZ" dirty="0" smtClean="0"/>
              <a:t>1949 vítězí komunisté, vyhlášení ČLR</a:t>
            </a:r>
          </a:p>
          <a:p>
            <a:r>
              <a:rPr lang="cs-CZ" dirty="0" smtClean="0"/>
              <a:t>Čínská republika na </a:t>
            </a:r>
            <a:r>
              <a:rPr lang="cs-CZ" dirty="0" err="1" smtClean="0"/>
              <a:t>Taiwanu</a:t>
            </a:r>
            <a:endParaRPr lang="cs-CZ" dirty="0" smtClean="0"/>
          </a:p>
          <a:p>
            <a:r>
              <a:rPr lang="cs-CZ" dirty="0" smtClean="0"/>
              <a:t>V Japonsku nastolena demokracie, spojenecká smlouva s USA</a:t>
            </a:r>
          </a:p>
          <a:p>
            <a:pPr marL="5715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37098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Korejská válka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Jih osvobozen USA, sever SSSR</a:t>
            </a:r>
          </a:p>
          <a:p>
            <a:r>
              <a:rPr lang="cs-CZ" dirty="0" smtClean="0"/>
              <a:t>Vznik dvou států: </a:t>
            </a:r>
          </a:p>
          <a:p>
            <a:pPr lvl="1"/>
            <a:r>
              <a:rPr lang="cs-CZ" dirty="0" smtClean="0"/>
              <a:t>KLDR – Kim Ir-sen</a:t>
            </a:r>
          </a:p>
          <a:p>
            <a:pPr lvl="1"/>
            <a:r>
              <a:rPr lang="cs-CZ" dirty="0" smtClean="0"/>
              <a:t>Korejská republika</a:t>
            </a:r>
          </a:p>
          <a:p>
            <a:r>
              <a:rPr lang="cs-CZ" dirty="0" smtClean="0"/>
              <a:t>1950 KLDR obsazuje Jižní Koreu</a:t>
            </a:r>
          </a:p>
          <a:p>
            <a:r>
              <a:rPr lang="cs-CZ" dirty="0" smtClean="0"/>
              <a:t>Do války vstupují USA a Čína</a:t>
            </a:r>
          </a:p>
          <a:p>
            <a:r>
              <a:rPr lang="cs-CZ" dirty="0" smtClean="0"/>
              <a:t>Stanovena hranice na 38. rovnoběžce</a:t>
            </a:r>
          </a:p>
          <a:p>
            <a:r>
              <a:rPr lang="cs-CZ" dirty="0" smtClean="0"/>
              <a:t>Velké napětí dodnes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51648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Studená válka v Evropě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1949 – vznik NATO</a:t>
            </a:r>
          </a:p>
          <a:p>
            <a:pPr lvl="1"/>
            <a:r>
              <a:rPr lang="cs-CZ" dirty="0" smtClean="0"/>
              <a:t>Společná obrana</a:t>
            </a:r>
          </a:p>
          <a:p>
            <a:pPr lvl="1"/>
            <a:r>
              <a:rPr lang="cs-CZ" dirty="0" smtClean="0"/>
              <a:t>Rozmístění jednotek USA v Evropě</a:t>
            </a:r>
          </a:p>
          <a:p>
            <a:r>
              <a:rPr lang="cs-CZ" dirty="0" smtClean="0"/>
              <a:t>1955 – Varšavská smlouva – útočný charakter</a:t>
            </a:r>
          </a:p>
          <a:p>
            <a:r>
              <a:rPr lang="cs-CZ" dirty="0" smtClean="0"/>
              <a:t>RVHP – nástroj hospodářského ovládání zemí východního bloku</a:t>
            </a:r>
          </a:p>
          <a:p>
            <a:r>
              <a:rPr lang="cs-CZ" dirty="0" smtClean="0"/>
              <a:t>Po roce 1953 uvolnění</a:t>
            </a:r>
          </a:p>
          <a:p>
            <a:pPr lvl="1"/>
            <a:r>
              <a:rPr lang="cs-CZ" dirty="0" smtClean="0"/>
              <a:t>1955 stažení vojsk z Rakouska - neutralita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24083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6426714"/>
            <a:ext cx="8712968" cy="431286"/>
          </a:xfrm>
        </p:spPr>
        <p:txBody>
          <a:bodyPr/>
          <a:lstStyle/>
          <a:p>
            <a:pPr algn="l"/>
            <a:r>
              <a:rPr lang="en-US" dirty="0"/>
              <a:t>Berlin Wall.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2013-07-05]. </a:t>
            </a:r>
            <a:r>
              <a:rPr lang="en-US" dirty="0" err="1"/>
              <a:t>Dostupné</a:t>
            </a:r>
            <a:r>
              <a:rPr lang="en-US" dirty="0"/>
              <a:t> z: http://en.wikipedia.org/wiki/Berlin_Wall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0"/>
            <a:ext cx="8568952" cy="64267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39752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err="1"/>
              <a:t>Fultonský</a:t>
            </a:r>
            <a:r>
              <a:rPr lang="cs-CZ" sz="2000" dirty="0"/>
              <a:t> projev.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2013-07-03].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cs.wikipedia.org/wiki/Fultonsk%C3%BD_projev</a:t>
            </a:r>
            <a:endParaRPr lang="cs-CZ" sz="2000" dirty="0" smtClean="0"/>
          </a:p>
          <a:p>
            <a:r>
              <a:rPr lang="cs-CZ" sz="2000" dirty="0"/>
              <a:t>PEČENKA, Marek, Petr LUŇÁK, Pavel AUGUSTA a Milena SEDLMAYEROVÁ. </a:t>
            </a:r>
            <a:r>
              <a:rPr lang="cs-CZ" sz="2000" i="1" dirty="0"/>
              <a:t>Dějiny moderní doby</a:t>
            </a:r>
            <a:r>
              <a:rPr lang="cs-CZ" sz="2000" dirty="0"/>
              <a:t>. 2. vyd. Praha: SPL - Práce, 2004-2008, 3 sv. Učebnice pro základní školy (</a:t>
            </a:r>
            <a:r>
              <a:rPr lang="cs-CZ" sz="2000" dirty="0" err="1"/>
              <a:t>Albra</a:t>
            </a:r>
            <a:r>
              <a:rPr lang="cs-CZ" sz="2000" dirty="0"/>
              <a:t>). ISBN 978-80-7361-039-5-. </a:t>
            </a:r>
            <a:endParaRPr lang="cs-CZ" sz="2000" dirty="0" smtClean="0"/>
          </a:p>
          <a:p>
            <a:r>
              <a:rPr lang="en-US" sz="2000" dirty="0"/>
              <a:t>Cold War.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2013-07-05].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3"/>
              </a:rPr>
              <a:t>http://</a:t>
            </a:r>
            <a:r>
              <a:rPr lang="en-US" sz="2000" dirty="0" smtClean="0">
                <a:hlinkClick r:id="rId3"/>
              </a:rPr>
              <a:t>en.wikipedia.org/wiki/Cold_War</a:t>
            </a:r>
            <a:endParaRPr lang="cs-CZ" sz="2000" dirty="0" smtClean="0"/>
          </a:p>
          <a:p>
            <a:r>
              <a:rPr lang="en-US" sz="2000" dirty="0"/>
              <a:t>Berlin Wall.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2013-07-05].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4"/>
              </a:rPr>
              <a:t>http://</a:t>
            </a:r>
            <a:r>
              <a:rPr lang="en-US" sz="2000" dirty="0" smtClean="0">
                <a:hlinkClick r:id="rId4"/>
              </a:rPr>
              <a:t>en.wikipedia.org/wiki/Berlin_Wall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2455</TotalTime>
  <Words>731</Words>
  <Application>Microsoft Office PowerPoint</Application>
  <PresentationFormat>Předvádění na obrazovce (4:3)</PresentationFormat>
  <Paragraphs>103</Paragraphs>
  <Slides>12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Studená válka</vt:lpstr>
      <vt:lpstr>Železná opona</vt:lpstr>
      <vt:lpstr>Marshallův plán</vt:lpstr>
      <vt:lpstr>Berlínská krize</vt:lpstr>
      <vt:lpstr>Studená válka</vt:lpstr>
      <vt:lpstr>Prezentace aplikace PowerPoint</vt:lpstr>
      <vt:lpstr>Studená válka v Asii </vt:lpstr>
      <vt:lpstr>Korejská válka</vt:lpstr>
      <vt:lpstr>Studená válka v Evropě</vt:lpstr>
      <vt:lpstr>Prezentace aplikace PowerPoint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22</cp:revision>
  <dcterms:created xsi:type="dcterms:W3CDTF">2012-12-23T08:55:19Z</dcterms:created>
  <dcterms:modified xsi:type="dcterms:W3CDTF">2013-07-11T19:18:27Z</dcterms:modified>
</cp:coreProperties>
</file>