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152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DFA402-1ADD-4F86-8A72-77028727E140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26641-2904-435E-9B35-74102D60F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44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55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EF8C8-C60C-4A43-A3D1-031AA3F1724A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A71B3-DA92-4D0D-942C-41A885A640AC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27C8-EAA0-4452-9133-68C4CE487FDE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9C93C-F1C1-47F5-B889-5E21B85A6BD3}" type="datetime1">
              <a:rPr lang="cs-CZ" smtClean="0"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8DBF8-FC53-491B-8E06-6EDE944CCACE}" type="datetime1">
              <a:rPr lang="cs-CZ" smtClean="0"/>
              <a:t>11.7.2013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35097-CCFA-4280-806E-F5148790B05A}" type="datetime1">
              <a:rPr lang="cs-CZ" smtClean="0"/>
              <a:t>11.7.2013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6A39-EEF3-4AA1-80C2-FD953D97B09D}" type="datetime1">
              <a:rPr lang="cs-CZ" smtClean="0"/>
              <a:t>11.7.2013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C3ED-461B-42B4-85C8-54547015C20D}" type="datetime1">
              <a:rPr lang="cs-CZ" smtClean="0"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22D65-3A55-4D1F-8440-D6B397E50D43}" type="datetime1">
              <a:rPr lang="cs-CZ" smtClean="0"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6EB2C-E867-4A93-8373-7AAD2BCB1E0C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B60C-C27A-4055-8686-7DE223D3A980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DD136-B9E4-4D10-9050-0CF9D9B4299C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iNYeqe3LewE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ream.cz/slavnedny/789053-27-leden-den-kdy-byla-podepsana-mirova-dohoda-o-vietnamske-valce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onrad_Adenauer" TargetMode="External"/><Relationship Id="rId2" Type="http://schemas.openxmlformats.org/officeDocument/2006/relationships/hyperlink" Target="http://en.wikipedia.org/wiki/McCarthyis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en.wikipedia.org/wiki/Schuman_Declaration" TargetMode="External"/><Relationship Id="rId4" Type="http://schemas.openxmlformats.org/officeDocument/2006/relationships/hyperlink" Target="http://cs.wikipedia.org/wiki/Rosa_Parksov%C3%A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3576380"/>
              </p:ext>
            </p:extLst>
          </p:nvPr>
        </p:nvGraphicFramePr>
        <p:xfrm>
          <a:off x="179512" y="1676045"/>
          <a:ext cx="8784976" cy="52273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6"/>
                <a:gridCol w="6383700"/>
              </a:tblGrid>
              <a:tr h="3049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49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49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49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Šablona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49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Soňa Havlíčková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49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Západní svět v 50. a 60. letech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4982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2.2.9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04982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18. 6. 2012 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49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49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Tematická oblast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Dějiny 20. století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498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Učivo </a:t>
                      </a:r>
                      <a:r>
                        <a:rPr lang="cs-CZ" sz="1400" dirty="0">
                          <a:effectLst/>
                        </a:rPr>
                        <a:t>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Situace v západní Evropě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v 50. a 60. letech 20. století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1192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obsahuje nejdůležitější informace o historickém vývoji v době 50. a 60. let 20 stol. v západní Evropě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a v USA.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831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popis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DUM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je určen pro doplnění výkladu ve výuce.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831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Hodnocení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pomohl k lepšímu pochopení učiva a názornějšímu výkladu.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09964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298" y="228600"/>
            <a:ext cx="6413403" cy="13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>
                <a:ea typeface="Calibri"/>
                <a:cs typeface="Times New Roman"/>
              </a:rPr>
              <a:t>Západní svět v 50. a 60. letech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Hospodářsky nejsilnější stát světa</a:t>
            </a:r>
          </a:p>
          <a:p>
            <a:pPr lvl="1"/>
            <a:r>
              <a:rPr lang="cs-CZ" dirty="0" smtClean="0"/>
              <a:t>Do války vstoupily později</a:t>
            </a:r>
          </a:p>
          <a:p>
            <a:pPr lvl="1"/>
            <a:r>
              <a:rPr lang="cs-CZ" dirty="0" smtClean="0"/>
              <a:t>Nebojovalo se na území USA</a:t>
            </a:r>
          </a:p>
          <a:p>
            <a:pPr lvl="1"/>
            <a:r>
              <a:rPr lang="cs-CZ" dirty="0" smtClean="0"/>
              <a:t>Firmy bohatly z válečných dodávek</a:t>
            </a:r>
          </a:p>
          <a:p>
            <a:r>
              <a:rPr lang="cs-CZ" dirty="0" smtClean="0"/>
              <a:t>Vzestup životní úrovně</a:t>
            </a:r>
          </a:p>
          <a:p>
            <a:r>
              <a:rPr lang="cs-CZ" dirty="0" smtClean="0"/>
              <a:t>Populační exploze</a:t>
            </a:r>
          </a:p>
          <a:p>
            <a:pPr lvl="1"/>
            <a:r>
              <a:rPr lang="cs-CZ" dirty="0" smtClean="0"/>
              <a:t>1960 – vzrůst počtu obyvatel o 1/3 oproti roku 1945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011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Studená válka v USA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482952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1949 – SSSR zkouší vlastní jaderné zbraně</a:t>
            </a:r>
          </a:p>
          <a:p>
            <a:pPr lvl="1"/>
            <a:r>
              <a:rPr lang="cs-CZ" dirty="0" smtClean="0"/>
              <a:t>Pro USA šok</a:t>
            </a:r>
          </a:p>
          <a:p>
            <a:pPr lvl="1"/>
            <a:r>
              <a:rPr lang="cs-CZ" dirty="0" smtClean="0"/>
              <a:t>Informace pro výrobu bomby předali SSSR manželé Rosenbergovi</a:t>
            </a:r>
          </a:p>
          <a:p>
            <a:r>
              <a:rPr lang="cs-CZ" dirty="0" smtClean="0"/>
              <a:t>Joseph R. </a:t>
            </a:r>
            <a:r>
              <a:rPr lang="cs-CZ" dirty="0" err="1" smtClean="0"/>
              <a:t>McCarthy</a:t>
            </a:r>
            <a:r>
              <a:rPr lang="cs-CZ" dirty="0" smtClean="0"/>
              <a:t> – protikomunistická kampaň</a:t>
            </a:r>
          </a:p>
          <a:p>
            <a:pPr lvl="1"/>
            <a:r>
              <a:rPr lang="cs-CZ" dirty="0" smtClean="0"/>
              <a:t>Mnozí Američané neprávem postiženi</a:t>
            </a:r>
          </a:p>
          <a:p>
            <a:pPr lvl="1"/>
            <a:r>
              <a:rPr lang="cs-CZ" dirty="0" smtClean="0"/>
              <a:t>mccarthismus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r>
              <a:rPr lang="cs-CZ" dirty="0" err="1"/>
              <a:t>McCarthism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2013-07-07]. Dostupné z: http://en.wikipedia.org/wiki/McCarthyism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268760"/>
            <a:ext cx="3330954" cy="48509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8371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Kampaň za občanská práva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5050904" cy="485313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Přetrvává rasová segregace – zejména v jižních státech</a:t>
            </a:r>
          </a:p>
          <a:p>
            <a:r>
              <a:rPr lang="cs-CZ" dirty="0" smtClean="0"/>
              <a:t>Martin Luther King:</a:t>
            </a:r>
            <a:r>
              <a:rPr lang="cs-CZ" dirty="0"/>
              <a:t> </a:t>
            </a:r>
            <a:r>
              <a:rPr lang="cs-CZ" dirty="0" smtClean="0"/>
              <a:t>Měl jsem sen...</a:t>
            </a:r>
          </a:p>
          <a:p>
            <a:pPr lvl="1"/>
            <a:r>
              <a:rPr lang="cs-CZ" dirty="0" smtClean="0"/>
              <a:t>Politika nenásilí</a:t>
            </a:r>
          </a:p>
          <a:p>
            <a:pPr lvl="1"/>
            <a:r>
              <a:rPr lang="cs-CZ" dirty="0" err="1" smtClean="0">
                <a:hlinkClick r:id="rId3"/>
              </a:rPr>
              <a:t>We</a:t>
            </a:r>
            <a:r>
              <a:rPr lang="cs-CZ" dirty="0" smtClean="0">
                <a:hlinkClick r:id="rId3"/>
              </a:rPr>
              <a:t> </a:t>
            </a:r>
            <a:r>
              <a:rPr lang="cs-CZ" dirty="0" err="1" smtClean="0">
                <a:hlinkClick r:id="rId3"/>
              </a:rPr>
              <a:t>Shall</a:t>
            </a:r>
            <a:r>
              <a:rPr lang="cs-CZ" dirty="0" smtClean="0">
                <a:hlinkClick r:id="rId3"/>
              </a:rPr>
              <a:t> </a:t>
            </a:r>
            <a:r>
              <a:rPr lang="cs-CZ" dirty="0" err="1" smtClean="0">
                <a:hlinkClick r:id="rId3"/>
              </a:rPr>
              <a:t>Overcome</a:t>
            </a:r>
            <a:endParaRPr lang="cs-CZ" dirty="0" smtClean="0"/>
          </a:p>
          <a:p>
            <a:r>
              <a:rPr lang="cs-CZ" dirty="0" smtClean="0"/>
              <a:t>J. F. Kennedy – Zákon o občanských právech</a:t>
            </a:r>
          </a:p>
          <a:p>
            <a:r>
              <a:rPr lang="cs-CZ" dirty="0" smtClean="0"/>
              <a:t>L. B. Johnson – ukončení rasové segregace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r>
              <a:rPr lang="cs-CZ" dirty="0" smtClean="0"/>
              <a:t>Obr. 1, </a:t>
            </a:r>
            <a:r>
              <a:rPr lang="cs-CZ" dirty="0"/>
              <a:t>Rosa </a:t>
            </a:r>
            <a:r>
              <a:rPr lang="cs-CZ" dirty="0" err="1"/>
              <a:t>Parksová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2013-07-07]. Dostupné z: http://cs.wikipedia.org/wiki/Rosa_Parksov%C3%A1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412776"/>
            <a:ext cx="3024336" cy="43028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724128" y="5780003"/>
            <a:ext cx="34298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 1, Rosa </a:t>
            </a:r>
            <a:r>
              <a:rPr lang="cs-CZ" sz="1600" dirty="0" err="1" smtClean="0"/>
              <a:t>Parks</a:t>
            </a:r>
            <a:r>
              <a:rPr lang="cs-CZ" sz="1600" dirty="0" smtClean="0"/>
              <a:t>, v pozadí M. L. King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702979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Vietnam 1955 - 1975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Konec nadvlády Francie v Indočíně vedl k nastolení komunistického režimu v Severním Vietnamu</a:t>
            </a:r>
          </a:p>
          <a:p>
            <a:r>
              <a:rPr lang="cs-CZ" dirty="0" smtClean="0"/>
              <a:t>Hrozí ovládnutí celého Vietnamu a dalších zemí jihovýchodní Asie</a:t>
            </a:r>
          </a:p>
          <a:p>
            <a:r>
              <a:rPr lang="cs-CZ" dirty="0" smtClean="0"/>
              <a:t>1965 – USA vysílají do Vietnamu svoje vojsko</a:t>
            </a:r>
          </a:p>
          <a:p>
            <a:pPr lvl="1"/>
            <a:r>
              <a:rPr lang="cs-CZ" dirty="0" smtClean="0"/>
              <a:t>1968 asi 0,5 mil. </a:t>
            </a:r>
            <a:r>
              <a:rPr lang="cs-CZ" dirty="0"/>
              <a:t>m</a:t>
            </a:r>
            <a:r>
              <a:rPr lang="cs-CZ" dirty="0" smtClean="0"/>
              <a:t>užů</a:t>
            </a:r>
          </a:p>
          <a:p>
            <a:r>
              <a:rPr lang="cs-CZ" dirty="0" smtClean="0"/>
              <a:t>Komunisty podporují SSSR a Čína</a:t>
            </a:r>
          </a:p>
          <a:p>
            <a:r>
              <a:rPr lang="cs-CZ" dirty="0" smtClean="0"/>
              <a:t>Odpor americké veřejnosti</a:t>
            </a:r>
          </a:p>
          <a:p>
            <a:r>
              <a:rPr lang="cs-CZ" dirty="0" smtClean="0"/>
              <a:t>1973 R. </a:t>
            </a:r>
            <a:r>
              <a:rPr lang="cs-CZ" dirty="0" err="1" smtClean="0"/>
              <a:t>Nixon</a:t>
            </a:r>
            <a:r>
              <a:rPr lang="cs-CZ" dirty="0" smtClean="0"/>
              <a:t> – stažení jednotek USA</a:t>
            </a:r>
          </a:p>
          <a:p>
            <a:r>
              <a:rPr lang="cs-CZ" dirty="0" smtClean="0"/>
              <a:t>1975 Vietnam sjednocen pod vládou komunistů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34351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Západní Evropa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Hospodářský zázrak – během 10 let dosaženo předválečné úrovně</a:t>
            </a:r>
          </a:p>
          <a:p>
            <a:r>
              <a:rPr lang="cs-CZ" dirty="0" smtClean="0"/>
              <a:t>Posilování role státu – sociální stát blahobytu</a:t>
            </a:r>
          </a:p>
          <a:p>
            <a:r>
              <a:rPr lang="cs-CZ" dirty="0" smtClean="0"/>
              <a:t>Konzumní společnost</a:t>
            </a:r>
          </a:p>
          <a:p>
            <a:r>
              <a:rPr lang="cs-CZ" dirty="0" smtClean="0"/>
              <a:t>Německo</a:t>
            </a:r>
          </a:p>
          <a:p>
            <a:pPr lvl="1"/>
            <a:r>
              <a:rPr lang="cs-CZ" dirty="0" smtClean="0"/>
              <a:t>K. </a:t>
            </a:r>
            <a:r>
              <a:rPr lang="cs-CZ" dirty="0" err="1" smtClean="0"/>
              <a:t>Adenauer</a:t>
            </a:r>
            <a:r>
              <a:rPr lang="cs-CZ" dirty="0" smtClean="0"/>
              <a:t> – upevnění demokracie</a:t>
            </a:r>
          </a:p>
          <a:p>
            <a:r>
              <a:rPr lang="cs-CZ" dirty="0" smtClean="0"/>
              <a:t>Velká Británie</a:t>
            </a:r>
          </a:p>
          <a:p>
            <a:pPr lvl="1"/>
            <a:r>
              <a:rPr lang="cs-CZ" dirty="0" smtClean="0"/>
              <a:t>Reformy labouristů</a:t>
            </a:r>
          </a:p>
          <a:p>
            <a:pPr lvl="1"/>
            <a:r>
              <a:rPr lang="cs-CZ" dirty="0" smtClean="0"/>
              <a:t>Rozpad - koloniálního impéria</a:t>
            </a:r>
          </a:p>
          <a:p>
            <a:r>
              <a:rPr lang="cs-CZ" dirty="0" smtClean="0"/>
              <a:t>Francie</a:t>
            </a:r>
          </a:p>
          <a:p>
            <a:pPr lvl="1"/>
            <a:r>
              <a:rPr lang="cs-CZ" dirty="0" smtClean="0"/>
              <a:t>Nestabilita, válka v Alžírsku – nepokoje</a:t>
            </a:r>
          </a:p>
          <a:p>
            <a:pPr lvl="1"/>
            <a:r>
              <a:rPr lang="cs-CZ" dirty="0" smtClean="0"/>
              <a:t>1958 prezidentem Charles de </a:t>
            </a:r>
            <a:r>
              <a:rPr lang="cs-CZ" dirty="0" err="1" smtClean="0"/>
              <a:t>Gaulle</a:t>
            </a:r>
            <a:r>
              <a:rPr lang="cs-CZ" dirty="0" smtClean="0"/>
              <a:t> – prezidentský systém</a:t>
            </a:r>
          </a:p>
          <a:p>
            <a:r>
              <a:rPr lang="cs-CZ" dirty="0" smtClean="0"/>
              <a:t>60. léta – vzpoura proti konzumní společnosti, studentské bouře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356350"/>
            <a:ext cx="8562528" cy="365125"/>
          </a:xfrm>
        </p:spPr>
        <p:txBody>
          <a:bodyPr/>
          <a:lstStyle/>
          <a:p>
            <a:pPr algn="l"/>
            <a:r>
              <a:rPr lang="cs-CZ" dirty="0"/>
              <a:t>Konrad </a:t>
            </a:r>
            <a:r>
              <a:rPr lang="cs-CZ" dirty="0" err="1"/>
              <a:t>Adenauer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2013-07-07]. Dostupné z: http://cs.wikipedia.org/wiki/Konrad_Adenauer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916832"/>
            <a:ext cx="2081808" cy="31175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025355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Integrace Evropy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Myšlenka jednotné Evropy má dlouhou historii</a:t>
            </a:r>
          </a:p>
          <a:p>
            <a:r>
              <a:rPr lang="cs-CZ" dirty="0" smtClean="0"/>
              <a:t>Snaha zabránit dalším válkám cestou ekonomické integrace</a:t>
            </a:r>
          </a:p>
          <a:p>
            <a:r>
              <a:rPr lang="cs-CZ" dirty="0" smtClean="0"/>
              <a:t>K. </a:t>
            </a:r>
            <a:r>
              <a:rPr lang="cs-CZ" dirty="0" err="1" smtClean="0"/>
              <a:t>Adenauer</a:t>
            </a:r>
            <a:r>
              <a:rPr lang="cs-CZ" dirty="0" smtClean="0"/>
              <a:t>, R. </a:t>
            </a:r>
            <a:r>
              <a:rPr lang="cs-CZ" dirty="0" err="1" smtClean="0"/>
              <a:t>Schuman</a:t>
            </a:r>
            <a:r>
              <a:rPr lang="cs-CZ" dirty="0" smtClean="0"/>
              <a:t>, Jean </a:t>
            </a:r>
            <a:r>
              <a:rPr lang="cs-CZ" dirty="0" err="1" smtClean="0"/>
              <a:t>Monnet</a:t>
            </a:r>
            <a:endParaRPr lang="cs-CZ" dirty="0" smtClean="0"/>
          </a:p>
          <a:p>
            <a:r>
              <a:rPr lang="cs-CZ" dirty="0" smtClean="0"/>
              <a:t>9. 5. 1950 – </a:t>
            </a:r>
            <a:r>
              <a:rPr lang="cs-CZ" dirty="0" err="1" smtClean="0"/>
              <a:t>Schumanova</a:t>
            </a:r>
            <a:r>
              <a:rPr lang="cs-CZ" dirty="0" smtClean="0"/>
              <a:t> deklarace, Den Evropy</a:t>
            </a:r>
          </a:p>
          <a:p>
            <a:pPr lvl="1"/>
            <a:r>
              <a:rPr lang="cs-CZ" dirty="0" smtClean="0"/>
              <a:t>1951 ESUO</a:t>
            </a:r>
          </a:p>
          <a:p>
            <a:pPr lvl="1"/>
            <a:r>
              <a:rPr lang="cs-CZ" dirty="0" smtClean="0"/>
              <a:t>1957 EHS – společný trh i v dalších oblastech</a:t>
            </a:r>
          </a:p>
          <a:p>
            <a:pPr lvl="1"/>
            <a:r>
              <a:rPr lang="cs-CZ" dirty="0" smtClean="0"/>
              <a:t>Zrušení celních bariér</a:t>
            </a:r>
          </a:p>
          <a:p>
            <a:pPr lvl="1"/>
            <a:r>
              <a:rPr lang="cs-CZ" dirty="0" smtClean="0"/>
              <a:t>EURATOM</a:t>
            </a:r>
          </a:p>
          <a:p>
            <a:r>
              <a:rPr lang="cs-CZ" dirty="0" smtClean="0"/>
              <a:t>Sídlem Evropských společenství Brusel</a:t>
            </a:r>
          </a:p>
          <a:p>
            <a:r>
              <a:rPr lang="cs-CZ" dirty="0" smtClean="0"/>
              <a:t>Zásada jednomyslnosti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54574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9512" y="6356350"/>
            <a:ext cx="8784976" cy="365125"/>
          </a:xfrm>
        </p:spPr>
        <p:txBody>
          <a:bodyPr/>
          <a:lstStyle/>
          <a:p>
            <a:pPr algn="l"/>
            <a:r>
              <a:rPr lang="cs-CZ" dirty="0" err="1"/>
              <a:t>Schuman</a:t>
            </a:r>
            <a:r>
              <a:rPr lang="cs-CZ" dirty="0"/>
              <a:t> </a:t>
            </a:r>
            <a:r>
              <a:rPr lang="cs-CZ" dirty="0" err="1"/>
              <a:t>Declaration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2013-07-07]. Dostupné z: http://en.wikipedia.org/wiki/Schuman_Declaration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9664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489196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 šestky ke dvanáctce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12568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Postupně se připojují další země</a:t>
            </a:r>
          </a:p>
          <a:p>
            <a:pPr lvl="1"/>
            <a:r>
              <a:rPr lang="cs-CZ" dirty="0" smtClean="0"/>
              <a:t>Rozšiřování ES přináší výhody všem</a:t>
            </a:r>
          </a:p>
          <a:p>
            <a:r>
              <a:rPr lang="cs-CZ" dirty="0" smtClean="0"/>
              <a:t>1973 – Velká Británie, Dánsko, Irsko (severní rozšíření)</a:t>
            </a:r>
          </a:p>
          <a:p>
            <a:r>
              <a:rPr lang="cs-CZ" dirty="0" smtClean="0"/>
              <a:t>1981 Řecko</a:t>
            </a:r>
          </a:p>
          <a:p>
            <a:r>
              <a:rPr lang="cs-CZ" dirty="0" smtClean="0"/>
              <a:t>1986 Portugalsko, Španělsko</a:t>
            </a:r>
          </a:p>
          <a:p>
            <a:r>
              <a:rPr lang="cs-CZ" dirty="0" smtClean="0"/>
              <a:t>1993 Maastrichtská smlouva – vznik EU</a:t>
            </a:r>
          </a:p>
          <a:p>
            <a:r>
              <a:rPr lang="cs-CZ" dirty="0" smtClean="0"/>
              <a:t>1995 Rakousko, Finsko, Švédsko</a:t>
            </a:r>
          </a:p>
          <a:p>
            <a:r>
              <a:rPr lang="cs-CZ" dirty="0" smtClean="0"/>
              <a:t>2004 Česko</a:t>
            </a:r>
            <a:r>
              <a:rPr lang="cs-CZ" dirty="0"/>
              <a:t>, Estonsko, Kypr, Litva, </a:t>
            </a:r>
            <a:r>
              <a:rPr lang="cs-CZ" dirty="0" smtClean="0"/>
              <a:t>Lotyšsko</a:t>
            </a:r>
            <a:r>
              <a:rPr lang="cs-CZ" dirty="0"/>
              <a:t>, 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Maďarsko</a:t>
            </a:r>
            <a:r>
              <a:rPr lang="cs-CZ" dirty="0"/>
              <a:t>, </a:t>
            </a:r>
            <a:r>
              <a:rPr lang="cs-CZ" dirty="0" smtClean="0"/>
              <a:t>Malta, Polsko, Slovensko</a:t>
            </a:r>
            <a:r>
              <a:rPr lang="cs-CZ" dirty="0"/>
              <a:t> a </a:t>
            </a:r>
            <a:r>
              <a:rPr lang="cs-CZ" dirty="0" smtClean="0"/>
              <a:t>Slovinsko</a:t>
            </a:r>
          </a:p>
          <a:p>
            <a:r>
              <a:rPr lang="cs-CZ" dirty="0" smtClean="0"/>
              <a:t>2007 Bulharsko, Rumunsko</a:t>
            </a:r>
          </a:p>
          <a:p>
            <a:r>
              <a:rPr lang="cs-CZ" dirty="0" smtClean="0"/>
              <a:t>2013 Chorvatsko</a:t>
            </a:r>
          </a:p>
          <a:p>
            <a:r>
              <a:rPr lang="cs-CZ" dirty="0" smtClean="0"/>
              <a:t>Dnes 28 států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16196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 err="1"/>
              <a:t>McCarthism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2013-07-07]. Dostupné z: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en.wikipedia.org/wiki/McCarthyism</a:t>
            </a:r>
            <a:endParaRPr lang="cs-CZ" sz="2000" dirty="0" smtClean="0"/>
          </a:p>
          <a:p>
            <a:r>
              <a:rPr lang="cs-CZ" sz="2000" dirty="0"/>
              <a:t>Konrad </a:t>
            </a:r>
            <a:r>
              <a:rPr lang="cs-CZ" sz="2000" dirty="0" err="1"/>
              <a:t>Adenauer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2013-07-07]. Dostupné z: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cs.wikipedia.org/wiki/Konrad_Adenauer</a:t>
            </a:r>
            <a:endParaRPr lang="cs-CZ" sz="2000" dirty="0" smtClean="0"/>
          </a:p>
          <a:p>
            <a:r>
              <a:rPr lang="cs-CZ" sz="2000" dirty="0"/>
              <a:t>Obr. 1, Rosa </a:t>
            </a:r>
            <a:r>
              <a:rPr lang="cs-CZ" sz="2000" dirty="0" err="1"/>
              <a:t>Parksová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2013-07-07]. Dostupné z: 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cs.wikipedia.org/wiki/Rosa_Parksov%C3%A1</a:t>
            </a:r>
            <a:endParaRPr lang="cs-CZ" sz="2000" dirty="0" smtClean="0"/>
          </a:p>
          <a:p>
            <a:r>
              <a:rPr lang="cs-CZ" sz="2000" dirty="0" smtClean="0"/>
              <a:t>PEČENKA</a:t>
            </a:r>
            <a:r>
              <a:rPr lang="cs-CZ" sz="2000" dirty="0"/>
              <a:t>, Marek, Petr LUŇÁK, Pavel AUGUSTA a Milena SEDLMAYEROVÁ. </a:t>
            </a:r>
            <a:r>
              <a:rPr lang="cs-CZ" sz="2000" i="1" dirty="0"/>
              <a:t>Dějiny moderní doby</a:t>
            </a:r>
            <a:r>
              <a:rPr lang="cs-CZ" sz="2000" dirty="0"/>
              <a:t>. 2. vyd. Praha: SPL - Práce, 2004-2008, 3 sv. Učebnice pro základní školy (</a:t>
            </a:r>
            <a:r>
              <a:rPr lang="cs-CZ" sz="2000" dirty="0" err="1"/>
              <a:t>Albra</a:t>
            </a:r>
            <a:r>
              <a:rPr lang="cs-CZ" sz="2000" dirty="0"/>
              <a:t>). ISBN 978-80-7361-039-5-. </a:t>
            </a:r>
            <a:endParaRPr lang="cs-CZ" sz="2000" dirty="0" smtClean="0"/>
          </a:p>
          <a:p>
            <a:r>
              <a:rPr lang="cs-CZ" sz="2000" dirty="0" err="1"/>
              <a:t>Schuman</a:t>
            </a:r>
            <a:r>
              <a:rPr lang="cs-CZ" sz="2000" dirty="0"/>
              <a:t> </a:t>
            </a:r>
            <a:r>
              <a:rPr lang="cs-CZ" sz="2000" dirty="0" err="1"/>
              <a:t>Declaration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2013-07-07]. Dostupné z: </a:t>
            </a:r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en.wikipedia.org/wiki/Schuman_Declaration</a:t>
            </a: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3191</TotalTime>
  <Words>830</Words>
  <Application>Microsoft Office PowerPoint</Application>
  <PresentationFormat>Předvádění na obrazovce (4:3)</PresentationFormat>
  <Paragraphs>113</Paragraphs>
  <Slides>11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Západní svět v 50. a 60. letech</vt:lpstr>
      <vt:lpstr>USA</vt:lpstr>
      <vt:lpstr>Studená válka v USA</vt:lpstr>
      <vt:lpstr>Kampaň za občanská práva</vt:lpstr>
      <vt:lpstr>Vietnam 1955 - 1975</vt:lpstr>
      <vt:lpstr>Západní Evropa</vt:lpstr>
      <vt:lpstr>Integrace Evropy</vt:lpstr>
      <vt:lpstr>Prezentace aplikace PowerPoint</vt:lpstr>
      <vt:lpstr>Od šestky ke dvanáctce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Antonín Zelený</cp:lastModifiedBy>
  <cp:revision>20</cp:revision>
  <dcterms:created xsi:type="dcterms:W3CDTF">2012-12-23T08:55:19Z</dcterms:created>
  <dcterms:modified xsi:type="dcterms:W3CDTF">2013-07-11T19:18:04Z</dcterms:modified>
</cp:coreProperties>
</file>