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6" r:id="rId3"/>
    <p:sldId id="259" r:id="rId4"/>
    <p:sldId id="262" r:id="rId5"/>
    <p:sldId id="263" r:id="rId6"/>
    <p:sldId id="260" r:id="rId7"/>
    <p:sldId id="264" r:id="rId8"/>
    <p:sldId id="261" r:id="rId9"/>
    <p:sldId id="265" r:id="rId10"/>
    <p:sldId id="266" r:id="rId11"/>
    <p:sldId id="267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66" d="100"/>
          <a:sy n="66" d="100"/>
        </p:scale>
        <p:origin x="-143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talin%C5%AFv_pomn%C3%ADk_(Praha)" TargetMode="External"/><Relationship Id="rId2" Type="http://schemas.openxmlformats.org/officeDocument/2006/relationships/hyperlink" Target="http://en.wikipedia.org/wiki/Stalin's_cult_of_personality#Stalin.27s_image_in_propaganda_and_the_mass_medi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Hungarian_Revolution_of_195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4069738"/>
              </p:ext>
            </p:extLst>
          </p:nvPr>
        </p:nvGraphicFramePr>
        <p:xfrm>
          <a:off x="179512" y="1623037"/>
          <a:ext cx="8784976" cy="51093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Soňa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SSR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v 50. letech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2.2.10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23.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6. 2012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Dějiny 20. století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21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Vývoj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v SSSR v 50. letech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399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nejdůležitější informace o období 50. let v SSSR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DUM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je určen k doplnění výkladu v hodině.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440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osvědčil, pomohl žákům k lepšímu pochopení probírané látky.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2880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SSSR v 50. letech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Situace v SSSR po válce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Vítězství posílilo Stalinův vliv v SSSR i za hranicemi</a:t>
            </a:r>
          </a:p>
          <a:p>
            <a:pPr lvl="1"/>
            <a:r>
              <a:rPr lang="cs-CZ" dirty="0" smtClean="0"/>
              <a:t>Mnozí (Beneš) doufali v demokratizaci SSSR</a:t>
            </a:r>
          </a:p>
          <a:p>
            <a:r>
              <a:rPr lang="cs-CZ" dirty="0" smtClean="0"/>
              <a:t>Prohloubení kultu neomylného vůdce</a:t>
            </a:r>
          </a:p>
          <a:p>
            <a:r>
              <a:rPr lang="cs-CZ" dirty="0" smtClean="0"/>
              <a:t>Zasahuje i do hospodářství, vědy, kultury a umění</a:t>
            </a:r>
          </a:p>
          <a:p>
            <a:pPr lvl="1"/>
            <a:r>
              <a:rPr lang="cs-CZ" dirty="0" smtClean="0"/>
              <a:t>Stalin se považuje za geniálního </a:t>
            </a:r>
            <a:r>
              <a:rPr lang="cs-CZ" dirty="0" err="1" smtClean="0"/>
              <a:t>zazykovědce</a:t>
            </a:r>
            <a:endParaRPr lang="cs-CZ" dirty="0" smtClean="0"/>
          </a:p>
          <a:p>
            <a:pPr lvl="1"/>
            <a:r>
              <a:rPr lang="cs-CZ" dirty="0" smtClean="0"/>
              <a:t>Kybernetiku či genetiku označil za buržoazní pavědy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042168" y="5671340"/>
            <a:ext cx="3101832" cy="1186661"/>
          </a:xfrm>
        </p:spPr>
        <p:txBody>
          <a:bodyPr/>
          <a:lstStyle/>
          <a:p>
            <a:pPr algn="l"/>
            <a:r>
              <a:rPr lang="en-US" dirty="0"/>
              <a:t>Stalin´s cult of personality.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2013-07-07]. </a:t>
            </a:r>
            <a:r>
              <a:rPr lang="en-US" dirty="0" err="1"/>
              <a:t>Dostupné</a:t>
            </a:r>
            <a:r>
              <a:rPr lang="en-US" dirty="0"/>
              <a:t> z: http://en.wikipedia.org/wiki/Stalin%27s_cult_of_personality#Stalin.27s_image_in_propaganda_and_the_mass_media 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812062"/>
            <a:ext cx="5718641" cy="404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552" y="0"/>
            <a:ext cx="4032448" cy="5458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967536" y="5302008"/>
            <a:ext cx="4356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 každého z nás se postará Stalin v Kremlu</a:t>
            </a:r>
            <a:endParaRPr lang="cs-CZ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63963" cy="30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51" y="3008225"/>
            <a:ext cx="4896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Kapitán strany sovětu nás vede od vítězství k vítězství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4036735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5943600"/>
            <a:ext cx="8784976" cy="914400"/>
          </a:xfrm>
        </p:spPr>
        <p:txBody>
          <a:bodyPr/>
          <a:lstStyle/>
          <a:p>
            <a:pPr algn="l"/>
            <a:r>
              <a:rPr lang="cs-CZ" dirty="0" smtClean="0"/>
              <a:t>Stalinův pomník, 1955 – 1962,  výška </a:t>
            </a:r>
            <a:r>
              <a:rPr lang="cs-CZ" dirty="0"/>
              <a:t>15,5 m výšky, 12 m šířky a 22 m </a:t>
            </a:r>
            <a:r>
              <a:rPr lang="cs-CZ" dirty="0" smtClean="0"/>
              <a:t>délky, hmotnost 17 tis. </a:t>
            </a:r>
            <a:r>
              <a:rPr lang="cs-CZ" dirty="0"/>
              <a:t>Tun, Stalinův pomník Praha.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2013-07-07]. Dostupné z: http://cs.wikipedia.org/wiki/Stalin%C5%AFv_pomn%C3%ADk_(Praha)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4432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Stalinské represe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Stalin se chorobně obával spiknutí</a:t>
            </a:r>
          </a:p>
          <a:p>
            <a:r>
              <a:rPr lang="cs-CZ" dirty="0" smtClean="0"/>
              <a:t>Po vítězství následovala obrovská vlna pronásledování skutečných i domnělých  nepřátel</a:t>
            </a:r>
          </a:p>
          <a:p>
            <a:r>
              <a:rPr lang="cs-CZ" dirty="0" smtClean="0"/>
              <a:t>Politika deportací celých národů (krymští Tataři, Čečenci, národy na Kavkazu)</a:t>
            </a:r>
          </a:p>
          <a:p>
            <a:r>
              <a:rPr lang="cs-CZ" dirty="0" smtClean="0"/>
              <a:t>Pronásledování nepřátel na nově ovládnutých územích</a:t>
            </a:r>
          </a:p>
          <a:p>
            <a:r>
              <a:rPr lang="cs-CZ" dirty="0" smtClean="0"/>
              <a:t>V koncentračních táborech gulag končí i většina sovětských válečných zajatců</a:t>
            </a:r>
          </a:p>
          <a:p>
            <a:r>
              <a:rPr lang="cs-CZ" dirty="0" smtClean="0"/>
              <a:t>Probíhají čistky uvnitř komunistických stran</a:t>
            </a:r>
          </a:p>
          <a:p>
            <a:r>
              <a:rPr lang="cs-CZ" dirty="0" smtClean="0"/>
              <a:t>Antisemitismus</a:t>
            </a:r>
          </a:p>
          <a:p>
            <a:r>
              <a:rPr lang="cs-CZ" dirty="0" smtClean="0"/>
              <a:t>Tábory důležitou součástí národního hospodářství</a:t>
            </a:r>
          </a:p>
          <a:p>
            <a:pPr lvl="1"/>
            <a:r>
              <a:rPr lang="cs-CZ" dirty="0" smtClean="0"/>
              <a:t>Táborů existovaly tisíce</a:t>
            </a:r>
          </a:p>
          <a:p>
            <a:pPr lvl="1"/>
            <a:r>
              <a:rPr lang="cs-CZ" dirty="0" smtClean="0"/>
              <a:t>Odhaduje se, že jimi prošlo až 13 mil. Lidí</a:t>
            </a:r>
          </a:p>
          <a:p>
            <a:pPr lvl="1"/>
            <a:r>
              <a:rPr lang="cs-CZ" dirty="0" smtClean="0"/>
              <a:t>Alexandr </a:t>
            </a:r>
            <a:r>
              <a:rPr lang="cs-CZ" dirty="0" err="1" smtClean="0"/>
              <a:t>Solženicyn</a:t>
            </a:r>
            <a:r>
              <a:rPr lang="cs-CZ" dirty="0" smtClean="0"/>
              <a:t> – Souostroví Gulag</a:t>
            </a:r>
          </a:p>
          <a:p>
            <a:pPr lvl="1"/>
            <a:r>
              <a:rPr lang="cs-CZ" dirty="0" smtClean="0"/>
              <a:t>Miliony lidí uvrženy do vyhnanství mimo tábory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Smrt diktátora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Stalin podezříval i svoje lékaře</a:t>
            </a:r>
          </a:p>
          <a:p>
            <a:r>
              <a:rPr lang="cs-CZ" dirty="0" smtClean="0"/>
              <a:t>5. 3. 1953 umírá</a:t>
            </a:r>
          </a:p>
          <a:p>
            <a:r>
              <a:rPr lang="cs-CZ" dirty="0" smtClean="0"/>
              <a:t>Pro sovětskou společnost otřes a nejistota</a:t>
            </a:r>
          </a:p>
          <a:p>
            <a:r>
              <a:rPr lang="cs-CZ" dirty="0" smtClean="0"/>
              <a:t>Postupně omezována moc tajné policie – popraven Berija</a:t>
            </a:r>
          </a:p>
          <a:p>
            <a:r>
              <a:rPr lang="cs-CZ" dirty="0" smtClean="0"/>
              <a:t>Rehabilitace, propuštění části vězňů gulagu</a:t>
            </a:r>
          </a:p>
          <a:p>
            <a:r>
              <a:rPr lang="cs-CZ" dirty="0" smtClean="0"/>
              <a:t>1953 – 1964 vůdcem SSSR N. S. Chruščov</a:t>
            </a:r>
          </a:p>
          <a:p>
            <a:r>
              <a:rPr lang="cs-CZ" dirty="0" smtClean="0"/>
              <a:t>1956 XX. </a:t>
            </a:r>
            <a:r>
              <a:rPr lang="cs-CZ" dirty="0"/>
              <a:t>s</a:t>
            </a:r>
            <a:r>
              <a:rPr lang="cs-CZ" dirty="0" smtClean="0"/>
              <a:t>jezd KSSS – odsouzení kultu osobnosti</a:t>
            </a:r>
          </a:p>
          <a:p>
            <a:r>
              <a:rPr lang="cs-CZ" dirty="0" smtClean="0"/>
              <a:t>Politika mírové koexistence se Západem</a:t>
            </a:r>
          </a:p>
          <a:p>
            <a:r>
              <a:rPr lang="cs-CZ" dirty="0" smtClean="0"/>
              <a:t>Snížení mezinárodního napětí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7377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Sovětská společnost se postupně učí žít svobodněji</a:t>
            </a:r>
          </a:p>
          <a:p>
            <a:r>
              <a:rPr lang="cs-CZ" dirty="0" smtClean="0"/>
              <a:t>Uvolnění cenzury</a:t>
            </a:r>
          </a:p>
          <a:p>
            <a:r>
              <a:rPr lang="cs-CZ" dirty="0" smtClean="0"/>
              <a:t>První kontakty se Západem</a:t>
            </a:r>
          </a:p>
          <a:p>
            <a:r>
              <a:rPr lang="cs-CZ" dirty="0" smtClean="0"/>
              <a:t>První zahraniční filmy v SSSR</a:t>
            </a:r>
          </a:p>
          <a:p>
            <a:r>
              <a:rPr lang="cs-CZ" dirty="0" smtClean="0"/>
              <a:t>Sovětští sportovci a spisovatelé mohou cestovat do zahraničí</a:t>
            </a:r>
          </a:p>
          <a:p>
            <a:r>
              <a:rPr lang="cs-CZ" dirty="0" smtClean="0"/>
              <a:t>K odsouzení stalinismus dochází i v satelitních zemích</a:t>
            </a:r>
          </a:p>
          <a:p>
            <a:r>
              <a:rPr lang="cs-CZ" dirty="0" smtClean="0"/>
              <a:t>První projevy nespokojenosti (Polsko, Maďarsko)</a:t>
            </a:r>
          </a:p>
          <a:p>
            <a:pPr lvl="1"/>
            <a:r>
              <a:rPr lang="cs-CZ" dirty="0" smtClean="0"/>
              <a:t>1956 povstání v Maďarsku utopeno v krvi s pomocí sovětských tanků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6452742"/>
            <a:ext cx="8856984" cy="405257"/>
          </a:xfrm>
        </p:spPr>
        <p:txBody>
          <a:bodyPr/>
          <a:lstStyle/>
          <a:p>
            <a:pPr algn="l"/>
            <a:r>
              <a:rPr lang="en-US" dirty="0"/>
              <a:t>Hungarian_Revolution_of_1956.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2013-07-07]. </a:t>
            </a:r>
            <a:r>
              <a:rPr lang="en-US" dirty="0" err="1"/>
              <a:t>Dostupné</a:t>
            </a:r>
            <a:r>
              <a:rPr lang="en-US" dirty="0"/>
              <a:t> z: https://en.wikipedia.org/wiki/Hungarian_Revolution_of_1956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" y="0"/>
            <a:ext cx="9143865" cy="6452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4684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712968" cy="365125"/>
          </a:xfrm>
        </p:spPr>
        <p:txBody>
          <a:bodyPr/>
          <a:lstStyle/>
          <a:p>
            <a:pPr algn="l"/>
            <a:r>
              <a:rPr lang="en-US" dirty="0"/>
              <a:t>Hungarian_Revolution_of_1956.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2013-07-07]. </a:t>
            </a:r>
            <a:r>
              <a:rPr lang="en-US" dirty="0" err="1"/>
              <a:t>Dostupné</a:t>
            </a:r>
            <a:r>
              <a:rPr lang="en-US" dirty="0"/>
              <a:t> z: https://en.wikipedia.org/wiki/Hungarian_Revolution_of_1956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26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0205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6356350"/>
            <a:ext cx="8640960" cy="365125"/>
          </a:xfrm>
        </p:spPr>
        <p:txBody>
          <a:bodyPr/>
          <a:lstStyle/>
          <a:p>
            <a:pPr algn="l"/>
            <a:r>
              <a:rPr lang="en-US" dirty="0"/>
              <a:t>Hungarian_Revolution_of_1956.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2013-07-07]. </a:t>
            </a:r>
            <a:r>
              <a:rPr lang="en-US" dirty="0" err="1"/>
              <a:t>Dostupné</a:t>
            </a:r>
            <a:r>
              <a:rPr lang="en-US"/>
              <a:t> z: https://en.wikipedia.org/wiki/Hungarian_Revolution_of_1956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565"/>
            <a:ext cx="8496944" cy="6372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311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en-US" sz="2000" dirty="0"/>
              <a:t>Stalin´s cult of personality.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2013-07-07].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2"/>
              </a:rPr>
              <a:t>http://</a:t>
            </a:r>
            <a:r>
              <a:rPr lang="en-US" sz="2000" dirty="0" smtClean="0">
                <a:hlinkClick r:id="rId2"/>
              </a:rPr>
              <a:t>en.wikipedia.org/wiki/Stalin%27s_cult_of_personality#Stalin.27s_image_in_propaganda_and_the_mass_media</a:t>
            </a:r>
            <a:endParaRPr lang="cs-CZ" sz="2000" dirty="0" smtClean="0"/>
          </a:p>
          <a:p>
            <a:r>
              <a:rPr lang="cs-CZ" sz="2000" dirty="0"/>
              <a:t>Stalinův pomník Praha.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2013-07-07]. Dostupné z: </a:t>
            </a:r>
            <a:r>
              <a:rPr lang="cs-CZ" sz="2000" dirty="0">
                <a:hlinkClick r:id="rId3"/>
              </a:rPr>
              <a:t>http://cs.wikipedia.org/wiki/Stalin%C5%AFv_pomn%C3%ADk_(Praha</a:t>
            </a:r>
            <a:r>
              <a:rPr lang="cs-CZ" sz="2000" dirty="0" smtClean="0">
                <a:hlinkClick r:id="rId3"/>
              </a:rPr>
              <a:t>)</a:t>
            </a:r>
            <a:endParaRPr lang="cs-CZ" sz="2000" dirty="0" smtClean="0"/>
          </a:p>
          <a:p>
            <a:r>
              <a:rPr lang="cs-CZ" sz="2000" dirty="0"/>
              <a:t>PEČENKA, Marek, Petr LUŇÁK, Pavel AUGUSTA a Milena SEDLMAYEROVÁ. </a:t>
            </a:r>
            <a:r>
              <a:rPr lang="cs-CZ" sz="2000" i="1" dirty="0"/>
              <a:t>Dějiny moderní doby</a:t>
            </a:r>
            <a:r>
              <a:rPr lang="cs-CZ" sz="2000" dirty="0"/>
              <a:t>. 2. vyd. Praha: SPL - Práce, 2004-2008, 3 sv. Učebnice pro základní školy (</a:t>
            </a:r>
            <a:r>
              <a:rPr lang="cs-CZ" sz="2000" dirty="0" err="1"/>
              <a:t>Albra</a:t>
            </a:r>
            <a:r>
              <a:rPr lang="cs-CZ" sz="2000" dirty="0"/>
              <a:t>). ISBN 978-80-7361-039-5-. </a:t>
            </a:r>
            <a:endParaRPr lang="cs-CZ" sz="2000" dirty="0" smtClean="0"/>
          </a:p>
          <a:p>
            <a:r>
              <a:rPr lang="en-US" sz="2000" dirty="0"/>
              <a:t>Hungarian_Revolution_of_1956.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2013-07-07].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4"/>
              </a:rPr>
              <a:t>https://</a:t>
            </a:r>
            <a:r>
              <a:rPr lang="en-US" sz="2000" dirty="0" smtClean="0">
                <a:hlinkClick r:id="rId4"/>
              </a:rPr>
              <a:t>en.wikipedia.org/wiki/Hungarian_Revolution_of_1956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742</Words>
  <Application>Microsoft Office PowerPoint</Application>
  <PresentationFormat>Předvádění na obrazovce (4:3)</PresentationFormat>
  <Paragraphs>84</Paragraphs>
  <Slides>12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SSSR v 50. letech</vt:lpstr>
      <vt:lpstr>Situace v SSSR po válce</vt:lpstr>
      <vt:lpstr>Prezentace aplikace PowerPoint</vt:lpstr>
      <vt:lpstr>Prezentace aplikace PowerPoint</vt:lpstr>
      <vt:lpstr>Stalinské represe</vt:lpstr>
      <vt:lpstr>Smrt diktátora</vt:lpstr>
      <vt:lpstr>Prezentace aplikace PowerPoint</vt:lpstr>
      <vt:lpstr>Prezentace aplikace PowerPoint</vt:lpstr>
      <vt:lpstr>Prezentace aplikace PowerPoint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19</cp:revision>
  <dcterms:created xsi:type="dcterms:W3CDTF">2012-12-23T08:55:19Z</dcterms:created>
  <dcterms:modified xsi:type="dcterms:W3CDTF">2013-07-07T13:58:27Z</dcterms:modified>
</cp:coreProperties>
</file>