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8.7.2013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8.7.2013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8.7.2013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8.7.2013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8.7.2013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8.7.2013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8.7.2013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8.7.2013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8.7.2013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8.7.2013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8.7.2013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8.7.2013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blogs.denverpost.com/captured/2009/11/06/the-20th-anniversary-of-the-fall-of-the-berlin-wall/558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erlin_Wall" TargetMode="External"/><Relationship Id="rId2" Type="http://schemas.openxmlformats.org/officeDocument/2006/relationships/hyperlink" Target="http://en.wikipedia.org/wiki/History_of_Berli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n.wikipedia.org/wiki/Cuban_missile_crisis" TargetMode="External"/><Relationship Id="rId4" Type="http://schemas.openxmlformats.org/officeDocument/2006/relationships/hyperlink" Target="http://en.wikipedia.org/wiki/List_of_deaths_at_the_Berlin_Wal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3024542"/>
              </p:ext>
            </p:extLst>
          </p:nvPr>
        </p:nvGraphicFramePr>
        <p:xfrm>
          <a:off x="179512" y="1627888"/>
          <a:ext cx="8784976" cy="508326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Krize v době studené války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2.2.11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26. 7. 2012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Dějiny 20. století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Evropa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 době studené války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obsahuje nejdůležitější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informace o krizích v průběhu studené války.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DUM je určen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pro doplnění výkladu v hodině, je vhodné jej poskytnout žákům.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osvědčil, napomohl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 větší srozumitelnosti výkladu.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15164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Krize v době studené války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Situace po roce 1953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056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Stalinova smrt přinesla uvolnění</a:t>
            </a:r>
          </a:p>
          <a:p>
            <a:pPr lvl="1"/>
            <a:r>
              <a:rPr lang="cs-CZ" dirty="0" smtClean="0"/>
              <a:t>Na obou stranách železné opony</a:t>
            </a:r>
          </a:p>
          <a:p>
            <a:pPr lvl="1"/>
            <a:r>
              <a:rPr lang="cs-CZ" dirty="0" smtClean="0"/>
              <a:t>Lidé doufají, že studená válka skončí</a:t>
            </a:r>
          </a:p>
          <a:p>
            <a:r>
              <a:rPr lang="cs-CZ" dirty="0" smtClean="0"/>
              <a:t>1955 schůzka hlav čtyř vítězných velmocí v Ženevě</a:t>
            </a:r>
          </a:p>
          <a:p>
            <a:pPr lvl="1"/>
            <a:r>
              <a:rPr lang="cs-CZ" dirty="0" smtClean="0"/>
              <a:t>První setkání Velké trojky od </a:t>
            </a:r>
            <a:r>
              <a:rPr lang="cs-CZ" dirty="0" smtClean="0"/>
              <a:t>po</a:t>
            </a:r>
            <a:r>
              <a:rPr lang="cs-CZ" dirty="0" smtClean="0"/>
              <a:t>stupimské konference</a:t>
            </a:r>
          </a:p>
          <a:p>
            <a:r>
              <a:rPr lang="cs-CZ" dirty="0" smtClean="0"/>
              <a:t>Propuštění německých zajatců ze SSSR</a:t>
            </a:r>
          </a:p>
          <a:p>
            <a:r>
              <a:rPr lang="cs-CZ" dirty="0" smtClean="0"/>
              <a:t>Chruščovův program mírové koexistence</a:t>
            </a:r>
          </a:p>
          <a:p>
            <a:r>
              <a:rPr lang="cs-CZ" dirty="0" smtClean="0"/>
              <a:t>1956 brutální potlačení nepokojů v Maďarsku</a:t>
            </a:r>
          </a:p>
          <a:p>
            <a:r>
              <a:rPr lang="cs-CZ" dirty="0" smtClean="0"/>
              <a:t>Berlínská a karibská krize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Berlínská krize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Město po válce rozděleno na okupační zóny</a:t>
            </a:r>
          </a:p>
          <a:p>
            <a:r>
              <a:rPr lang="cs-CZ" dirty="0" smtClean="0"/>
              <a:t>Západní zóny pod správou USA, Velké Británie a Francie</a:t>
            </a:r>
          </a:p>
          <a:p>
            <a:pPr lvl="1"/>
            <a:r>
              <a:rPr lang="cs-CZ" dirty="0" smtClean="0"/>
              <a:t>Kvetoucí metropole</a:t>
            </a:r>
          </a:p>
          <a:p>
            <a:pPr lvl="1"/>
            <a:r>
              <a:rPr lang="cs-CZ" dirty="0" smtClean="0"/>
              <a:t>Vysoká životní úroveň</a:t>
            </a:r>
          </a:p>
          <a:p>
            <a:r>
              <a:rPr lang="cs-CZ" dirty="0" smtClean="0"/>
              <a:t>Východní Berlín – hlavní město komunistického Německa (NDR)</a:t>
            </a:r>
          </a:p>
          <a:p>
            <a:pPr lvl="1"/>
            <a:r>
              <a:rPr lang="cs-CZ" dirty="0" smtClean="0"/>
              <a:t>Nízká životní úroveň</a:t>
            </a:r>
          </a:p>
          <a:p>
            <a:r>
              <a:rPr lang="cs-CZ" dirty="0" smtClean="0">
                <a:hlinkClick r:id="rId3"/>
              </a:rPr>
              <a:t>Město je rozděleno hranicí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5805264"/>
            <a:ext cx="4608512" cy="792088"/>
          </a:xfrm>
        </p:spPr>
        <p:txBody>
          <a:bodyPr/>
          <a:lstStyle/>
          <a:p>
            <a:pPr algn="l"/>
            <a:r>
              <a:rPr lang="en-US" dirty="0" err="1"/>
              <a:t>HIstory</a:t>
            </a:r>
            <a:r>
              <a:rPr lang="en-US" dirty="0"/>
              <a:t> of Berlin.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2013-07-08]. </a:t>
            </a:r>
            <a:r>
              <a:rPr lang="en-US" dirty="0" err="1"/>
              <a:t>Dostupné</a:t>
            </a:r>
            <a:r>
              <a:rPr lang="en-US" dirty="0"/>
              <a:t> z: http://en.wikipedia.org/wiki/History_of_Berlin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06"/>
            <a:ext cx="6516216" cy="4887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987354"/>
            <a:ext cx="4201715" cy="4870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Západní Berlín byl přístupný i obyvatelům východní části města</a:t>
            </a:r>
          </a:p>
          <a:p>
            <a:r>
              <a:rPr lang="cs-CZ" dirty="0" smtClean="0"/>
              <a:t>Mnoho lidí využívalo této možnosti k emigraci na západ</a:t>
            </a:r>
          </a:p>
          <a:p>
            <a:r>
              <a:rPr lang="cs-CZ" dirty="0" smtClean="0"/>
              <a:t>Masová emigrace a odliv mozků hrozí hospodářskou katastrofou</a:t>
            </a:r>
          </a:p>
          <a:p>
            <a:r>
              <a:rPr lang="cs-CZ" dirty="0" smtClean="0"/>
              <a:t>SSSR vyhrožuje novou blokádou a chce pohybu osob zabránit</a:t>
            </a:r>
          </a:p>
          <a:p>
            <a:r>
              <a:rPr lang="cs-CZ" dirty="0" smtClean="0"/>
              <a:t>1961 stavba berlínské zdi</a:t>
            </a:r>
          </a:p>
          <a:p>
            <a:pPr lvl="1"/>
            <a:r>
              <a:rPr lang="cs-CZ" dirty="0" smtClean="0"/>
              <a:t>Ploty s ostnatým drátem</a:t>
            </a:r>
          </a:p>
          <a:p>
            <a:pPr lvl="1"/>
            <a:r>
              <a:rPr lang="cs-CZ" dirty="0" smtClean="0"/>
              <a:t>Další zeď s příkopem</a:t>
            </a:r>
          </a:p>
          <a:p>
            <a:pPr lvl="1"/>
            <a:r>
              <a:rPr lang="cs-CZ" dirty="0" smtClean="0"/>
              <a:t>Délka 165 km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80857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568952" cy="365125"/>
          </a:xfrm>
        </p:spPr>
        <p:txBody>
          <a:bodyPr/>
          <a:lstStyle/>
          <a:p>
            <a:pPr algn="l"/>
            <a:r>
              <a:rPr lang="en-US" dirty="0"/>
              <a:t>Berlin Wall.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2013-07-08]. </a:t>
            </a:r>
            <a:r>
              <a:rPr lang="en-US" dirty="0" err="1"/>
              <a:t>Dostupné</a:t>
            </a:r>
            <a:r>
              <a:rPr lang="en-US" dirty="0"/>
              <a:t> z: http://en.wikipedia.org/wiki/Berlin_Wall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8640"/>
            <a:ext cx="9143999" cy="50520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600668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784976" cy="365125"/>
          </a:xfrm>
        </p:spPr>
        <p:txBody>
          <a:bodyPr/>
          <a:lstStyle/>
          <a:p>
            <a:pPr algn="l"/>
            <a:r>
              <a:rPr lang="en-US" dirty="0"/>
              <a:t>Berlin Wall.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2013-07-08]. </a:t>
            </a:r>
            <a:r>
              <a:rPr lang="en-US" dirty="0" err="1"/>
              <a:t>Dostupné</a:t>
            </a:r>
            <a:r>
              <a:rPr lang="en-US" dirty="0"/>
              <a:t> z: http://en.wikipedia.org/wiki/Berlin_Wall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-20807"/>
            <a:ext cx="8388424" cy="6291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69775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2835921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Město definitivně rozděleno až do roku 1989</a:t>
            </a:r>
          </a:p>
          <a:p>
            <a:r>
              <a:rPr lang="cs-CZ" dirty="0" smtClean="0"/>
              <a:t>Lidé se snaží uniknout i přesto</a:t>
            </a:r>
          </a:p>
          <a:p>
            <a:pPr lvl="1"/>
            <a:r>
              <a:rPr lang="cs-CZ" dirty="0" smtClean="0"/>
              <a:t>Stavba tunelů</a:t>
            </a:r>
          </a:p>
          <a:p>
            <a:pPr lvl="1"/>
            <a:r>
              <a:rPr lang="cs-CZ" dirty="0" smtClean="0"/>
              <a:t>Při pokusu o přechod zahynulo 136 lidí</a:t>
            </a:r>
          </a:p>
          <a:p>
            <a:pPr lvl="1"/>
            <a:r>
              <a:rPr lang="cs-CZ" dirty="0" smtClean="0"/>
              <a:t>Nejznámější oficiální přechod – </a:t>
            </a:r>
            <a:r>
              <a:rPr lang="cs-CZ" dirty="0" err="1" smtClean="0"/>
              <a:t>Checkpoint</a:t>
            </a:r>
            <a:r>
              <a:rPr lang="cs-CZ" dirty="0" smtClean="0"/>
              <a:t> Charlie</a:t>
            </a:r>
          </a:p>
          <a:p>
            <a:pPr lvl="1"/>
            <a:r>
              <a:rPr lang="cs-CZ" dirty="0" smtClean="0"/>
              <a:t>J. F. Kennedy: </a:t>
            </a:r>
            <a:r>
              <a:rPr lang="cs-CZ" dirty="0" err="1" smtClean="0"/>
              <a:t>Ich</a:t>
            </a:r>
            <a:r>
              <a:rPr lang="cs-CZ" dirty="0" smtClean="0"/>
              <a:t> bin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Berliner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712968" cy="365125"/>
          </a:xfrm>
        </p:spPr>
        <p:txBody>
          <a:bodyPr/>
          <a:lstStyle/>
          <a:p>
            <a:pPr algn="l"/>
            <a:r>
              <a:rPr lang="en-US" dirty="0"/>
              <a:t>List of deaths at the Berlin Wall.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2013-07-08]. </a:t>
            </a:r>
            <a:r>
              <a:rPr lang="en-US" dirty="0" err="1"/>
              <a:t>Dostupné</a:t>
            </a:r>
            <a:r>
              <a:rPr lang="en-US" dirty="0"/>
              <a:t> z: http://en.wikipedia.org/wiki/List_of_deaths_at_the_Berlin_Wall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40585"/>
            <a:ext cx="7620000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78179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Karibská krize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6855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1959 svržen proamerický kubánský diktátor F. Batista</a:t>
            </a:r>
          </a:p>
          <a:p>
            <a:r>
              <a:rPr lang="cs-CZ" dirty="0" smtClean="0"/>
              <a:t>Fidel Castro, Ernesto Che </a:t>
            </a:r>
            <a:r>
              <a:rPr lang="cs-CZ" dirty="0" err="1" smtClean="0"/>
              <a:t>Guevarra</a:t>
            </a:r>
            <a:r>
              <a:rPr lang="cs-CZ" dirty="0" smtClean="0"/>
              <a:t> – prosovětský komunistický režim</a:t>
            </a:r>
          </a:p>
          <a:p>
            <a:r>
              <a:rPr lang="cs-CZ" dirty="0" smtClean="0"/>
              <a:t>1961 vylodění v Zátoce sviní – neúspěšný pokus o svržení Castrova režimu ze strany USA</a:t>
            </a:r>
          </a:p>
          <a:p>
            <a:r>
              <a:rPr lang="cs-CZ" dirty="0" smtClean="0"/>
              <a:t>1962 Castro přijal Chruščovovu nabídku na rozmístění jaderných raket na Kubě</a:t>
            </a:r>
          </a:p>
          <a:p>
            <a:r>
              <a:rPr lang="cs-CZ" dirty="0" smtClean="0"/>
              <a:t>Hrozí válka s USA, námořní blokáda Kuby</a:t>
            </a:r>
          </a:p>
          <a:p>
            <a:r>
              <a:rPr lang="cs-CZ" dirty="0" smtClean="0"/>
              <a:t>Chruščov na poslední chvíli lodě odvolal</a:t>
            </a:r>
          </a:p>
          <a:p>
            <a:r>
              <a:rPr lang="cs-CZ" dirty="0" smtClean="0"/>
              <a:t>Svět na pokraji jaderné války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7399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Uvolnění v době 60.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r>
              <a:rPr lang="cs-CZ" dirty="0" smtClean="0"/>
              <a:t>1963 zřízena horká linka mezi Bílým domem a Kremlem</a:t>
            </a:r>
          </a:p>
          <a:p>
            <a:r>
              <a:rPr lang="cs-CZ" dirty="0" smtClean="0"/>
              <a:t>Dohody o kontrole zbrojení</a:t>
            </a:r>
          </a:p>
          <a:p>
            <a:pPr lvl="1"/>
            <a:r>
              <a:rPr lang="cs-CZ" dirty="0" smtClean="0"/>
              <a:t>Částečný zákaz jaderných zkoušek, kromě podzemních</a:t>
            </a:r>
          </a:p>
          <a:p>
            <a:pPr lvl="1"/>
            <a:r>
              <a:rPr lang="cs-CZ" dirty="0" smtClean="0"/>
              <a:t>Afrika, Latinská Amerika a Antarktida zónami bez jaderných zbraní</a:t>
            </a:r>
          </a:p>
          <a:p>
            <a:pPr lvl="1"/>
            <a:r>
              <a:rPr lang="cs-CZ" dirty="0" smtClean="0"/>
              <a:t>Zákaz rozmisťování raket na dně moří</a:t>
            </a:r>
          </a:p>
          <a:p>
            <a:pPr lvl="1"/>
            <a:r>
              <a:rPr lang="cs-CZ" dirty="0" smtClean="0"/>
              <a:t>1968 smlouva o nešíření jaderných zbraní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7202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9289" y="6356350"/>
            <a:ext cx="8875199" cy="365125"/>
          </a:xfrm>
        </p:spPr>
        <p:txBody>
          <a:bodyPr/>
          <a:lstStyle/>
          <a:p>
            <a:pPr algn="l"/>
            <a:r>
              <a:rPr lang="cs-CZ" dirty="0" smtClean="0"/>
              <a:t>Letoun USA kontroluje sovětskou loď směřující ke Kubě, </a:t>
            </a:r>
            <a:r>
              <a:rPr lang="en-US" dirty="0"/>
              <a:t>Cuban missile crisis.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2013-07-08]. </a:t>
            </a:r>
            <a:r>
              <a:rPr lang="en-US" dirty="0" err="1"/>
              <a:t>Dostupné</a:t>
            </a:r>
            <a:r>
              <a:rPr lang="en-US" dirty="0"/>
              <a:t> z: http://en.wikipedia.org/wiki/Cuban_missile_crisis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89" y="-16024"/>
            <a:ext cx="8875199" cy="64155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1543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/>
              <a:t>PEČENKA, Marek, Petr LUŇÁK, Pavel AUGUSTA a Milena SEDLMAYEROVÁ. </a:t>
            </a:r>
            <a:r>
              <a:rPr lang="cs-CZ" sz="2000" i="1" dirty="0"/>
              <a:t>Dějiny moderní doby</a:t>
            </a:r>
            <a:r>
              <a:rPr lang="cs-CZ" sz="2000" dirty="0"/>
              <a:t>. 2. vyd. Praha: SPL - Práce, 2004-2008, 3 sv. Učebnice pro základní školy (</a:t>
            </a:r>
            <a:r>
              <a:rPr lang="cs-CZ" sz="2000" dirty="0" err="1"/>
              <a:t>Albra</a:t>
            </a:r>
            <a:r>
              <a:rPr lang="cs-CZ" sz="2000" dirty="0"/>
              <a:t>). ISBN 978-80-7361-039-5-. </a:t>
            </a:r>
            <a:endParaRPr lang="cs-CZ" sz="2000" dirty="0" smtClean="0"/>
          </a:p>
          <a:p>
            <a:r>
              <a:rPr lang="en-US" sz="2000" dirty="0" err="1"/>
              <a:t>HIstory</a:t>
            </a:r>
            <a:r>
              <a:rPr lang="en-US" sz="2000" dirty="0"/>
              <a:t> of Berlin.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2013-07-08].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 err="1" smtClean="0">
                <a:hlinkClick r:id="rId2"/>
              </a:rPr>
              <a:t>ht</a:t>
            </a:r>
            <a:r>
              <a:rPr lang="cs-CZ" sz="2000" dirty="0">
                <a:hlinkClick r:id="rId2"/>
              </a:rPr>
              <a:t>t</a:t>
            </a:r>
            <a:r>
              <a:rPr lang="en-US" sz="2000" dirty="0" smtClean="0">
                <a:hlinkClick r:id="rId2"/>
              </a:rPr>
              <a:t>p</a:t>
            </a:r>
            <a:r>
              <a:rPr lang="en-US" sz="2000" dirty="0">
                <a:hlinkClick r:id="rId2"/>
              </a:rPr>
              <a:t>://</a:t>
            </a:r>
            <a:r>
              <a:rPr lang="en-US" sz="2000" dirty="0" smtClean="0">
                <a:hlinkClick r:id="rId2"/>
              </a:rPr>
              <a:t>en.wikipedia.org/wiki/History_of_Berlin</a:t>
            </a:r>
            <a:endParaRPr lang="cs-CZ" sz="2000" dirty="0" smtClean="0"/>
          </a:p>
          <a:p>
            <a:r>
              <a:rPr lang="en-US" sz="2000" dirty="0"/>
              <a:t>Berlin Wall.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2013-07-08].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3"/>
              </a:rPr>
              <a:t>http://</a:t>
            </a:r>
            <a:r>
              <a:rPr lang="en-US" sz="2000" dirty="0" smtClean="0">
                <a:hlinkClick r:id="rId3"/>
              </a:rPr>
              <a:t>en.wikipedia.org/wiki/Berlin_Wall</a:t>
            </a:r>
            <a:endParaRPr lang="cs-CZ" sz="2000" dirty="0" smtClean="0"/>
          </a:p>
          <a:p>
            <a:r>
              <a:rPr lang="en-US" sz="2000" dirty="0"/>
              <a:t>List of deaths at the Berlin Wall.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2013-07-08].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4"/>
              </a:rPr>
              <a:t>http://</a:t>
            </a:r>
            <a:r>
              <a:rPr lang="en-US" sz="2000" dirty="0" smtClean="0">
                <a:hlinkClick r:id="rId4"/>
              </a:rPr>
              <a:t>en.wikipedia.org/wiki/List_of_deaths_at_the_Berlin_Wall</a:t>
            </a:r>
            <a:endParaRPr lang="cs-CZ" sz="2000" dirty="0" smtClean="0"/>
          </a:p>
          <a:p>
            <a:r>
              <a:rPr lang="en-US" sz="2000" dirty="0"/>
              <a:t>Cuban missile crisis.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2013-07-08].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5"/>
              </a:rPr>
              <a:t>http://</a:t>
            </a:r>
            <a:r>
              <a:rPr lang="en-US" sz="2000" dirty="0" smtClean="0">
                <a:hlinkClick r:id="rId5"/>
              </a:rPr>
              <a:t>en.wikipedia.org/wiki/Cuban_missile_crisis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799</Words>
  <Application>Microsoft Office PowerPoint</Application>
  <PresentationFormat>Předvádění na obrazovce (4:3)</PresentationFormat>
  <Paragraphs>92</Paragraphs>
  <Slides>13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Krize v době studené války</vt:lpstr>
      <vt:lpstr>Situace po roce 1953</vt:lpstr>
      <vt:lpstr>Berlínská krize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Karibská krize</vt:lpstr>
      <vt:lpstr>Uvolnění v době 60. let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16</cp:revision>
  <dcterms:created xsi:type="dcterms:W3CDTF">2012-12-23T08:55:19Z</dcterms:created>
  <dcterms:modified xsi:type="dcterms:W3CDTF">2013-07-08T09:33:04Z</dcterms:modified>
</cp:coreProperties>
</file>