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9" r:id="rId4"/>
    <p:sldId id="262" r:id="rId5"/>
    <p:sldId id="263" r:id="rId6"/>
    <p:sldId id="260" r:id="rId7"/>
    <p:sldId id="261" r:id="rId8"/>
    <p:sldId id="265" r:id="rId9"/>
    <p:sldId id="266" r:id="rId10"/>
    <p:sldId id="267" r:id="rId11"/>
    <p:sldId id="264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6d8eKvegLI" TargetMode="External"/><Relationship Id="rId2" Type="http://schemas.openxmlformats.org/officeDocument/2006/relationships/hyperlink" Target="http://www.youtube.com/watch?v=84D7q1waT-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2xO_FWR1z8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Op_art" TargetMode="External"/><Relationship Id="rId2" Type="http://schemas.openxmlformats.org/officeDocument/2006/relationships/hyperlink" Target="http://en.wikipedia.org/wiki/Andy_Warho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Hipp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785396"/>
              </p:ext>
            </p:extLst>
          </p:nvPr>
        </p:nvGraphicFramePr>
        <p:xfrm>
          <a:off x="179512" y="1676044"/>
          <a:ext cx="8784976" cy="51876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Soňa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Kultura po 2. světové válce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2.2.13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23. 8. 2012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19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Kultura po druhé světové válce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647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informace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 základních kulturních trendech období po druhé světové válce.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je určen pro doplnění výkladu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 hodině.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35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 se osvědčil, pomohl k lepšímu pochopení a zapamatování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0393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Calibri"/>
                <a:cs typeface="Times New Roman"/>
              </a:rPr>
              <a:t>Kultura po 2. světové </a:t>
            </a:r>
            <a:r>
              <a:rPr lang="cs-CZ" dirty="0" smtClean="0">
                <a:ea typeface="Calibri"/>
                <a:cs typeface="Times New Roman"/>
              </a:rPr>
              <a:t>válce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je rozdělený studenou válkou</a:t>
            </a:r>
          </a:p>
          <a:p>
            <a:r>
              <a:rPr lang="cs-CZ" dirty="0" smtClean="0"/>
              <a:t>Západ – občané si mohou svobodně vybrat mezi náročným uměním a konzumní zábavou</a:t>
            </a:r>
          </a:p>
          <a:p>
            <a:r>
              <a:rPr lang="cs-CZ" dirty="0" smtClean="0"/>
              <a:t>Totalitní režimy – kultura je nástrojem propagandy, je občanům vnucována</a:t>
            </a:r>
          </a:p>
          <a:p>
            <a:r>
              <a:rPr lang="cs-CZ" dirty="0" smtClean="0"/>
              <a:t>Vzniká podzemní, ilegální kultura</a:t>
            </a:r>
          </a:p>
          <a:p>
            <a:r>
              <a:rPr lang="cs-CZ" dirty="0" smtClean="0"/>
              <a:t>Cenzura a pronásledování</a:t>
            </a:r>
          </a:p>
          <a:p>
            <a:r>
              <a:rPr lang="cs-CZ" dirty="0" smtClean="0"/>
              <a:t>Emigrace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Západní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Tragická zkušenost druhé světové války</a:t>
            </a:r>
          </a:p>
          <a:p>
            <a:r>
              <a:rPr lang="cs-CZ" dirty="0" smtClean="0"/>
              <a:t>Thomas Mann, Lion </a:t>
            </a:r>
            <a:r>
              <a:rPr lang="cs-CZ" dirty="0" err="1" smtClean="0"/>
              <a:t>Feuchtwanger</a:t>
            </a:r>
            <a:r>
              <a:rPr lang="cs-CZ" dirty="0" smtClean="0"/>
              <a:t> – spisovatelé starší generace, vracejí se k válečným událostem</a:t>
            </a:r>
          </a:p>
          <a:p>
            <a:r>
              <a:rPr lang="cs-CZ" dirty="0" err="1" smtClean="0"/>
              <a:t>Günther</a:t>
            </a:r>
            <a:r>
              <a:rPr lang="cs-CZ" dirty="0" smtClean="0"/>
              <a:t> Grass – Plechový bubínek – kritika militarismu</a:t>
            </a:r>
          </a:p>
          <a:p>
            <a:r>
              <a:rPr lang="cs-CZ" dirty="0" smtClean="0"/>
              <a:t>Joseph Heller – Hlava 22 – román, který upozorňuje na absurditu války</a:t>
            </a:r>
          </a:p>
          <a:p>
            <a:r>
              <a:rPr lang="cs-CZ" dirty="0" smtClean="0"/>
              <a:t>Norman </a:t>
            </a:r>
            <a:r>
              <a:rPr lang="cs-CZ" dirty="0" err="1" smtClean="0"/>
              <a:t>Mailer</a:t>
            </a:r>
            <a:r>
              <a:rPr lang="cs-CZ" dirty="0" smtClean="0"/>
              <a:t> – popis válečných hrůz a útrap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584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 filozofii téma absurdity lidské existence a odcizení jedince – existencialismus</a:t>
            </a:r>
          </a:p>
          <a:p>
            <a:pPr lvl="1"/>
            <a:r>
              <a:rPr lang="cs-CZ" dirty="0" smtClean="0"/>
              <a:t>Jean Paul Sartre</a:t>
            </a:r>
          </a:p>
          <a:p>
            <a:pPr lvl="1"/>
            <a:r>
              <a:rPr lang="cs-CZ" dirty="0" smtClean="0"/>
              <a:t>Albert </a:t>
            </a:r>
            <a:r>
              <a:rPr lang="cs-CZ" dirty="0" err="1" smtClean="0"/>
              <a:t>Camus</a:t>
            </a:r>
            <a:endParaRPr lang="cs-CZ" dirty="0" smtClean="0"/>
          </a:p>
          <a:p>
            <a:r>
              <a:rPr lang="cs-CZ" dirty="0" smtClean="0"/>
              <a:t>Starší generace amerických spisovatelů</a:t>
            </a:r>
          </a:p>
          <a:p>
            <a:pPr lvl="1"/>
            <a:r>
              <a:rPr lang="cs-CZ" dirty="0" smtClean="0"/>
              <a:t>John </a:t>
            </a:r>
            <a:r>
              <a:rPr lang="cs-CZ" dirty="0" err="1" smtClean="0"/>
              <a:t>Steinbeck</a:t>
            </a:r>
            <a:endParaRPr lang="cs-CZ" dirty="0" smtClean="0"/>
          </a:p>
          <a:p>
            <a:pPr lvl="1"/>
            <a:r>
              <a:rPr lang="cs-CZ" dirty="0" smtClean="0"/>
              <a:t>William </a:t>
            </a:r>
            <a:r>
              <a:rPr lang="cs-CZ" dirty="0" err="1" smtClean="0"/>
              <a:t>Faulkner</a:t>
            </a:r>
            <a:endParaRPr lang="cs-CZ" dirty="0" smtClean="0"/>
          </a:p>
          <a:p>
            <a:pPr lvl="1"/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 smtClean="0"/>
          </a:p>
          <a:p>
            <a:r>
              <a:rPr lang="cs-CZ" dirty="0" smtClean="0"/>
              <a:t>Filmové umění</a:t>
            </a:r>
          </a:p>
          <a:p>
            <a:pPr lvl="1"/>
            <a:r>
              <a:rPr lang="cs-CZ" dirty="0" smtClean="0"/>
              <a:t>Neorealismus – </a:t>
            </a:r>
            <a:r>
              <a:rPr lang="cs-CZ" dirty="0" err="1" smtClean="0"/>
              <a:t>Vittorio</a:t>
            </a:r>
            <a:r>
              <a:rPr lang="cs-CZ" dirty="0" smtClean="0"/>
              <a:t> de </a:t>
            </a:r>
            <a:r>
              <a:rPr lang="cs-CZ" dirty="0" err="1" smtClean="0"/>
              <a:t>Sica</a:t>
            </a:r>
            <a:r>
              <a:rPr lang="cs-CZ" dirty="0" smtClean="0"/>
              <a:t>, Federico </a:t>
            </a:r>
            <a:r>
              <a:rPr lang="cs-CZ" dirty="0" err="1" smtClean="0"/>
              <a:t>Fellini</a:t>
            </a:r>
            <a:r>
              <a:rPr lang="cs-CZ" dirty="0" smtClean="0"/>
              <a:t>, </a:t>
            </a:r>
            <a:r>
              <a:rPr lang="cs-CZ" dirty="0" err="1" smtClean="0"/>
              <a:t>Lucchino</a:t>
            </a:r>
            <a:r>
              <a:rPr lang="cs-CZ" dirty="0" smtClean="0"/>
              <a:t> </a:t>
            </a:r>
            <a:r>
              <a:rPr lang="cs-CZ" dirty="0" err="1" smtClean="0"/>
              <a:t>Visconti</a:t>
            </a:r>
            <a:endParaRPr lang="cs-CZ" dirty="0" smtClean="0"/>
          </a:p>
          <a:p>
            <a:pPr lvl="1"/>
            <a:r>
              <a:rPr lang="cs-CZ" dirty="0" smtClean="0"/>
              <a:t>Sociální </a:t>
            </a:r>
            <a:r>
              <a:rPr lang="cs-CZ" dirty="0" err="1" smtClean="0"/>
              <a:t>rpoblematika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921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Ingmar Bergman – švédský režisér, otázka vztahu jedince a společnosti</a:t>
            </a:r>
          </a:p>
          <a:p>
            <a:r>
              <a:rPr lang="cs-CZ" dirty="0" smtClean="0"/>
              <a:t>Luis </a:t>
            </a:r>
            <a:r>
              <a:rPr lang="cs-CZ" dirty="0" err="1" smtClean="0"/>
              <a:t>Buñuel</a:t>
            </a:r>
            <a:r>
              <a:rPr lang="cs-CZ" dirty="0" smtClean="0"/>
              <a:t> – inspirace surrealismem, kritika konzumní společnosti</a:t>
            </a:r>
          </a:p>
          <a:p>
            <a:r>
              <a:rPr lang="cs-CZ" dirty="0" smtClean="0"/>
              <a:t>Nová vlna francouzských režisérů – Francois </a:t>
            </a:r>
            <a:r>
              <a:rPr lang="cs-CZ" dirty="0" err="1" smtClean="0"/>
              <a:t>Truffaut</a:t>
            </a:r>
            <a:r>
              <a:rPr lang="cs-CZ" dirty="0" smtClean="0"/>
              <a:t>, Jean-</a:t>
            </a:r>
            <a:r>
              <a:rPr lang="cs-CZ" dirty="0" err="1" smtClean="0"/>
              <a:t>Luc</a:t>
            </a:r>
            <a:r>
              <a:rPr lang="cs-CZ" dirty="0" smtClean="0"/>
              <a:t> </a:t>
            </a:r>
            <a:r>
              <a:rPr lang="cs-CZ" dirty="0" err="1" smtClean="0"/>
              <a:t>Godard</a:t>
            </a:r>
            <a:endParaRPr lang="cs-CZ" dirty="0"/>
          </a:p>
          <a:p>
            <a:pPr lvl="1"/>
            <a:r>
              <a:rPr lang="cs-CZ" dirty="0" smtClean="0"/>
              <a:t>Ovlivněni italským neorealismem</a:t>
            </a:r>
          </a:p>
          <a:p>
            <a:pPr lvl="1"/>
            <a:r>
              <a:rPr lang="cs-CZ" dirty="0" smtClean="0"/>
              <a:t>Odmítání tradičních filmových postupů</a:t>
            </a:r>
          </a:p>
          <a:p>
            <a:pPr lvl="2"/>
            <a:r>
              <a:rPr lang="cs-CZ" dirty="0" smtClean="0"/>
              <a:t>Experimentální přístup</a:t>
            </a:r>
          </a:p>
          <a:p>
            <a:pPr lvl="1"/>
            <a:r>
              <a:rPr lang="cs-CZ" dirty="0" smtClean="0"/>
              <a:t>Reflektují sociální a politické změny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Konzumní masová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Přestávají existovat jednotící umělecké směry</a:t>
            </a:r>
          </a:p>
          <a:p>
            <a:r>
              <a:rPr lang="cs-CZ" dirty="0" smtClean="0"/>
              <a:t>Tvůrci usilují o individualitu a vlastní umělecký výraz</a:t>
            </a:r>
          </a:p>
          <a:p>
            <a:r>
              <a:rPr lang="cs-CZ" dirty="0" smtClean="0"/>
              <a:t>Mizí oddělení vyšší a nižší kultury</a:t>
            </a:r>
          </a:p>
          <a:p>
            <a:r>
              <a:rPr lang="cs-CZ" dirty="0" smtClean="0"/>
              <a:t>Amerikanizace kultury</a:t>
            </a:r>
          </a:p>
          <a:p>
            <a:r>
              <a:rPr lang="cs-CZ" dirty="0" smtClean="0"/>
              <a:t>Pop-art – Andy </a:t>
            </a:r>
            <a:r>
              <a:rPr lang="cs-CZ" dirty="0" err="1" smtClean="0"/>
              <a:t>Warhol</a:t>
            </a:r>
            <a:endParaRPr lang="cs-CZ" dirty="0" smtClean="0"/>
          </a:p>
          <a:p>
            <a:pPr lvl="1"/>
            <a:r>
              <a:rPr lang="cs-CZ" dirty="0" smtClean="0"/>
              <a:t>Banální náměty (polévková konzerva, láhev od </a:t>
            </a:r>
            <a:r>
              <a:rPr lang="cs-CZ" dirty="0" err="1" smtClean="0"/>
              <a:t>coly</a:t>
            </a:r>
            <a:r>
              <a:rPr lang="cs-CZ" dirty="0" smtClean="0"/>
              <a:t>)</a:t>
            </a:r>
          </a:p>
          <a:p>
            <a:r>
              <a:rPr lang="cs-CZ" dirty="0" smtClean="0"/>
              <a:t>Kinetické umění – snaha o zachycení pohybu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pPr algn="l"/>
            <a:r>
              <a:rPr lang="en-US" dirty="0"/>
              <a:t>Andy Warhol.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2013-07-09]. </a:t>
            </a:r>
            <a:r>
              <a:rPr lang="en-US" dirty="0" err="1"/>
              <a:t>Dostupné</a:t>
            </a:r>
            <a:r>
              <a:rPr lang="en-US" dirty="0"/>
              <a:t> z: http://en.wikipedia.org/wiki/Andy_Warhol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0498"/>
            <a:ext cx="3037271" cy="459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4223844" cy="337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0118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093296"/>
            <a:ext cx="4968552" cy="576064"/>
          </a:xfrm>
        </p:spPr>
        <p:txBody>
          <a:bodyPr/>
          <a:lstStyle/>
          <a:p>
            <a:pPr algn="l"/>
            <a:r>
              <a:rPr lang="cs-CZ" dirty="0" smtClean="0"/>
              <a:t>Jackson </a:t>
            </a:r>
            <a:r>
              <a:rPr lang="cs-CZ" dirty="0" err="1" smtClean="0"/>
              <a:t>Pollock</a:t>
            </a:r>
            <a:r>
              <a:rPr lang="cs-CZ" dirty="0" smtClean="0"/>
              <a:t>, </a:t>
            </a:r>
            <a:r>
              <a:rPr lang="cs-CZ" dirty="0" err="1"/>
              <a:t>Lyman</a:t>
            </a:r>
            <a:r>
              <a:rPr lang="cs-CZ" dirty="0"/>
              <a:t> </a:t>
            </a:r>
            <a:r>
              <a:rPr lang="cs-CZ" dirty="0" err="1" smtClean="0"/>
              <a:t>Whitaker</a:t>
            </a:r>
            <a:r>
              <a:rPr lang="cs-CZ" b="1" dirty="0" smtClean="0"/>
              <a:t>, </a:t>
            </a:r>
            <a:r>
              <a:rPr lang="en-US" dirty="0" smtClean="0"/>
              <a:t>Kinetic </a:t>
            </a:r>
            <a:r>
              <a:rPr lang="en-US" dirty="0"/>
              <a:t>Art.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2013-07-09]. </a:t>
            </a:r>
            <a:r>
              <a:rPr lang="en-US" dirty="0" err="1"/>
              <a:t>Dostupné</a:t>
            </a:r>
            <a:r>
              <a:rPr lang="en-US" dirty="0"/>
              <a:t> z: http://en.wikipedia.org/wiki/Kinetic_art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37"/>
            <a:ext cx="5328592" cy="417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143000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5207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168802"/>
            <a:ext cx="8496944" cy="552673"/>
          </a:xfrm>
        </p:spPr>
        <p:txBody>
          <a:bodyPr/>
          <a:lstStyle/>
          <a:p>
            <a:pPr algn="l"/>
            <a:r>
              <a:rPr lang="en-US" i="1" dirty="0"/>
              <a:t>Movement in Squares</a:t>
            </a:r>
            <a:r>
              <a:rPr lang="en-US" dirty="0"/>
              <a:t>, by Bridget </a:t>
            </a:r>
            <a:r>
              <a:rPr lang="en-US" dirty="0" smtClean="0"/>
              <a:t>Rile</a:t>
            </a:r>
            <a:r>
              <a:rPr lang="cs-CZ" dirty="0" smtClean="0"/>
              <a:t>y </a:t>
            </a:r>
            <a:r>
              <a:rPr lang="en-US" dirty="0" smtClean="0"/>
              <a:t>1961</a:t>
            </a:r>
            <a:r>
              <a:rPr lang="cs-CZ" dirty="0" smtClean="0"/>
              <a:t>, </a:t>
            </a:r>
            <a:r>
              <a:rPr lang="en-US" i="1" dirty="0" smtClean="0"/>
              <a:t>Intrinsic </a:t>
            </a:r>
            <a:r>
              <a:rPr lang="en-US" i="1" dirty="0"/>
              <a:t>Harmony</a:t>
            </a:r>
            <a:r>
              <a:rPr lang="en-US" dirty="0"/>
              <a:t>, by Richard Anuszkiewicz, </a:t>
            </a:r>
            <a:r>
              <a:rPr lang="en-US" dirty="0" smtClean="0"/>
              <a:t>1965</a:t>
            </a:r>
            <a:r>
              <a:rPr lang="cs-CZ" dirty="0" smtClean="0"/>
              <a:t>, </a:t>
            </a:r>
            <a:r>
              <a:rPr lang="en-US" dirty="0"/>
              <a:t>Op-art.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2013-07-09]. </a:t>
            </a:r>
            <a:r>
              <a:rPr lang="en-US" dirty="0" err="1"/>
              <a:t>Dostupné</a:t>
            </a:r>
            <a:r>
              <a:rPr lang="en-US" dirty="0"/>
              <a:t> z: http://en.wikipedia.org/wiki/Op_art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7175"/>
            <a:ext cx="4680520" cy="3896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65552"/>
            <a:ext cx="3925682" cy="39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895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Op-art – optické efekty</a:t>
            </a:r>
          </a:p>
          <a:p>
            <a:r>
              <a:rPr lang="cs-CZ" dirty="0" smtClean="0"/>
              <a:t>Umění akce – happening, performance</a:t>
            </a:r>
          </a:p>
          <a:p>
            <a:pPr lvl="1"/>
            <a:r>
              <a:rPr lang="cs-CZ" dirty="0" smtClean="0"/>
              <a:t>Snaží se do autorského díla zapojit i diváka</a:t>
            </a:r>
            <a:endParaRPr lang="cs-CZ" dirty="0"/>
          </a:p>
          <a:p>
            <a:pPr lvl="1"/>
            <a:r>
              <a:rPr lang="cs-CZ" dirty="0" smtClean="0"/>
              <a:t>U nás např. </a:t>
            </a:r>
            <a:r>
              <a:rPr lang="cs-CZ" dirty="0" err="1" smtClean="0"/>
              <a:t>Ztohoven</a:t>
            </a:r>
            <a:r>
              <a:rPr lang="cs-CZ" dirty="0" smtClean="0"/>
              <a:t>, </a:t>
            </a:r>
            <a:r>
              <a:rPr lang="cs-CZ" dirty="0" smtClean="0">
                <a:hlinkClick r:id="rId2"/>
              </a:rPr>
              <a:t>Roman Týc</a:t>
            </a:r>
            <a:endParaRPr lang="cs-CZ" dirty="0"/>
          </a:p>
          <a:p>
            <a:r>
              <a:rPr lang="cs-CZ" dirty="0" smtClean="0"/>
              <a:t>Pop-music – hudba, jejímž cílem je pouze zábava</a:t>
            </a:r>
          </a:p>
          <a:p>
            <a:pPr lvl="1"/>
            <a:r>
              <a:rPr lang="cs-CZ" dirty="0"/>
              <a:t>R</a:t>
            </a:r>
            <a:r>
              <a:rPr lang="cs-CZ" dirty="0" smtClean="0"/>
              <a:t>ock </a:t>
            </a:r>
            <a:r>
              <a:rPr lang="cs-CZ" dirty="0"/>
              <a:t>'n' </a:t>
            </a:r>
            <a:r>
              <a:rPr lang="cs-CZ" dirty="0" err="1" smtClean="0"/>
              <a:t>roll</a:t>
            </a:r>
            <a:endParaRPr lang="cs-CZ" dirty="0" smtClean="0"/>
          </a:p>
          <a:p>
            <a:pPr lvl="2"/>
            <a:r>
              <a:rPr lang="cs-CZ" dirty="0" smtClean="0"/>
              <a:t>Elvis </a:t>
            </a:r>
            <a:r>
              <a:rPr lang="cs-CZ" dirty="0" err="1" smtClean="0"/>
              <a:t>Presley</a:t>
            </a:r>
            <a:r>
              <a:rPr lang="cs-CZ" dirty="0" smtClean="0"/>
              <a:t>, </a:t>
            </a:r>
            <a:r>
              <a:rPr lang="cs-CZ" dirty="0"/>
              <a:t>Beatles, </a:t>
            </a:r>
            <a:r>
              <a:rPr lang="cs-CZ" dirty="0" err="1">
                <a:hlinkClick r:id="rId3"/>
              </a:rPr>
              <a:t>Rolling</a:t>
            </a:r>
            <a:r>
              <a:rPr lang="cs-CZ" dirty="0">
                <a:hlinkClick r:id="rId3"/>
              </a:rPr>
              <a:t> </a:t>
            </a:r>
            <a:r>
              <a:rPr lang="cs-CZ" dirty="0" err="1">
                <a:hlinkClick r:id="rId3"/>
              </a:rPr>
              <a:t>Stones</a:t>
            </a:r>
            <a:endParaRPr lang="cs-CZ" dirty="0"/>
          </a:p>
          <a:p>
            <a:pPr lvl="1"/>
            <a:r>
              <a:rPr lang="cs-CZ" dirty="0" smtClean="0"/>
              <a:t>Folk</a:t>
            </a:r>
          </a:p>
          <a:p>
            <a:pPr lvl="2"/>
            <a:r>
              <a:rPr lang="cs-CZ" dirty="0" smtClean="0"/>
              <a:t>Bob </a:t>
            </a:r>
            <a:r>
              <a:rPr lang="cs-CZ" dirty="0" err="1" smtClean="0"/>
              <a:t>Dylan</a:t>
            </a:r>
            <a:r>
              <a:rPr lang="cs-CZ" dirty="0" smtClean="0"/>
              <a:t>, Joan </a:t>
            </a:r>
            <a:r>
              <a:rPr lang="cs-CZ" dirty="0" err="1" smtClean="0"/>
              <a:t>Baez</a:t>
            </a:r>
            <a:r>
              <a:rPr lang="cs-CZ" dirty="0" smtClean="0"/>
              <a:t> – protestsongy, sociální kritika</a:t>
            </a:r>
          </a:p>
          <a:p>
            <a:r>
              <a:rPr lang="cs-CZ" dirty="0" smtClean="0"/>
              <a:t>Klasická hudba – tendence sblížit umění a zábavu</a:t>
            </a:r>
          </a:p>
          <a:p>
            <a:pPr lvl="1"/>
            <a:r>
              <a:rPr lang="cs-CZ" dirty="0" smtClean="0"/>
              <a:t>Muzikály – Leonard </a:t>
            </a:r>
            <a:r>
              <a:rPr lang="cs-CZ" dirty="0" err="1" smtClean="0"/>
              <a:t>Bernstein</a:t>
            </a:r>
            <a:endParaRPr lang="cs-CZ" dirty="0" smtClean="0"/>
          </a:p>
          <a:p>
            <a:pPr lvl="2"/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/>
          </a:p>
          <a:p>
            <a:pPr lvl="2"/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9385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554616" cy="254808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Hollywoodská filmová tvorba</a:t>
            </a:r>
          </a:p>
          <a:p>
            <a:pPr lvl="1"/>
            <a:r>
              <a:rPr lang="cs-CZ" dirty="0" smtClean="0"/>
              <a:t>Expanze do celého světa</a:t>
            </a:r>
          </a:p>
          <a:p>
            <a:r>
              <a:rPr lang="cs-CZ" dirty="0" smtClean="0"/>
              <a:t>Revolta proti konzumní společnosti</a:t>
            </a:r>
          </a:p>
          <a:p>
            <a:pPr lvl="1"/>
            <a:r>
              <a:rPr lang="cs-CZ" dirty="0" smtClean="0"/>
              <a:t>Beat </a:t>
            </a:r>
            <a:r>
              <a:rPr lang="cs-CZ" dirty="0" err="1" smtClean="0"/>
              <a:t>generation</a:t>
            </a:r>
            <a:r>
              <a:rPr lang="cs-CZ" dirty="0" smtClean="0"/>
              <a:t> – Jack </a:t>
            </a:r>
            <a:r>
              <a:rPr lang="cs-CZ" dirty="0" err="1" smtClean="0"/>
              <a:t>Kerouac</a:t>
            </a:r>
            <a:r>
              <a:rPr lang="cs-CZ" dirty="0" smtClean="0"/>
              <a:t>: Na cestě, Allen </a:t>
            </a:r>
            <a:r>
              <a:rPr lang="cs-CZ" dirty="0" err="1" smtClean="0"/>
              <a:t>Ginsberg</a:t>
            </a:r>
            <a:r>
              <a:rPr lang="cs-CZ" dirty="0" smtClean="0"/>
              <a:t>, </a:t>
            </a:r>
            <a:r>
              <a:rPr lang="cs-CZ" dirty="0" err="1" smtClean="0"/>
              <a:t>Lawrence</a:t>
            </a:r>
            <a:r>
              <a:rPr lang="cs-CZ" dirty="0" smtClean="0"/>
              <a:t> </a:t>
            </a:r>
            <a:r>
              <a:rPr lang="cs-CZ" dirty="0" err="1" smtClean="0"/>
              <a:t>Ferlinghetti</a:t>
            </a:r>
            <a:endParaRPr lang="cs-CZ" dirty="0" smtClean="0"/>
          </a:p>
          <a:p>
            <a:pPr lvl="1"/>
            <a:r>
              <a:rPr lang="cs-CZ" dirty="0" smtClean="0"/>
              <a:t>Sílí v souvislosti s válkou ve Vietnamu – hnutí </a:t>
            </a:r>
            <a:r>
              <a:rPr lang="cs-CZ" dirty="0" err="1" smtClean="0"/>
              <a:t>hippies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17234"/>
            <a:ext cx="609600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6256" y="3300198"/>
            <a:ext cx="20162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Hippie.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2013-07-09]. </a:t>
            </a:r>
            <a:r>
              <a:rPr lang="en-US" dirty="0" err="1"/>
              <a:t>Dostupné</a:t>
            </a:r>
            <a:r>
              <a:rPr lang="en-US" dirty="0"/>
              <a:t> z: http://en.wikipedia.org/wiki/Hippie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364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v zemích sovětského bloku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Socialistický realismus</a:t>
            </a:r>
          </a:p>
          <a:p>
            <a:r>
              <a:rPr lang="cs-CZ" dirty="0" smtClean="0"/>
              <a:t>Po Stalinově smrti větší svoboda tvorby</a:t>
            </a:r>
          </a:p>
          <a:p>
            <a:pPr lvl="1"/>
            <a:r>
              <a:rPr lang="cs-CZ" dirty="0" smtClean="0"/>
              <a:t>Ilja </a:t>
            </a:r>
            <a:r>
              <a:rPr lang="cs-CZ" dirty="0" err="1" smtClean="0"/>
              <a:t>Erenburg</a:t>
            </a:r>
            <a:r>
              <a:rPr lang="cs-CZ" dirty="0" smtClean="0"/>
              <a:t>: Tání, Boris </a:t>
            </a:r>
            <a:r>
              <a:rPr lang="cs-CZ" dirty="0" err="1" smtClean="0"/>
              <a:t>Pasternak</a:t>
            </a:r>
            <a:r>
              <a:rPr lang="cs-CZ" dirty="0" smtClean="0"/>
              <a:t>: Doktor </a:t>
            </a:r>
            <a:r>
              <a:rPr lang="cs-CZ" dirty="0" err="1" smtClean="0"/>
              <a:t>Živago</a:t>
            </a:r>
            <a:r>
              <a:rPr lang="cs-CZ" dirty="0" smtClean="0"/>
              <a:t>, Alexandr </a:t>
            </a:r>
            <a:r>
              <a:rPr lang="cs-CZ" dirty="0" err="1" smtClean="0"/>
              <a:t>Solženicyn</a:t>
            </a:r>
            <a:r>
              <a:rPr lang="cs-CZ" dirty="0" smtClean="0"/>
              <a:t>: Jeden den Ivana </a:t>
            </a:r>
            <a:r>
              <a:rPr lang="cs-CZ" dirty="0" err="1" smtClean="0"/>
              <a:t>Děnisoviče</a:t>
            </a:r>
            <a:r>
              <a:rPr lang="cs-CZ" dirty="0" smtClean="0"/>
              <a:t>, Anna Achmatovová, </a:t>
            </a:r>
            <a:r>
              <a:rPr lang="cs-CZ" dirty="0" smtClean="0">
                <a:hlinkClick r:id="rId2"/>
              </a:rPr>
              <a:t>Vladimir </a:t>
            </a:r>
            <a:r>
              <a:rPr lang="cs-CZ" dirty="0" err="1" smtClean="0">
                <a:hlinkClick r:id="rId2"/>
              </a:rPr>
              <a:t>Vysockij</a:t>
            </a:r>
            <a:endParaRPr lang="cs-CZ" dirty="0" smtClean="0"/>
          </a:p>
          <a:p>
            <a:r>
              <a:rPr lang="cs-CZ" dirty="0" smtClean="0"/>
              <a:t>Samizdat – </a:t>
            </a:r>
            <a:r>
              <a:rPr lang="cs-CZ" dirty="0" err="1" smtClean="0"/>
              <a:t>samstvennoje</a:t>
            </a:r>
            <a:r>
              <a:rPr lang="cs-CZ" dirty="0" smtClean="0"/>
              <a:t> </a:t>
            </a:r>
            <a:r>
              <a:rPr lang="cs-CZ" dirty="0" err="1" smtClean="0"/>
              <a:t>izdatělstvo</a:t>
            </a:r>
            <a:r>
              <a:rPr lang="cs-CZ" dirty="0" smtClean="0"/>
              <a:t> – vlastní vydání</a:t>
            </a:r>
          </a:p>
          <a:p>
            <a:r>
              <a:rPr lang="cs-CZ" dirty="0" smtClean="0"/>
              <a:t>Údernické filmy, hrdinské příběhy z války</a:t>
            </a:r>
          </a:p>
          <a:p>
            <a:pPr lvl="1"/>
            <a:r>
              <a:rPr lang="cs-CZ" dirty="0" smtClean="0"/>
              <a:t>Hodnotná tvorba – </a:t>
            </a:r>
            <a:r>
              <a:rPr lang="cs-CZ" dirty="0" err="1" smtClean="0"/>
              <a:t>Kalatozov</a:t>
            </a:r>
            <a:r>
              <a:rPr lang="cs-CZ" dirty="0" smtClean="0"/>
              <a:t>: Jestřábi táhnou, Andrej </a:t>
            </a:r>
            <a:r>
              <a:rPr lang="cs-CZ" dirty="0" err="1" smtClean="0"/>
              <a:t>Tarkovskij</a:t>
            </a:r>
            <a:r>
              <a:rPr lang="cs-CZ" dirty="0" smtClean="0"/>
              <a:t>, Polsko – Andrzej </a:t>
            </a:r>
            <a:r>
              <a:rPr lang="cs-CZ" dirty="0" err="1" smtClean="0"/>
              <a:t>Wajda</a:t>
            </a:r>
            <a:r>
              <a:rPr lang="cs-CZ" dirty="0" smtClean="0"/>
              <a:t>, nová vlna v ČSR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548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en-US" sz="2000" dirty="0"/>
              <a:t>Andy Warhol.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en.wikipedia.org/wiki/Andy_Warhol</a:t>
            </a:r>
            <a:endParaRPr lang="cs-CZ" sz="2000" dirty="0" smtClean="0"/>
          </a:p>
          <a:p>
            <a:r>
              <a:rPr lang="en-US" sz="2000" dirty="0"/>
              <a:t>Op-art.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en.wikipedia.org/wiki/Op_art</a:t>
            </a:r>
            <a:endParaRPr lang="cs-CZ" sz="2000" dirty="0" smtClean="0"/>
          </a:p>
          <a:p>
            <a:r>
              <a:rPr lang="en-US" sz="2000" dirty="0"/>
              <a:t>Hippie.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2013-07-09].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en.wikipedia.org/wiki/Hippie</a:t>
            </a:r>
            <a:endParaRPr lang="cs-CZ" sz="2000" dirty="0" smtClean="0"/>
          </a:p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</a:t>
            </a:r>
            <a:r>
              <a:rPr lang="cs-CZ" sz="2000"/>
              <a:t>ISBN 978-80-7361-039-5-</a:t>
            </a:r>
            <a:r>
              <a:rPr lang="cs-CZ" sz="2000"/>
              <a:t>. </a:t>
            </a:r>
            <a:endParaRPr lang="cs-CZ" sz="200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786</Words>
  <Application>Microsoft Office PowerPoint</Application>
  <PresentationFormat>Předvádění na obrazovce (4:3)</PresentationFormat>
  <Paragraphs>105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Kultura po 2. světové válce</vt:lpstr>
      <vt:lpstr>Charakteristika období</vt:lpstr>
      <vt:lpstr>Západní svět</vt:lpstr>
      <vt:lpstr>Prezentace aplikace PowerPoint</vt:lpstr>
      <vt:lpstr>Prezentace aplikace PowerPoint</vt:lpstr>
      <vt:lpstr>Konzumní masová kultura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Kultura v zemích sovětského bloku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19</cp:revision>
  <dcterms:created xsi:type="dcterms:W3CDTF">2012-12-23T08:55:19Z</dcterms:created>
  <dcterms:modified xsi:type="dcterms:W3CDTF">2013-07-09T20:42:19Z</dcterms:modified>
</cp:coreProperties>
</file>