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putnik_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urij_Gagarin" TargetMode="External"/><Relationship Id="rId3" Type="http://schemas.openxmlformats.org/officeDocument/2006/relationships/hyperlink" Target="http://en.wikipedia.org/wiki/Pollution" TargetMode="External"/><Relationship Id="rId7" Type="http://schemas.openxmlformats.org/officeDocument/2006/relationships/hyperlink" Target="http://cs.wikipedia.org/wiki/Pioneer_10" TargetMode="External"/><Relationship Id="rId2" Type="http://schemas.openxmlformats.org/officeDocument/2006/relationships/hyperlink" Target="http://cs.wikipedia.org/wiki/Concor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unochod" TargetMode="External"/><Relationship Id="rId11" Type="http://schemas.openxmlformats.org/officeDocument/2006/relationships/hyperlink" Target="http://cs.wikipedia.org/wiki/Kosmick%C3%BD_raketopl%C3%A1n" TargetMode="External"/><Relationship Id="rId5" Type="http://schemas.openxmlformats.org/officeDocument/2006/relationships/hyperlink" Target="http://cs.wikipedia.org/wiki/Lajka" TargetMode="External"/><Relationship Id="rId10" Type="http://schemas.openxmlformats.org/officeDocument/2006/relationships/hyperlink" Target="http://cs.wikipedia.org/wiki/Vladim%C3%ADr_Remek" TargetMode="External"/><Relationship Id="rId4" Type="http://schemas.openxmlformats.org/officeDocument/2006/relationships/hyperlink" Target="http://cs.wikipedia.org/wiki/Sputnik_1" TargetMode="External"/><Relationship Id="rId9" Type="http://schemas.openxmlformats.org/officeDocument/2006/relationships/hyperlink" Target="http://cs.wikipedia.org/wiki/Apollo_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1186224"/>
              </p:ext>
            </p:extLst>
          </p:nvPr>
        </p:nvGraphicFramePr>
        <p:xfrm>
          <a:off x="179512" y="1676044"/>
          <a:ext cx="8784976" cy="52500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2056765" algn="ctr"/>
                        </a:tabLst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Věda a technika po druhé světové válce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2.2.14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24. 8. 2012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Vědecké a technické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novinky poválečného období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3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obsahuje základní informace o vědeckých a technických objevech poválečné doby.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38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 je určen k doplnění výkladu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vyučujícího v hodině. Materiál je vhodné poskytnout žákům jako pomůcku pro domácí přípravu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53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 se osvědčil, pomohl lepšímu pochopení a zapamatování učiva.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612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556" y="178247"/>
            <a:ext cx="8784976" cy="1470025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cs-CZ" dirty="0">
                <a:ea typeface="Calibri"/>
                <a:cs typeface="Times New Roman"/>
              </a:rPr>
              <a:t>Věda a technika po druhé světové válce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369" y="1407156"/>
            <a:ext cx="7345348" cy="4930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477" y="6337721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Concorde. In: </a:t>
            </a:r>
            <a:r>
              <a:rPr lang="en-US" sz="1200" i="1" dirty="0"/>
              <a:t>Wikipedia: the free encyclopedia</a:t>
            </a:r>
            <a:r>
              <a:rPr lang="en-US" sz="1200" dirty="0"/>
              <a:t> [online]. San Francisco (CA): Wikimedia Foundation, 2001- [cit. 2013-07-09]. </a:t>
            </a:r>
            <a:r>
              <a:rPr lang="en-US" sz="1200" dirty="0" err="1"/>
              <a:t>Dostupné</a:t>
            </a:r>
            <a:r>
              <a:rPr lang="en-US" sz="1200" dirty="0"/>
              <a:t> z: http://cs.wikipedia.org/wiki/Concorde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Charakteristické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Stejně jako první světová válka i druhá světová válka urychlila vědecký a technický rozvoj</a:t>
            </a:r>
          </a:p>
          <a:p>
            <a:r>
              <a:rPr lang="cs-CZ" dirty="0" smtClean="0"/>
              <a:t>Řada vynálezů nalezla využití i v mírové době</a:t>
            </a:r>
          </a:p>
          <a:p>
            <a:r>
              <a:rPr lang="cs-CZ" dirty="0" smtClean="0"/>
              <a:t>Velký rozvoj např. jaderná fyzika</a:t>
            </a:r>
          </a:p>
          <a:p>
            <a:r>
              <a:rPr lang="cs-CZ" dirty="0" smtClean="0"/>
              <a:t>Studená válka byla hnacím motorem výzkumu</a:t>
            </a:r>
          </a:p>
          <a:p>
            <a:pPr lvl="1"/>
            <a:r>
              <a:rPr lang="cs-CZ" dirty="0" smtClean="0"/>
              <a:t>Urychlovače částic</a:t>
            </a:r>
          </a:p>
          <a:p>
            <a:pPr lvl="1"/>
            <a:r>
              <a:rPr lang="cs-CZ" dirty="0" smtClean="0"/>
              <a:t>Objev elementárních částic</a:t>
            </a:r>
          </a:p>
          <a:p>
            <a:r>
              <a:rPr lang="cs-CZ" dirty="0" smtClean="0"/>
              <a:t>Výzkum v oblasti raketové technologie</a:t>
            </a:r>
          </a:p>
          <a:p>
            <a:r>
              <a:rPr lang="cs-CZ" dirty="0" smtClean="0"/>
              <a:t>Kosmický výzkum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Vědeckotechnická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Věda velmi úzce provázaná s technologickým rozvojem</a:t>
            </a:r>
          </a:p>
          <a:p>
            <a:r>
              <a:rPr lang="cs-CZ" dirty="0" smtClean="0"/>
              <a:t>Kybernetika – řízení a přenos informací ve </a:t>
            </a:r>
            <a:r>
              <a:rPr lang="cs-CZ" dirty="0"/>
              <a:t>strojích – </a:t>
            </a:r>
            <a:r>
              <a:rPr lang="cs-CZ" dirty="0" smtClean="0"/>
              <a:t>Norbert </a:t>
            </a:r>
            <a:r>
              <a:rPr lang="cs-CZ" dirty="0" err="1" smtClean="0"/>
              <a:t>Wiener</a:t>
            </a:r>
            <a:endParaRPr lang="cs-CZ" dirty="0" smtClean="0"/>
          </a:p>
          <a:p>
            <a:r>
              <a:rPr lang="cs-CZ" dirty="0" smtClean="0"/>
              <a:t>Vývoj počítačů</a:t>
            </a:r>
          </a:p>
          <a:p>
            <a:r>
              <a:rPr lang="cs-CZ" dirty="0" smtClean="0"/>
              <a:t>Masové rozšíření televize, od 50. let barevná</a:t>
            </a:r>
          </a:p>
          <a:p>
            <a:r>
              <a:rPr lang="cs-CZ" dirty="0" smtClean="0"/>
              <a:t>1960 zkonstruován první laser</a:t>
            </a:r>
          </a:p>
          <a:p>
            <a:pPr lvl="1"/>
            <a:r>
              <a:rPr lang="cs-CZ" dirty="0" smtClean="0"/>
              <a:t>Využití v chirurgii, tisk</a:t>
            </a:r>
          </a:p>
          <a:p>
            <a:r>
              <a:rPr lang="cs-CZ" dirty="0" smtClean="0"/>
              <a:t>Chemie – transurany, výroba umělých hmot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50. letech končí éra parních lokomotiv</a:t>
            </a:r>
          </a:p>
          <a:p>
            <a:r>
              <a:rPr lang="cs-CZ" dirty="0" smtClean="0"/>
              <a:t>První lodě na atomový pohon – ponorky, ledoborce</a:t>
            </a:r>
          </a:p>
          <a:p>
            <a:r>
              <a:rPr lang="cs-CZ" dirty="0" smtClean="0"/>
              <a:t>Letadla s proudovými motory – snadné cestování mezi kontinenty</a:t>
            </a:r>
          </a:p>
          <a:p>
            <a:r>
              <a:rPr lang="cs-CZ" dirty="0" smtClean="0"/>
              <a:t>Concorde – cestování nadzvukovou rychlostí</a:t>
            </a:r>
          </a:p>
          <a:p>
            <a:r>
              <a:rPr lang="cs-CZ" dirty="0" smtClean="0"/>
              <a:t>Budování husté sítě silnic a dálnic</a:t>
            </a:r>
          </a:p>
          <a:p>
            <a:pPr lvl="1"/>
            <a:r>
              <a:rPr lang="cs-CZ" dirty="0" smtClean="0"/>
              <a:t>Automobil nejběžnějším dopravním prostředkem</a:t>
            </a:r>
          </a:p>
          <a:p>
            <a:r>
              <a:rPr lang="cs-CZ" dirty="0" smtClean="0"/>
              <a:t>Družice</a:t>
            </a:r>
          </a:p>
          <a:p>
            <a:r>
              <a:rPr lang="cs-CZ" dirty="0" smtClean="0"/>
              <a:t>Svět se zmenšuje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Lékařství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výroby antibiotik</a:t>
            </a:r>
          </a:p>
          <a:p>
            <a:r>
              <a:rPr lang="cs-CZ" dirty="0" smtClean="0"/>
              <a:t>Masové očkování – vymýcení některých chorob</a:t>
            </a:r>
          </a:p>
          <a:p>
            <a:pPr lvl="1"/>
            <a:r>
              <a:rPr lang="cs-CZ" dirty="0" smtClean="0"/>
              <a:t>Pravé neštovice, dětská obrna</a:t>
            </a:r>
          </a:p>
          <a:p>
            <a:r>
              <a:rPr lang="cs-CZ" dirty="0" smtClean="0"/>
              <a:t>Výrazné prodloužení průměrné délky života</a:t>
            </a:r>
          </a:p>
          <a:p>
            <a:r>
              <a:rPr lang="cs-CZ" dirty="0" smtClean="0"/>
              <a:t>Transplantační medicína</a:t>
            </a:r>
          </a:p>
          <a:p>
            <a:r>
              <a:rPr lang="cs-CZ" dirty="0" smtClean="0"/>
              <a:t>První transplantace srdce 1967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3907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Životní prostředí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0" y="6538226"/>
            <a:ext cx="9144000" cy="319774"/>
          </a:xfrm>
        </p:spPr>
        <p:txBody>
          <a:bodyPr/>
          <a:lstStyle/>
          <a:p>
            <a:pPr algn="l"/>
            <a:r>
              <a:rPr lang="en-US" dirty="0"/>
              <a:t>Pollution.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2013-07-09]. </a:t>
            </a:r>
            <a:r>
              <a:rPr lang="en-US" dirty="0" err="1"/>
              <a:t>Dostupné</a:t>
            </a:r>
            <a:r>
              <a:rPr lang="en-US" dirty="0"/>
              <a:t> z: http://en.wikipedia.org/wiki/Pollution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4704"/>
            <a:ext cx="7620000" cy="510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9144" y="5294040"/>
            <a:ext cx="7704856" cy="1152128"/>
          </a:xfrm>
          <a:solidFill>
            <a:schemeClr val="bg1">
              <a:lumMod val="95000"/>
            </a:schemeClr>
          </a:solidFill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Rozvoj techniky přinesl také zvýšené nároky na spotřebu surovin a energie</a:t>
            </a:r>
          </a:p>
          <a:p>
            <a:r>
              <a:rPr lang="cs-CZ" b="1" dirty="0" smtClean="0"/>
              <a:t>Narůstá znečištění ovzduší a vody</a:t>
            </a:r>
          </a:p>
          <a:p>
            <a:r>
              <a:rPr lang="cs-CZ" b="1" dirty="0" smtClean="0"/>
              <a:t>Hromadí se odpady</a:t>
            </a:r>
          </a:p>
          <a:p>
            <a:r>
              <a:rPr lang="cs-CZ" b="1" dirty="0" smtClean="0"/>
              <a:t>Lidstvo vážně narušuje vlastní životní prostředí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110023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Vesmírné soutěžení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7634" y="1124744"/>
            <a:ext cx="5626968" cy="288032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Vojenská převaha, prestiž</a:t>
            </a:r>
          </a:p>
          <a:p>
            <a:r>
              <a:rPr lang="cs-CZ" dirty="0" smtClean="0"/>
              <a:t>Důsledek studené války</a:t>
            </a:r>
          </a:p>
          <a:p>
            <a:r>
              <a:rPr lang="cs-CZ" dirty="0" smtClean="0"/>
              <a:t>1957 – první umělá družice – Sputnik 1</a:t>
            </a:r>
          </a:p>
          <a:p>
            <a:pPr lvl="1"/>
            <a:r>
              <a:rPr lang="cs-CZ" dirty="0" smtClean="0"/>
              <a:t>Sputnik 2 - Lajka</a:t>
            </a:r>
          </a:p>
          <a:p>
            <a:r>
              <a:rPr lang="cs-CZ" dirty="0" smtClean="0"/>
              <a:t>1978 – </a:t>
            </a:r>
            <a:r>
              <a:rPr lang="cs-CZ" dirty="0" err="1" smtClean="0"/>
              <a:t>Magion</a:t>
            </a:r>
            <a:r>
              <a:rPr lang="cs-CZ" dirty="0" smtClean="0"/>
              <a:t> – československá družice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7504" y="6165304"/>
            <a:ext cx="8928992" cy="692696"/>
          </a:xfrm>
        </p:spPr>
        <p:txBody>
          <a:bodyPr/>
          <a:lstStyle/>
          <a:p>
            <a:pPr algn="l"/>
            <a:r>
              <a:rPr lang="cs-CZ" dirty="0"/>
              <a:t>Sputnik 1.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2013-07-10].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cs.wikipedia.org/wiki/Sputnik_1</a:t>
            </a:r>
            <a:endParaRPr lang="cs-CZ" dirty="0" smtClean="0"/>
          </a:p>
          <a:p>
            <a:pPr algn="l"/>
            <a:r>
              <a:rPr lang="cs-CZ" dirty="0"/>
              <a:t>Lajka.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2013-07-10]. Dostupné z: http://cs.wikipedia.org/wiki/Lajka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61048"/>
            <a:ext cx="3072341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69654"/>
            <a:ext cx="2238375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72906"/>
            <a:ext cx="23812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0853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86409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1959 – první sovětská automatická měsíční sonda – Luna 1</a:t>
            </a:r>
          </a:p>
          <a:p>
            <a:r>
              <a:rPr lang="cs-CZ" dirty="0" smtClean="0"/>
              <a:t>1979 </a:t>
            </a:r>
            <a:r>
              <a:rPr lang="cs-CZ" dirty="0"/>
              <a:t>–</a:t>
            </a:r>
            <a:r>
              <a:rPr lang="cs-CZ" dirty="0" smtClean="0"/>
              <a:t> vzorky měsíční horniny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cs-CZ" dirty="0"/>
              <a:t>Lunochod.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2013-07-10]. Dostupné z: http://cs.wikipedia.org/wiki/Lunochod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268760"/>
            <a:ext cx="6048672" cy="4899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4106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166" y="476672"/>
            <a:ext cx="8932321" cy="107487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1972 - dnes nejvzdálenější lidský výtvor ve Vesmíru – Pioneer 10</a:t>
            </a:r>
          </a:p>
          <a:p>
            <a:r>
              <a:rPr lang="cs-CZ" dirty="0" smtClean="0"/>
              <a:t>Za zhruba 2 mil. let dorazí k hvězdě </a:t>
            </a:r>
            <a:r>
              <a:rPr lang="cs-CZ" dirty="0" err="1" smtClean="0"/>
              <a:t>Aldebaran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en-US" dirty="0"/>
              <a:t>Pioneer 10.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2013-07-10]. </a:t>
            </a:r>
            <a:r>
              <a:rPr lang="en-US" dirty="0" err="1"/>
              <a:t>Dostupné</a:t>
            </a:r>
            <a:r>
              <a:rPr lang="en-US" dirty="0"/>
              <a:t> z: http://cs.wikipedia.org/wiki/Pioneer_10</a:t>
            </a:r>
            <a:endParaRPr lang="cs-CZ" dirty="0"/>
          </a:p>
        </p:txBody>
      </p:sp>
      <p:pic>
        <p:nvPicPr>
          <p:cNvPr id="3076" name="Picture 4" descr="Soubor:Pioneer 10 images the su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3588"/>
            <a:ext cx="5218261" cy="4511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241" y="3212976"/>
            <a:ext cx="3944222" cy="3009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4027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12. 4. 1961 – Jurij Gagarin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568952" cy="365125"/>
          </a:xfrm>
        </p:spPr>
        <p:txBody>
          <a:bodyPr/>
          <a:lstStyle/>
          <a:p>
            <a:pPr algn="l"/>
            <a:r>
              <a:rPr lang="cs-CZ" dirty="0"/>
              <a:t>Jurij Gagarin.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2013-07-10]. Dostupné z: http://cs.wikipedia.org/wiki/Jurij_Gagarin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3312368" cy="4817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28800"/>
            <a:ext cx="4752528" cy="3564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4124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648072"/>
          </a:xfrm>
        </p:spPr>
        <p:txBody>
          <a:bodyPr/>
          <a:lstStyle/>
          <a:p>
            <a:r>
              <a:rPr lang="cs-CZ" dirty="0" smtClean="0"/>
              <a:t>Program Apollo – 1969 Apollo 11 na Měsíci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496944" cy="365125"/>
          </a:xfrm>
        </p:spPr>
        <p:txBody>
          <a:bodyPr/>
          <a:lstStyle/>
          <a:p>
            <a:pPr algn="l"/>
            <a:r>
              <a:rPr lang="en-US" dirty="0"/>
              <a:t>Apollo 11.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2013-07-10]. </a:t>
            </a:r>
            <a:r>
              <a:rPr lang="en-US" dirty="0" err="1"/>
              <a:t>Dostupné</a:t>
            </a:r>
            <a:r>
              <a:rPr lang="en-US" dirty="0"/>
              <a:t> z: http://cs.wikipedia.org/wiki/Apollo_11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24744"/>
            <a:ext cx="7620000" cy="526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9859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93610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1978 – první československý kosmonaut, Vladimír Remek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96944" cy="365125"/>
          </a:xfrm>
        </p:spPr>
        <p:txBody>
          <a:bodyPr/>
          <a:lstStyle/>
          <a:p>
            <a:pPr algn="l"/>
            <a:r>
              <a:rPr lang="cs-CZ" dirty="0"/>
              <a:t>Vladimír Remek.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2013-07-11]. Dostupné z: http://cs.wikipedia.org/wiki/Vladim%C3%ADr_Remek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1"/>
            <a:ext cx="6624736" cy="4435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6025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r>
              <a:rPr lang="cs-CZ" sz="3600" dirty="0" smtClean="0"/>
              <a:t>Americké raketoplány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424936" cy="122413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Columbia, </a:t>
            </a:r>
            <a:r>
              <a:rPr lang="cs-CZ" dirty="0" err="1" smtClean="0"/>
              <a:t>Challenger</a:t>
            </a:r>
            <a:r>
              <a:rPr lang="cs-CZ" dirty="0" smtClean="0"/>
              <a:t>, </a:t>
            </a:r>
            <a:r>
              <a:rPr lang="cs-CZ" dirty="0" err="1" smtClean="0"/>
              <a:t>Discovery</a:t>
            </a:r>
            <a:endParaRPr lang="cs-CZ" dirty="0" smtClean="0"/>
          </a:p>
          <a:p>
            <a:r>
              <a:rPr lang="cs-CZ" dirty="0" smtClean="0"/>
              <a:t>Havárie - Columbia 2003 při návratu z 28. mise, 7 mrtvých </a:t>
            </a:r>
          </a:p>
          <a:p>
            <a:r>
              <a:rPr lang="cs-CZ" dirty="0" err="1" smtClean="0"/>
              <a:t>Challenger</a:t>
            </a:r>
            <a:r>
              <a:rPr lang="cs-CZ" dirty="0"/>
              <a:t> </a:t>
            </a:r>
            <a:r>
              <a:rPr lang="cs-CZ" dirty="0" smtClean="0"/>
              <a:t>1986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712968" cy="365125"/>
          </a:xfrm>
        </p:spPr>
        <p:txBody>
          <a:bodyPr/>
          <a:lstStyle/>
          <a:p>
            <a:pPr algn="l"/>
            <a:r>
              <a:rPr lang="cs-CZ" dirty="0"/>
              <a:t>Kosmický raketoplán.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2013-07-11]. Dostupné z: http://cs.wikipedia.org/wiki/Kosmick%C3%BD_raketopl%C3%A1n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64027"/>
            <a:ext cx="5040560" cy="42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6732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832648"/>
          </a:xfrm>
        </p:spPr>
        <p:txBody>
          <a:bodyPr>
            <a:normAutofit fontScale="85000" lnSpcReduction="20000"/>
          </a:bodyPr>
          <a:lstStyle/>
          <a:p>
            <a:r>
              <a:rPr lang="en-US" sz="2000" dirty="0"/>
              <a:t>Concorde.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2013-07-09].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cs.wikipedia.org/wiki/Concorde</a:t>
            </a:r>
            <a:endParaRPr lang="cs-CZ" sz="2000" dirty="0" smtClean="0"/>
          </a:p>
          <a:p>
            <a:r>
              <a:rPr lang="en-US" sz="2000" dirty="0"/>
              <a:t>Pollution.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2013-07-09].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en.wikipedia.org/wiki/Pollution</a:t>
            </a:r>
            <a:endParaRPr lang="cs-CZ" sz="2000" dirty="0" smtClean="0"/>
          </a:p>
          <a:p>
            <a:r>
              <a:rPr lang="cs-CZ" sz="2000" dirty="0"/>
              <a:t>Sputnik 1.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2013-07-10]. Dostupné z: </a:t>
            </a:r>
            <a:r>
              <a:rPr lang="cs-CZ" sz="2000" dirty="0">
                <a:hlinkClick r:id="rId4"/>
              </a:rPr>
              <a:t>http://cs.wikipedia.org/wiki/Sputnik_1</a:t>
            </a:r>
            <a:endParaRPr lang="cs-CZ" sz="2000" dirty="0"/>
          </a:p>
          <a:p>
            <a:r>
              <a:rPr lang="cs-CZ" sz="2000" dirty="0"/>
              <a:t>Lajka.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2013-07-10].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cs.wikipedia.org/wiki/Lajka</a:t>
            </a:r>
            <a:endParaRPr lang="cs-CZ" sz="2000" dirty="0" smtClean="0"/>
          </a:p>
          <a:p>
            <a:r>
              <a:rPr lang="cs-CZ" sz="2000" dirty="0"/>
              <a:t>Lunochod.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2013-07-10].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cs.wikipedia.org/wiki/Lunochod</a:t>
            </a:r>
            <a:endParaRPr lang="cs-CZ" sz="2000" dirty="0" smtClean="0"/>
          </a:p>
          <a:p>
            <a:r>
              <a:rPr lang="en-US" sz="2000" dirty="0"/>
              <a:t>Pioneer 10.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7"/>
              </a:rPr>
              <a:t>http://</a:t>
            </a:r>
            <a:r>
              <a:rPr lang="en-US" sz="2000" dirty="0" smtClean="0">
                <a:hlinkClick r:id="rId7"/>
              </a:rPr>
              <a:t>cs.wikipedia.org/wiki/Pioneer_10</a:t>
            </a:r>
            <a:endParaRPr lang="cs-CZ" sz="2000" dirty="0" smtClean="0"/>
          </a:p>
          <a:p>
            <a:r>
              <a:rPr lang="cs-CZ" sz="2000" dirty="0"/>
              <a:t>Jurij Gagarin.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2013-07-10]. Dostupné z: </a:t>
            </a:r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cs.wikipedia.org/wiki/Jurij_Gagarin</a:t>
            </a:r>
            <a:endParaRPr lang="cs-CZ" sz="2000" dirty="0" smtClean="0"/>
          </a:p>
          <a:p>
            <a:r>
              <a:rPr lang="en-US" sz="2000" dirty="0"/>
              <a:t>Apollo 11.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9"/>
              </a:rPr>
              <a:t>http://</a:t>
            </a:r>
            <a:r>
              <a:rPr lang="en-US" sz="2000" dirty="0" smtClean="0">
                <a:hlinkClick r:id="rId9"/>
              </a:rPr>
              <a:t>cs.wikipedia.org/wiki/Apollo_11</a:t>
            </a:r>
            <a:endParaRPr lang="cs-CZ" sz="2000" dirty="0" smtClean="0"/>
          </a:p>
          <a:p>
            <a:r>
              <a:rPr lang="cs-CZ" sz="1800" dirty="0"/>
              <a:t>Vladimír Remek.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2013-07-11]. Dostupné z: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cs.wikipedia.org/wiki/Vladim%C3%ADr_Remek</a:t>
            </a:r>
            <a:endParaRPr lang="cs-CZ" sz="1800" dirty="0" smtClean="0"/>
          </a:p>
          <a:p>
            <a:r>
              <a:rPr lang="cs-CZ" sz="1800" dirty="0"/>
              <a:t>Kosmický raketoplán.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2013-07-11]. Dostupné z: </a:t>
            </a:r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cs.wikipedia.org/wiki/Kosmick%C3%BD_raketopl%C3%A1n</a:t>
            </a:r>
            <a:endParaRPr lang="cs-CZ" sz="18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1636</TotalTime>
  <Words>1109</Words>
  <Application>Microsoft Office PowerPoint</Application>
  <PresentationFormat>Předvádění na obrazovce (4:3)</PresentationFormat>
  <Paragraphs>110</Paragraphs>
  <Slides>15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Věda a technika po druhé světové válce</vt:lpstr>
      <vt:lpstr>Charakteristické rysy</vt:lpstr>
      <vt:lpstr>Vědeckotechnická revoluce</vt:lpstr>
      <vt:lpstr>Doprava</vt:lpstr>
      <vt:lpstr>Lékařství</vt:lpstr>
      <vt:lpstr>Životní prostředí</vt:lpstr>
      <vt:lpstr>Vesmírné soutěžení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Americké raketoplány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20</cp:revision>
  <dcterms:created xsi:type="dcterms:W3CDTF">2012-12-23T08:55:19Z</dcterms:created>
  <dcterms:modified xsi:type="dcterms:W3CDTF">2013-07-11T19:16:33Z</dcterms:modified>
</cp:coreProperties>
</file>